
<file path=[Content_Types].xml><?xml version="1.0" encoding="utf-8"?>
<Types xmlns="http://schemas.openxmlformats.org/package/2006/content-types">
  <Override PartName="/ppt/slideMasters/slideMaster3.xml" ContentType="application/vnd.openxmlformats-officedocument.presentationml.slideMaster+xml"/>
  <Override PartName="/ppt/slides/slide47.xml" ContentType="application/vnd.openxmlformats-officedocument.presentationml.slide+xml"/>
  <Override PartName="/ppt/slides/slide58.xml" ContentType="application/vnd.openxmlformats-officedocument.presentationml.slide+xml"/>
  <Override PartName="/ppt/slides/slide94.xml" ContentType="application/vnd.openxmlformats-officedocument.presentationml.slide+xml"/>
  <Override PartName="/ppt/theme/theme5.xml" ContentType="application/vnd.openxmlformats-officedocument.theme+xml"/>
  <Override PartName="/ppt/slideLayouts/slideLayout57.xml" ContentType="application/vnd.openxmlformats-officedocument.presentationml.slideLayout+xml"/>
  <Override PartName="/ppt/slideLayouts/slideLayout157.xml" ContentType="application/vnd.openxmlformats-officedocument.presentationml.slideLayout+xml"/>
  <Override PartName="/ppt/notesSlides/notesSlide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Layouts/slideLayout46.xml" ContentType="application/vnd.openxmlformats-officedocument.presentationml.slideLayout+xml"/>
  <Override PartName="/ppt/slideLayouts/slideLayout93.xml" ContentType="application/vnd.openxmlformats-officedocument.presentationml.slideLayout+xml"/>
  <Override PartName="/ppt/slideLayouts/slideLayout135.xml" ContentType="application/vnd.openxmlformats-officedocument.presentationml.slideLayout+xml"/>
  <Override PartName="/ppt/slideLayouts/slideLayout14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slideLayouts/slideLayout35.xml" ContentType="application/vnd.openxmlformats-officedocument.presentationml.slideLayout+xml"/>
  <Override PartName="/ppt/slideLayouts/slideLayout82.xml" ContentType="application/vnd.openxmlformats-officedocument.presentationml.slideLayout+xml"/>
  <Override PartName="/ppt/slideLayouts/slideLayout124.xml" ContentType="application/vnd.openxmlformats-officedocument.presentationml.slideLayout+xml"/>
  <Override PartName="/ppt/slideLayouts/slideLayout171.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5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24.xml" ContentType="application/vnd.openxmlformats-officedocument.presentationml.slideLayout+xml"/>
  <Override PartName="/ppt/slideLayouts/slideLayout60.xml" ContentType="application/vnd.openxmlformats-officedocument.presentationml.slideLayout+xml"/>
  <Override PartName="/ppt/slideLayouts/slideLayout71.xml" ContentType="application/vnd.openxmlformats-officedocument.presentationml.slideLayout+xml"/>
  <Override PartName="/ppt/slideLayouts/slideLayout113.xml" ContentType="application/vnd.openxmlformats-officedocument.presentationml.slideLayout+xml"/>
  <Override PartName="/ppt/slideLayouts/slideLayout160.xml" ContentType="application/vnd.openxmlformats-officedocument.presentationml.slideLayout+xml"/>
  <Override PartName="/ppt/notesSlides/notesSlide16.xml" ContentType="application/vnd.openxmlformats-officedocument.presentationml.notesSlide+xml"/>
  <Override PartName="/ppt/tableStyles.xml" ContentType="application/vnd.openxmlformats-officedocument.presentationml.tableStyles+xml"/>
  <Override PartName="/ppt/slideLayouts/slideLayout102.xml" ContentType="application/vnd.openxmlformats-officedocument.presentationml.slideLayout+xml"/>
  <Override PartName="/ppt/notesSlides/notesSlide41.xml" ContentType="application/vnd.openxmlformats-officedocument.presentationml.notesSlide+xml"/>
  <Override PartName="/ppt/slideMasters/slideMaster8.xml" ContentType="application/vnd.openxmlformats-officedocument.presentationml.slideMaster+xml"/>
  <Override PartName="/ppt/slideMasters/slideMaster11.xml" ContentType="application/vnd.openxmlformats-officedocument.presentationml.slideMaster+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77.xml" ContentType="application/vnd.openxmlformats-officedocument.presentationml.slide+xml"/>
  <Override PartName="/ppt/slides/slide88.xml" ContentType="application/vnd.openxmlformats-officedocument.presentationml.slide+xml"/>
  <Override PartName="/ppt/slideLayouts/slideLayout87.xml" ContentType="application/vnd.openxmlformats-officedocument.presentationml.slideLayout+xml"/>
  <Override PartName="/ppt/slideLayouts/slideLayout98.xml" ContentType="application/vnd.openxmlformats-officedocument.presentationml.slideLayout+xml"/>
  <Override PartName="/ppt/theme/theme10.xml" ContentType="application/vnd.openxmlformats-officedocument.theme+xml"/>
  <Override PartName="/ppt/slides/slide5.xml" ContentType="application/vnd.openxmlformats-officedocument.presentationml.slide+xml"/>
  <Override PartName="/ppt/slides/slide19.xml" ContentType="application/vnd.openxmlformats-officedocument.presentationml.slide+xml"/>
  <Override PartName="/ppt/slides/slide66.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76.xml" ContentType="application/vnd.openxmlformats-officedocument.presentationml.slideLayout+xml"/>
  <Override PartName="/ppt/slideLayouts/slideLayout118.xml" ContentType="application/vnd.openxmlformats-officedocument.presentationml.slideLayout+xml"/>
  <Override PartName="/ppt/slideLayouts/slideLayout129.xml" ContentType="application/vnd.openxmlformats-officedocument.presentationml.slideLayout+xml"/>
  <Override PartName="/ppt/slideLayouts/slideLayout165.xml" ContentType="application/vnd.openxmlformats-officedocument.presentationml.slideLayout+xml"/>
  <Default Extension="png" ContentType="image/png"/>
  <Override PartName="/ppt/slideLayouts/slideLayout176.xml" ContentType="application/vnd.openxmlformats-officedocument.presentationml.slideLayout+xml"/>
  <Override PartName="/ppt/slides/slide55.xml" ContentType="application/vnd.openxmlformats-officedocument.presentationml.slide+xml"/>
  <Override PartName="/ppt/slideLayouts/slideLayout18.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slideLayouts/slideLayout107.xml" ContentType="application/vnd.openxmlformats-officedocument.presentationml.slideLayout+xml"/>
  <Override PartName="/ppt/slideLayouts/slideLayout154.xml" ContentType="application/vnd.openxmlformats-officedocument.presentationml.slideLayout+xml"/>
  <Override PartName="/ppt/slides/slide33.xml" ContentType="application/vnd.openxmlformats-officedocument.presentationml.slide+xml"/>
  <Override PartName="/ppt/slides/slide44.xml" ContentType="application/vnd.openxmlformats-officedocument.presentationml.slide+xml"/>
  <Override PartName="/ppt/slides/slide80.xml" ContentType="application/vnd.openxmlformats-officedocument.presentationml.slide+xml"/>
  <Override PartName="/ppt/slides/slide91.xml" ContentType="application/vnd.openxmlformats-officedocument.presentationml.slide+xml"/>
  <Override PartName="/ppt/slideLayouts/slideLayout43.xml" ContentType="application/vnd.openxmlformats-officedocument.presentationml.slideLayout+xml"/>
  <Override PartName="/ppt/slideLayouts/slideLayout54.xml" ContentType="application/vnd.openxmlformats-officedocument.presentationml.slideLayout+xml"/>
  <Override PartName="/ppt/slideLayouts/slideLayout90.xml" ContentType="application/vnd.openxmlformats-officedocument.presentationml.slideLayout+xml"/>
  <Override PartName="/ppt/slideLayouts/slideLayout143.xml" ContentType="application/vnd.openxmlformats-officedocument.presentationml.slideLayout+xml"/>
  <Default Extension="emf" ContentType="image/x-emf"/>
  <Override PartName="/ppt/presentation.xml" ContentType="application/vnd.openxmlformats-officedocument.presentationml.presentation.main+xml"/>
  <Override PartName="/ppt/slideMasters/slideMaster16.xml" ContentType="application/vnd.openxmlformats-officedocument.presentationml.slideMaster+xml"/>
  <Override PartName="/ppt/slides/slide22.xml" ContentType="application/vnd.openxmlformats-officedocument.presentationml.slide+xml"/>
  <Override PartName="/ppt/slideLayouts/slideLayout32.xml" ContentType="application/vnd.openxmlformats-officedocument.presentationml.slideLayout+xml"/>
  <Override PartName="/ppt/slideLayouts/slideLayout132.xml" ContentType="application/vnd.openxmlformats-officedocument.presentationml.slideLayout+xml"/>
  <Override PartName="/ppt/notesSlides/notesSlide24.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Layouts/slideLayout21.xml" ContentType="application/vnd.openxmlformats-officedocument.presentationml.slideLayout+xml"/>
  <Override PartName="/ppt/slideLayouts/slideLayout110.xml" ContentType="application/vnd.openxmlformats-officedocument.presentationml.slideLayout+xml"/>
  <Override PartName="/ppt/slideLayouts/slideLayout121.xml" ContentType="application/vnd.openxmlformats-officedocument.presentationml.slideLayout+xml"/>
  <Override PartName="/ppt/notesSlides/notesSlide13.xml" ContentType="application/vnd.openxmlformats-officedocument.presentationml.notesSlide+xml"/>
  <Override PartName="/ppt/slideLayouts/slideLayout10.xml" ContentType="application/vnd.openxmlformats-officedocument.presentationml.slideLayout+xml"/>
  <Override PartName="/ppt/theme/theme15.xml" ContentType="application/vnd.openxmlformats-officedocument.theme+xml"/>
  <Override PartName="/ppt/slideMasters/slideMaster5.xml" ContentType="application/vnd.openxmlformats-officedocument.presentationml.slideMaster+xml"/>
  <Override PartName="/ppt/slides/slide49.xml" ContentType="application/vnd.openxmlformats-officedocument.presentationml.slide+xml"/>
  <Override PartName="/ppt/slideLayouts/slideLayout59.xml" ContentType="application/vnd.openxmlformats-officedocument.presentationml.slideLayout+xml"/>
  <Override PartName="/ppt/theme/theme7.xml" ContentType="application/vnd.openxmlformats-officedocument.theme+xml"/>
  <Override PartName="/ppt/slideLayouts/slideLayout159.xml" ContentType="application/vnd.openxmlformats-officedocument.presentationml.slideLayout+xml"/>
  <Override PartName="/ppt/notesSlides/notesSlide4.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Layouts/slideLayout48.xml" ContentType="application/vnd.openxmlformats-officedocument.presentationml.slideLayout+xml"/>
  <Override PartName="/ppt/slideLayouts/slideLayout95.xml" ContentType="application/vnd.openxmlformats-officedocument.presentationml.slideLayout+xml"/>
  <Override PartName="/ppt/slideLayouts/slideLayout137.xml" ContentType="application/vnd.openxmlformats-officedocument.presentationml.slideLayout+xml"/>
  <Override PartName="/ppt/slideLayouts/slideLayout148.xml" ContentType="application/vnd.openxmlformats-officedocument.presentationml.slideLayout+xml"/>
  <Override PartName="/ppt/slides/slide27.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slideLayouts/slideLayout37.xml" ContentType="application/vnd.openxmlformats-officedocument.presentationml.slideLayout+xml"/>
  <Override PartName="/ppt/slideLayouts/slideLayout84.xml" ContentType="application/vnd.openxmlformats-officedocument.presentationml.slideLayout+xml"/>
  <Override PartName="/ppt/slideLayouts/slideLayout126.xml" ContentType="application/vnd.openxmlformats-officedocument.presentationml.slideLayout+xml"/>
  <Override PartName="/ppt/slideLayouts/slideLayout173.xml" ContentType="application/vnd.openxmlformats-officedocument.presentationml.slideLayout+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52.xml" ContentType="application/vnd.openxmlformats-officedocument.presentationml.slide+xml"/>
  <Override PartName="/ppt/slides/slide63.xml" ContentType="application/vnd.openxmlformats-officedocument.presentationml.slide+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62.xml" ContentType="application/vnd.openxmlformats-officedocument.presentationml.slideLayout+xml"/>
  <Override PartName="/ppt/slideLayouts/slideLayout73.xml" ContentType="application/vnd.openxmlformats-officedocument.presentationml.slideLayout+xml"/>
  <Override PartName="/ppt/slideLayouts/slideLayout115.xml" ContentType="application/vnd.openxmlformats-officedocument.presentationml.slideLayout+xml"/>
  <Override PartName="/ppt/slideLayouts/slideLayout162.xml" ContentType="application/vnd.openxmlformats-officedocument.presentationml.slideLayout+xml"/>
  <Override PartName="/ppt/notesSlides/notesSlide18.xml" ContentType="application/vnd.openxmlformats-officedocument.presentationml.notesSlide+xml"/>
  <Override PartName="/ppt/slides/slide41.xml" ContentType="application/vnd.openxmlformats-officedocument.presentationml.slide+xml"/>
  <Override PartName="/ppt/slideLayouts/slideLayout51.xml" ContentType="application/vnd.openxmlformats-officedocument.presentationml.slideLayout+xml"/>
  <Override PartName="/ppt/slideLayouts/slideLayout104.xml" ContentType="application/vnd.openxmlformats-officedocument.presentationml.slideLayout+xml"/>
  <Override PartName="/ppt/slideLayouts/slideLayout140.xml" ContentType="application/vnd.openxmlformats-officedocument.presentationml.slideLayout+xml"/>
  <Override PartName="/ppt/slideLayouts/slideLayout151.xml" ContentType="application/vnd.openxmlformats-officedocument.presentationml.slideLayout+xml"/>
  <Override PartName="/ppt/notesSlides/notesSlide43.xml" ContentType="application/vnd.openxmlformats-officedocument.presentationml.notesSlide+xml"/>
  <Override PartName="/ppt/slides/slide30.xml" ContentType="application/vnd.openxmlformats-officedocument.presentationml.slide+xml"/>
  <Override PartName="/ppt/slideLayouts/slideLayout40.xml" ContentType="application/vnd.openxmlformats-officedocument.presentationml.slideLayout+xml"/>
  <Override PartName="/ppt/notesSlides/notesSlide32.xml" ContentType="application/vnd.openxmlformats-officedocument.presentationml.notesSlide+xml"/>
  <Override PartName="/ppt/slideMasters/slideMaster13.xml" ContentType="application/vnd.openxmlformats-officedocument.presentationml.slideMaster+xml"/>
  <Override PartName="/ppt/notesSlides/notesSlide9.xml" ContentType="application/vnd.openxmlformats-officedocument.presentationml.notesSlide+xml"/>
  <Override PartName="/ppt/notesSlides/notesSlide21.xml" ContentType="application/vnd.openxmlformats-officedocument.presentationml.notesSlide+xml"/>
  <Override PartName="/ppt/slides/slide79.xml" ContentType="application/vnd.openxmlformats-officedocument.presentationml.slide+xml"/>
  <Override PartName="/ppt/slideLayouts/slideLayout89.xml" ContentType="application/vnd.openxmlformats-officedocument.presentationml.slideLayout+xml"/>
  <Override PartName="/ppt/theme/theme12.xml" ContentType="application/vnd.openxmlformats-officedocument.theme+xml"/>
  <Override PartName="/ppt/notesSlides/notesSlide10.xml" ContentType="application/vnd.openxmlformats-officedocument.presentationml.notesSlide+xml"/>
  <Override PartName="/ppt/slides/slide7.xml" ContentType="application/vnd.openxmlformats-officedocument.presentationml.slide+xml"/>
  <Override PartName="/ppt/slides/slide68.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slideMasters/slideMaster2.xml" ContentType="application/vnd.openxmlformats-officedocument.presentationml.slideMaster+xml"/>
  <Override PartName="/ppt/slides/slide57.xml" ContentType="application/vnd.openxmlformats-officedocument.presentationml.slide+xml"/>
  <Override PartName="/ppt/theme/theme4.xml" ContentType="application/vnd.openxmlformats-officedocument.theme+xml"/>
  <Override PartName="/ppt/slideLayouts/slideLayout67.xml" ContentType="application/vnd.openxmlformats-officedocument.presentationml.slideLayout+xml"/>
  <Override PartName="/ppt/slideLayouts/slideLayout109.xml" ContentType="application/vnd.openxmlformats-officedocument.presentationml.slideLayout+xml"/>
  <Override PartName="/ppt/slideLayouts/slideLayout156.xml" ContentType="application/vnd.openxmlformats-officedocument.presentationml.slideLayout+xml"/>
  <Override PartName="/ppt/slideLayouts/slideLayout167.xml" ContentType="application/vnd.openxmlformats-officedocument.presentationml.slideLayout+xml"/>
  <Override PartName="/ppt/notesSlides/notesSlide1.xml" ContentType="application/vnd.openxmlformats-officedocument.presentationml.notesSlide+xml"/>
  <Override PartName="/ppt/slides/slide46.xml" ContentType="application/vnd.openxmlformats-officedocument.presentationml.slide+xml"/>
  <Override PartName="/ppt/slides/slide93.xml" ContentType="application/vnd.openxmlformats-officedocument.presentationml.slide+xml"/>
  <Override PartName="/ppt/slideLayouts/slideLayout45.xml" ContentType="application/vnd.openxmlformats-officedocument.presentationml.slideLayout+xml"/>
  <Override PartName="/ppt/slideLayouts/slideLayout56.xml" ContentType="application/vnd.openxmlformats-officedocument.presentationml.slideLayout+xml"/>
  <Override PartName="/ppt/slideLayouts/slideLayout145.xml" ContentType="application/vnd.openxmlformats-officedocument.presentationml.slideLayout+xml"/>
  <Override PartName="/ppt/slides/slide24.xml" ContentType="application/vnd.openxmlformats-officedocument.presentationml.slide+xml"/>
  <Override PartName="/ppt/slides/slide35.xml" ContentType="application/vnd.openxmlformats-officedocument.presentationml.slide+xml"/>
  <Override PartName="/ppt/slides/slide71.xml" ContentType="application/vnd.openxmlformats-officedocument.presentationml.slide+xml"/>
  <Override PartName="/ppt/slides/slide82.xml" ContentType="application/vnd.openxmlformats-officedocument.presentationml.slide+xml"/>
  <Override PartName="/ppt/slideLayouts/slideLayout34.xml" ContentType="application/vnd.openxmlformats-officedocument.presentationml.slideLayout+xml"/>
  <Override PartName="/ppt/slideLayouts/slideLayout81.xml" ContentType="application/vnd.openxmlformats-officedocument.presentationml.slideLayout+xml"/>
  <Override PartName="/ppt/slideLayouts/slideLayout92.xml" ContentType="application/vnd.openxmlformats-officedocument.presentationml.slideLayout+xml"/>
  <Override PartName="/ppt/slideLayouts/slideLayout134.xml" ContentType="application/vnd.openxmlformats-officedocument.presentationml.slideLayout+xml"/>
  <Override PartName="/ppt/notesSlides/notesSlide37.xml" ContentType="application/vnd.openxmlformats-officedocument.presentationml.notesSlide+xml"/>
  <Override PartName="/ppt/slides/slide13.xml" ContentType="application/vnd.openxmlformats-officedocument.presentationml.slide+xml"/>
  <Override PartName="/ppt/slides/slide60.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70.xml" ContentType="application/vnd.openxmlformats-officedocument.presentationml.slideLayout+xml"/>
  <Override PartName="/ppt/slideLayouts/slideLayout112.xml" ContentType="application/vnd.openxmlformats-officedocument.presentationml.slideLayout+xml"/>
  <Override PartName="/ppt/slideLayouts/slideLayout123.xml" ContentType="application/vnd.openxmlformats-officedocument.presentationml.slideLayout+xml"/>
  <Override PartName="/ppt/slideLayouts/slideLayout170.xml" ContentType="application/vnd.openxmlformats-officedocument.presentationml.slideLayout+xml"/>
  <Override PartName="/ppt/notesSlides/notesSlide15.xml" ContentType="application/vnd.openxmlformats-officedocument.presentationml.notesSlide+xml"/>
  <Override PartName="/ppt/notesSlides/notesSlide26.xml" ContentType="application/vnd.openxmlformats-officedocument.presentationml.notesSlide+xml"/>
  <Override PartName="/ppt/slideLayouts/slideLayout12.xml" ContentType="application/vnd.openxmlformats-officedocument.presentationml.slideLayout+xml"/>
  <Override PartName="/ppt/slideLayouts/slideLayout101.xml" ContentType="application/vnd.openxmlformats-officedocument.presentationml.slideLayout+xml"/>
  <Override PartName="/ppt/theme/theme17.xml" ContentType="application/vnd.openxmlformats-officedocument.them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theme/theme9.xml" ContentType="application/vnd.openxmlformats-officedocument.theme+xml"/>
  <Override PartName="/ppt/theme/theme13.xml" ContentType="application/vnd.openxmlformats-officedocument.theme+xml"/>
  <Override PartName="/ppt/notesSlides/notesSlide6.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87.xml" ContentType="application/vnd.openxmlformats-officedocument.presentationml.slide+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slideLayouts/slideLayout97.xml" ContentType="application/vnd.openxmlformats-officedocument.presentationml.slideLayout+xml"/>
  <Override PartName="/ppt/slideLayouts/slideLayout139.xml" ContentType="application/vnd.openxmlformats-officedocument.presentationml.slideLayout+xml"/>
  <Override PartName="/ppt/slideLayouts/slideLayout168.xml" ContentType="application/vnd.openxmlformats-officedocument.presentationml.slideLayout+xml"/>
  <Override PartName="/ppt/slides/slide29.xml" ContentType="application/vnd.openxmlformats-officedocument.presentationml.slide+xml"/>
  <Override PartName="/ppt/slides/slide76.xml" ContentType="application/vnd.openxmlformats-officedocument.presentationml.slide+xml"/>
  <Override PartName="/ppt/slideLayouts/slideLayout39.xml" ContentType="application/vnd.openxmlformats-officedocument.presentationml.slideLayout+xml"/>
  <Override PartName="/ppt/slideLayouts/slideLayout86.xml" ContentType="application/vnd.openxmlformats-officedocument.presentationml.slideLayout+xml"/>
  <Override PartName="/ppt/slideLayouts/slideLayout128.xml" ContentType="application/vnd.openxmlformats-officedocument.presentationml.slideLayout+xml"/>
  <Override PartName="/ppt/slideLayouts/slideLayout175.xml" ContentType="application/vnd.openxmlformats-officedocument.presentationml.slideLayout+xml"/>
  <Override PartName="/ppt/slides/slide4.xml" ContentType="application/vnd.openxmlformats-officedocument.presentationml.slide+xml"/>
  <Override PartName="/ppt/slides/slide18.xml" ContentType="application/vnd.openxmlformats-officedocument.presentationml.slide+xml"/>
  <Override PartName="/ppt/slides/slide54.xml" ContentType="application/vnd.openxmlformats-officedocument.presentationml.slide+xml"/>
  <Override PartName="/ppt/slides/slide65.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slideLayouts/slideLayout64.xml" ContentType="application/vnd.openxmlformats-officedocument.presentationml.slideLayout+xml"/>
  <Override PartName="/ppt/slideLayouts/slideLayout75.xml" ContentType="application/vnd.openxmlformats-officedocument.presentationml.slideLayout+xml"/>
  <Override PartName="/ppt/slideLayouts/slideLayout117.xml" ContentType="application/vnd.openxmlformats-officedocument.presentationml.slideLayout+xml"/>
  <Override PartName="/ppt/slideLayouts/slideLayout164.xml" ContentType="application/vnd.openxmlformats-officedocument.presentationml.slideLayout+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slideLayouts/slideLayout53.xml" ContentType="application/vnd.openxmlformats-officedocument.presentationml.slideLayout+xml"/>
  <Override PartName="/ppt/slideLayouts/slideLayout106.xml" ContentType="application/vnd.openxmlformats-officedocument.presentationml.slideLayout+xml"/>
  <Override PartName="/ppt/slideLayouts/slideLayout142.xml" ContentType="application/vnd.openxmlformats-officedocument.presentationml.slideLayout+xml"/>
  <Override PartName="/ppt/slideLayouts/slideLayout153.xml" ContentType="application/vnd.openxmlformats-officedocument.presentationml.slideLayout+xml"/>
  <Override PartName="/ppt/slides/slide32.xml" ContentType="application/vnd.openxmlformats-officedocument.presentationml.slide+xml"/>
  <Override PartName="/ppt/slideLayouts/slideLayout42.xml" ContentType="application/vnd.openxmlformats-officedocument.presentationml.slideLayout+xml"/>
  <Override PartName="/ppt/slideLayouts/slideLayout131.xml" ContentType="application/vnd.openxmlformats-officedocument.presentationml.slideLayout+xml"/>
  <Override PartName="/ppt/notesSlides/notesSlide34.xml" ContentType="application/vnd.openxmlformats-officedocument.presentationml.notesSlide+xml"/>
  <Override PartName="/ppt/slideMasters/slideMaster15.xml" ContentType="application/vnd.openxmlformats-officedocument.presentationml.slideMaster+xml"/>
  <Override PartName="/ppt/slides/slide10.xml" ContentType="application/vnd.openxmlformats-officedocument.presentationml.slide+xml"/>
  <Override PartName="/ppt/slides/slide21.xml" ContentType="application/vnd.openxmlformats-officedocument.presentationml.slide+xml"/>
  <Override PartName="/ppt/slideLayouts/slideLayout20.xml" ContentType="application/vnd.openxmlformats-officedocument.presentationml.slideLayout+xml"/>
  <Override PartName="/ppt/slideLayouts/slideLayout31.xml" ContentType="application/vnd.openxmlformats-officedocument.presentationml.slideLayout+xml"/>
  <Override PartName="/ppt/slideLayouts/slideLayout120.xml" ContentType="application/vnd.openxmlformats-officedocument.presentationml.slideLayout+xml"/>
  <Override PartName="/ppt/notesSlides/notesSlide23.xml" ContentType="application/vnd.openxmlformats-officedocument.presentationml.notesSlide+xml"/>
  <Override PartName="/docProps/custom.xml" ContentType="application/vnd.openxmlformats-officedocument.custom-properties+xml"/>
  <Override PartName="/ppt/theme/theme14.xml" ContentType="application/vnd.openxmlformats-officedocument.theme+xml"/>
  <Override PartName="/ppt/notesSlides/notesSlide12.xml" ContentType="application/vnd.openxmlformats-officedocument.presentationml.notesSlide+xml"/>
  <Override PartName="/ppt/slideMasters/slideMaster4.xml" ContentType="application/vnd.openxmlformats-officedocument.presentationml.slideMaster+xml"/>
  <Override PartName="/ppt/slides/slide9.xml" ContentType="application/vnd.openxmlformats-officedocument.presentationml.slide+xml"/>
  <Override PartName="/ppt/slides/slide59.xml" ContentType="application/vnd.openxmlformats-officedocument.presentationml.slide+xml"/>
  <Override PartName="/ppt/viewProps.xml" ContentType="application/vnd.openxmlformats-officedocument.presentationml.viewProps+xml"/>
  <Override PartName="/ppt/theme/theme6.xml" ContentType="application/vnd.openxmlformats-officedocument.theme+xml"/>
  <Override PartName="/ppt/slideLayouts/slideLayout69.xml" ContentType="application/vnd.openxmlformats-officedocument.presentationml.slideLayout+xml"/>
  <Override PartName="/ppt/slideLayouts/slideLayout158.xml" ContentType="application/vnd.openxmlformats-officedocument.presentationml.slideLayout+xml"/>
  <Override PartName="/ppt/slideLayouts/slideLayout169.xml" ContentType="application/vnd.openxmlformats-officedocument.presentationml.slideLayout+xml"/>
  <Override PartName="/ppt/slides/slide48.xml" ContentType="application/vnd.openxmlformats-officedocument.presentationml.slide+xml"/>
  <Override PartName="/ppt/slides/slide95.xml" ContentType="application/vnd.openxmlformats-officedocument.presentationml.slide+xml"/>
  <Override PartName="/ppt/slideLayouts/slideLayout58.xml" ContentType="application/vnd.openxmlformats-officedocument.presentationml.slideLayout+xml"/>
  <Override PartName="/ppt/slideLayouts/slideLayout147.xml" ContentType="application/vnd.openxmlformats-officedocument.presentationml.slideLayout+xml"/>
  <Override PartName="/ppt/notesSlides/notesSlide3.xml" ContentType="application/vnd.openxmlformats-officedocument.presentationml.notesSlide+xml"/>
  <Override PartName="/ppt/slides/slide26.xml" ContentType="application/vnd.openxmlformats-officedocument.presentationml.slide+xml"/>
  <Override PartName="/ppt/slides/slide37.xml" ContentType="application/vnd.openxmlformats-officedocument.presentationml.slide+xml"/>
  <Override PartName="/ppt/slides/slide73.xml" ContentType="application/vnd.openxmlformats-officedocument.presentationml.slide+xml"/>
  <Override PartName="/ppt/slides/slide84.xml" ContentType="application/vnd.openxmlformats-officedocument.presentationml.slide+xml"/>
  <Override PartName="/ppt/presProps.xml" ContentType="application/vnd.openxmlformats-officedocument.presentationml.presProps+xml"/>
  <Override PartName="/ppt/slideLayouts/slideLayout36.xml" ContentType="application/vnd.openxmlformats-officedocument.presentationml.slideLayout+xml"/>
  <Override PartName="/ppt/slideLayouts/slideLayout47.xml" ContentType="application/vnd.openxmlformats-officedocument.presentationml.slideLayout+xml"/>
  <Override PartName="/ppt/slideLayouts/slideLayout83.xml" ContentType="application/vnd.openxmlformats-officedocument.presentationml.slideLayout+xml"/>
  <Override PartName="/ppt/slideLayouts/slideLayout94.xml" ContentType="application/vnd.openxmlformats-officedocument.presentationml.slideLayout+xml"/>
  <Override PartName="/ppt/slideLayouts/slideLayout136.xml" ContentType="application/vnd.openxmlformats-officedocument.presentationml.slideLayout+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62.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72.xml" ContentType="application/vnd.openxmlformats-officedocument.presentationml.slideLayout+xml"/>
  <Override PartName="/ppt/slideLayouts/slideLayout114.xml" ContentType="application/vnd.openxmlformats-officedocument.presentationml.slideLayout+xml"/>
  <Override PartName="/ppt/slideLayouts/slideLayout125.xml" ContentType="application/vnd.openxmlformats-officedocument.presentationml.slideLayout+xml"/>
  <Override PartName="/ppt/slideLayouts/slideLayout161.xml" ContentType="application/vnd.openxmlformats-officedocument.presentationml.slideLayout+xml"/>
  <Override PartName="/ppt/slideLayouts/slideLayout172.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slides/slide51.xml" ContentType="application/vnd.openxmlformats-officedocument.presentationml.slide+xml"/>
  <Override PartName="/ppt/slideLayouts/slideLayout14.xml" ContentType="application/vnd.openxmlformats-officedocument.presentationml.slideLayout+xml"/>
  <Override PartName="/ppt/slideLayouts/slideLayout61.xml" ContentType="application/vnd.openxmlformats-officedocument.presentationml.slideLayout+xml"/>
  <Override PartName="/ppt/slideLayouts/slideLayout103.xml" ContentType="application/vnd.openxmlformats-officedocument.presentationml.slideLayout+xml"/>
  <Override PartName="/ppt/slideLayouts/slideLayout150.xml" ContentType="application/vnd.openxmlformats-officedocument.presentationml.slideLayout+xml"/>
  <Override PartName="/ppt/slides/slide40.xml" ContentType="application/vnd.openxmlformats-officedocument.presentationml.slide+xml"/>
  <Override PartName="/ppt/slideLayouts/slideLayout50.xml" ContentType="application/vnd.openxmlformats-officedocument.presentationml.slideLayout+xml"/>
  <Override PartName="/ppt/notesSlides/notesSlide42.xml" ContentType="application/vnd.openxmlformats-officedocument.presentationml.notesSlide+xml"/>
  <Override PartName="/ppt/slideMasters/slideMaster9.xml" ContentType="application/vnd.openxmlformats-officedocument.presentationml.slideMaster+xml"/>
  <Override PartName="/ppt/slideMasters/slideMaster12.xml" ContentType="application/vnd.openxmlformats-officedocument.presentationml.slideMaster+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slides/slide89.xml" ContentType="application/vnd.openxmlformats-officedocument.presentationml.slide+xml"/>
  <Override PartName="/ppt/slideLayouts/slideLayout99.xml" ContentType="application/vnd.openxmlformats-officedocument.presentationml.slideLayout+xml"/>
  <Override PartName="/ppt/slides/slide78.xml" ContentType="application/vnd.openxmlformats-officedocument.presentationml.slide+xml"/>
  <Override PartName="/ppt/slideLayouts/slideLayout88.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67.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Layouts/slideLayout66.xml" ContentType="application/vnd.openxmlformats-officedocument.presentationml.slideLayout+xml"/>
  <Override PartName="/ppt/slideLayouts/slideLayout77.xml" ContentType="application/vnd.openxmlformats-officedocument.presentationml.slideLayout+xml"/>
  <Override PartName="/ppt/slideLayouts/slideLayout119.xml" ContentType="application/vnd.openxmlformats-officedocument.presentationml.slideLayout+xml"/>
  <Override PartName="/ppt/slideLayouts/slideLayout166.xml" ContentType="application/vnd.openxmlformats-officedocument.presentationml.slideLayout+xml"/>
  <Override PartName="/ppt/slideMasters/slideMaster1.xml" ContentType="application/vnd.openxmlformats-officedocument.presentationml.slideMaster+xml"/>
  <Override PartName="/ppt/slides/slide45.xml" ContentType="application/vnd.openxmlformats-officedocument.presentationml.slide+xml"/>
  <Override PartName="/ppt/slides/slide92.xml" ContentType="application/vnd.openxmlformats-officedocument.presentationml.slide+xml"/>
  <Override PartName="/ppt/theme/theme3.xml" ContentType="application/vnd.openxmlformats-officedocument.theme+xml"/>
  <Override PartName="/ppt/slideLayouts/slideLayout55.xml" ContentType="application/vnd.openxmlformats-officedocument.presentationml.slideLayout+xml"/>
  <Override PartName="/ppt/slideLayouts/slideLayout108.xml" ContentType="application/vnd.openxmlformats-officedocument.presentationml.slideLayout+xml"/>
  <Override PartName="/ppt/slideLayouts/slideLayout155.xml" ContentType="application/vnd.openxmlformats-officedocument.presentationml.slideLayout+xml"/>
  <Override PartName="/ppt/slides/slide34.xml" ContentType="application/vnd.openxmlformats-officedocument.presentationml.slide+xml"/>
  <Override PartName="/ppt/slides/slide81.xml" ContentType="application/vnd.openxmlformats-officedocument.presentationml.slide+xml"/>
  <Override PartName="/ppt/slideLayouts/slideLayout44.xml" ContentType="application/vnd.openxmlformats-officedocument.presentationml.slideLayout+xml"/>
  <Override PartName="/ppt/slideLayouts/slideLayout91.xml" ContentType="application/vnd.openxmlformats-officedocument.presentationml.slideLayout+xml"/>
  <Override PartName="/ppt/slideLayouts/slideLayout133.xml" ContentType="application/vnd.openxmlformats-officedocument.presentationml.slideLayout+xml"/>
  <Override PartName="/ppt/slideLayouts/slideLayout144.xml" ContentType="application/vnd.openxmlformats-officedocument.presentationml.slideLayout+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70.xml" ContentType="application/vnd.openxmlformats-officedocument.presentationml.slide+xml"/>
  <Override PartName="/ppt/slideLayouts/slideLayout22.xml" ContentType="application/vnd.openxmlformats-officedocument.presentationml.slideLayout+xml"/>
  <Override PartName="/ppt/slideLayouts/slideLayout33.xml" ContentType="application/vnd.openxmlformats-officedocument.presentationml.slideLayout+xml"/>
  <Override PartName="/ppt/slideLayouts/slideLayout80.xml" ContentType="application/vnd.openxmlformats-officedocument.presentationml.slideLayout+xml"/>
  <Override PartName="/ppt/slideLayouts/slideLayout122.xml" ContentType="application/vnd.openxmlformats-officedocument.presentationml.slideLayout+xml"/>
  <Override PartName="/ppt/notesSlides/notesSlide25.xml" ContentType="application/vnd.openxmlformats-officedocument.presentationml.notesSlide+xml"/>
  <Override PartName="/ppt/slides/slide12.xml" ContentType="application/vnd.openxmlformats-officedocument.presentationml.slide+xml"/>
  <Override PartName="/ppt/slideLayouts/slideLayout11.xml" ContentType="application/vnd.openxmlformats-officedocument.presentationml.slideLayout+xml"/>
  <Override PartName="/ppt/slideLayouts/slideLayout111.xml" ContentType="application/vnd.openxmlformats-officedocument.presentationml.slideLayout+xml"/>
  <Override PartName="/ppt/theme/theme16.xml" ContentType="application/vnd.openxmlformats-officedocument.theme+xml"/>
  <Override PartName="/ppt/notesSlides/notesSlide14.xml" ContentType="application/vnd.openxmlformats-officedocument.presentationml.notesSlide+xml"/>
  <Override PartName="/ppt/slideLayouts/slideLayout100.xml" ContentType="application/vnd.openxmlformats-officedocument.presentationml.slideLayout+xml"/>
  <Override PartName="/ppt/slideMasters/slideMaster6.xml" ContentType="application/vnd.openxmlformats-officedocument.presentationml.slideMaster+xml"/>
  <Override PartName="/ppt/theme/theme8.xml" ContentType="application/vnd.openxmlformats-officedocument.theme+xml"/>
  <Override PartName="/ppt/slideLayouts/slideLayout14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slideLayouts/slideLayout138.xml" ContentType="application/vnd.openxmlformats-officedocument.presentationml.slideLayout+xml"/>
  <Override PartName="/ppt/slides/slide3.xml" ContentType="application/vnd.openxmlformats-officedocument.presentationml.slide+xml"/>
  <Override PartName="/ppt/slides/slide17.xml" ContentType="application/vnd.openxmlformats-officedocument.presentationml.slide+xml"/>
  <Override PartName="/ppt/slides/slide64.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74.xml" ContentType="application/vnd.openxmlformats-officedocument.presentationml.slideLayout+xml"/>
  <Override PartName="/ppt/slideLayouts/slideLayout116.xml" ContentType="application/vnd.openxmlformats-officedocument.presentationml.slideLayout+xml"/>
  <Override PartName="/ppt/slideLayouts/slideLayout127.xml" ContentType="application/vnd.openxmlformats-officedocument.presentationml.slideLayout+xml"/>
  <Override PartName="/ppt/slideLayouts/slideLayout163.xml" ContentType="application/vnd.openxmlformats-officedocument.presentationml.slideLayout+xml"/>
  <Override PartName="/ppt/slideLayouts/slideLayout174.xml" ContentType="application/vnd.openxmlformats-officedocument.presentationml.slideLayout+xml"/>
  <Override PartName="/ppt/notesSlides/notesSlide19.xml" ContentType="application/vnd.openxmlformats-officedocument.presentationml.notesSlide+xml"/>
  <Override PartName="/ppt/slides/slide53.xml" ContentType="application/vnd.openxmlformats-officedocument.presentationml.slide+xml"/>
  <Override PartName="/ppt/slideLayouts/slideLayout16.xml" ContentType="application/vnd.openxmlformats-officedocument.presentationml.slideLayout+xml"/>
  <Override PartName="/ppt/slideLayouts/slideLayout63.xml" ContentType="application/vnd.openxmlformats-officedocument.presentationml.slideLayout+xml"/>
  <Override PartName="/ppt/slideLayouts/slideLayout105.xml" ContentType="application/vnd.openxmlformats-officedocument.presentationml.slideLayout+xml"/>
  <Override PartName="/ppt/slideLayouts/slideLayout152.xml" ContentType="application/vnd.openxmlformats-officedocument.presentationml.slideLayout+xml"/>
  <Default Extension="jpeg" ContentType="image/jpeg"/>
  <Override PartName="/ppt/slides/slide31.xml" ContentType="application/vnd.openxmlformats-officedocument.presentationml.slide+xml"/>
  <Override PartName="/ppt/slides/slide42.xml" ContentType="application/vnd.openxmlformats-officedocument.presentationml.slide+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slideLayouts/slideLayout141.xml" ContentType="application/vnd.openxmlformats-officedocument.presentationml.slideLayout+xml"/>
  <Override PartName="/ppt/notesSlides/notesSlide44.xml" ContentType="application/vnd.openxmlformats-officedocument.presentationml.notesSlide+xml"/>
  <Override PartName="/ppt/slideMasters/slideMaster14.xml" ContentType="application/vnd.openxmlformats-officedocument.presentationml.slideMaster+xml"/>
  <Override PartName="/ppt/slides/slide20.xml" ContentType="application/vnd.openxmlformats-officedocument.presentationml.slide+xml"/>
  <Override PartName="/ppt/slideLayouts/slideLayout30.xml" ContentType="application/vnd.openxmlformats-officedocument.presentationml.slideLayout+xml"/>
  <Override PartName="/ppt/slideLayouts/slideLayout130.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2" r:id="rId3"/>
    <p:sldMasterId id="2147483684" r:id="rId4"/>
    <p:sldMasterId id="2147483696" r:id="rId5"/>
    <p:sldMasterId id="2147483708" r:id="rId6"/>
    <p:sldMasterId id="2147483720" r:id="rId7"/>
    <p:sldMasterId id="2147483732" r:id="rId8"/>
    <p:sldMasterId id="2147483756" r:id="rId9"/>
    <p:sldMasterId id="2147483768" r:id="rId10"/>
    <p:sldMasterId id="2147483792" r:id="rId11"/>
    <p:sldMasterId id="2147483804" r:id="rId12"/>
    <p:sldMasterId id="2147483816" r:id="rId13"/>
    <p:sldMasterId id="2147483828" r:id="rId14"/>
    <p:sldMasterId id="2147483888" r:id="rId15"/>
    <p:sldMasterId id="2147483900" r:id="rId16"/>
  </p:sldMasterIdLst>
  <p:notesMasterIdLst>
    <p:notesMasterId r:id="rId112"/>
  </p:notesMasterIdLst>
  <p:sldIdLst>
    <p:sldId id="257" r:id="rId17"/>
    <p:sldId id="280" r:id="rId18"/>
    <p:sldId id="413" r:id="rId19"/>
    <p:sldId id="416" r:id="rId20"/>
    <p:sldId id="417" r:id="rId21"/>
    <p:sldId id="418" r:id="rId22"/>
    <p:sldId id="298" r:id="rId23"/>
    <p:sldId id="301" r:id="rId24"/>
    <p:sldId id="299" r:id="rId25"/>
    <p:sldId id="419" r:id="rId26"/>
    <p:sldId id="303" r:id="rId27"/>
    <p:sldId id="304" r:id="rId28"/>
    <p:sldId id="305" r:id="rId29"/>
    <p:sldId id="421" r:id="rId30"/>
    <p:sldId id="306" r:id="rId31"/>
    <p:sldId id="307" r:id="rId32"/>
    <p:sldId id="422" r:id="rId33"/>
    <p:sldId id="423" r:id="rId34"/>
    <p:sldId id="424" r:id="rId35"/>
    <p:sldId id="311" r:id="rId36"/>
    <p:sldId id="425" r:id="rId37"/>
    <p:sldId id="426" r:id="rId38"/>
    <p:sldId id="427" r:id="rId39"/>
    <p:sldId id="428" r:id="rId40"/>
    <p:sldId id="430" r:id="rId41"/>
    <p:sldId id="431" r:id="rId42"/>
    <p:sldId id="432" r:id="rId43"/>
    <p:sldId id="434" r:id="rId44"/>
    <p:sldId id="435" r:id="rId45"/>
    <p:sldId id="436" r:id="rId46"/>
    <p:sldId id="437" r:id="rId47"/>
    <p:sldId id="414" r:id="rId48"/>
    <p:sldId id="327" r:id="rId49"/>
    <p:sldId id="328" r:id="rId50"/>
    <p:sldId id="329" r:id="rId51"/>
    <p:sldId id="330" r:id="rId52"/>
    <p:sldId id="334" r:id="rId53"/>
    <p:sldId id="438" r:id="rId54"/>
    <p:sldId id="332" r:id="rId55"/>
    <p:sldId id="333" r:id="rId56"/>
    <p:sldId id="335" r:id="rId57"/>
    <p:sldId id="336" r:id="rId58"/>
    <p:sldId id="439" r:id="rId59"/>
    <p:sldId id="337" r:id="rId60"/>
    <p:sldId id="440" r:id="rId61"/>
    <p:sldId id="442" r:id="rId62"/>
    <p:sldId id="443" r:id="rId63"/>
    <p:sldId id="444" r:id="rId64"/>
    <p:sldId id="445" r:id="rId65"/>
    <p:sldId id="446" r:id="rId66"/>
    <p:sldId id="447" r:id="rId67"/>
    <p:sldId id="448" r:id="rId68"/>
    <p:sldId id="449" r:id="rId69"/>
    <p:sldId id="450" r:id="rId70"/>
    <p:sldId id="451" r:id="rId71"/>
    <p:sldId id="452" r:id="rId72"/>
    <p:sldId id="453" r:id="rId73"/>
    <p:sldId id="454" r:id="rId74"/>
    <p:sldId id="455" r:id="rId75"/>
    <p:sldId id="456" r:id="rId76"/>
    <p:sldId id="457" r:id="rId77"/>
    <p:sldId id="467" r:id="rId78"/>
    <p:sldId id="468" r:id="rId79"/>
    <p:sldId id="470" r:id="rId80"/>
    <p:sldId id="471" r:id="rId81"/>
    <p:sldId id="459" r:id="rId82"/>
    <p:sldId id="460" r:id="rId83"/>
    <p:sldId id="462" r:id="rId84"/>
    <p:sldId id="472" r:id="rId85"/>
    <p:sldId id="469" r:id="rId86"/>
    <p:sldId id="473" r:id="rId87"/>
    <p:sldId id="474" r:id="rId88"/>
    <p:sldId id="475" r:id="rId89"/>
    <p:sldId id="476" r:id="rId90"/>
    <p:sldId id="477" r:id="rId91"/>
    <p:sldId id="478" r:id="rId92"/>
    <p:sldId id="479" r:id="rId93"/>
    <p:sldId id="370" r:id="rId94"/>
    <p:sldId id="376" r:id="rId95"/>
    <p:sldId id="415" r:id="rId96"/>
    <p:sldId id="272" r:id="rId97"/>
    <p:sldId id="377" r:id="rId98"/>
    <p:sldId id="274" r:id="rId99"/>
    <p:sldId id="378" r:id="rId100"/>
    <p:sldId id="381" r:id="rId101"/>
    <p:sldId id="379" r:id="rId102"/>
    <p:sldId id="403" r:id="rId103"/>
    <p:sldId id="380" r:id="rId104"/>
    <p:sldId id="404" r:id="rId105"/>
    <p:sldId id="405" r:id="rId106"/>
    <p:sldId id="406" r:id="rId107"/>
    <p:sldId id="275" r:id="rId108"/>
    <p:sldId id="364" r:id="rId109"/>
    <p:sldId id="276" r:id="rId110"/>
    <p:sldId id="277" r:id="rId11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74">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A2A0"/>
    <a:srgbClr val="687095"/>
    <a:srgbClr val="384780"/>
    <a:srgbClr val="7D728A"/>
    <a:srgbClr val="D46C2E"/>
    <a:srgbClr val="5F5D75"/>
    <a:srgbClr val="3D538C"/>
    <a:srgbClr val="A3807C"/>
    <a:srgbClr val="72647B"/>
    <a:srgbClr val="425892"/>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63" autoAdjust="0"/>
    <p:restoredTop sz="92597" autoAdjust="0"/>
  </p:normalViewPr>
  <p:slideViewPr>
    <p:cSldViewPr snapToGrid="0">
      <p:cViewPr varScale="1">
        <p:scale>
          <a:sx n="105" d="100"/>
          <a:sy n="105" d="100"/>
        </p:scale>
        <p:origin x="-1920" y="-138"/>
      </p:cViewPr>
      <p:guideLst>
        <p:guide orient="horz" pos="2174"/>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26" Type="http://schemas.openxmlformats.org/officeDocument/2006/relationships/slide" Target="slides/slide10.xml"/><Relationship Id="rId21" Type="http://schemas.openxmlformats.org/officeDocument/2006/relationships/slide" Target="slides/slide5.xml"/><Relationship Id="rId42" Type="http://schemas.openxmlformats.org/officeDocument/2006/relationships/slide" Target="slides/slide26.xml"/><Relationship Id="rId47" Type="http://schemas.openxmlformats.org/officeDocument/2006/relationships/slide" Target="slides/slide31.xml"/><Relationship Id="rId63" Type="http://schemas.openxmlformats.org/officeDocument/2006/relationships/slide" Target="slides/slide47.xml"/><Relationship Id="rId68" Type="http://schemas.openxmlformats.org/officeDocument/2006/relationships/slide" Target="slides/slide52.xml"/><Relationship Id="rId84" Type="http://schemas.openxmlformats.org/officeDocument/2006/relationships/slide" Target="slides/slide68.xml"/><Relationship Id="rId89" Type="http://schemas.openxmlformats.org/officeDocument/2006/relationships/slide" Target="slides/slide73.xml"/><Relationship Id="rId112" Type="http://schemas.openxmlformats.org/officeDocument/2006/relationships/notesMaster" Target="notesMasters/notesMaster1.xml"/><Relationship Id="rId16" Type="http://schemas.openxmlformats.org/officeDocument/2006/relationships/slideMaster" Target="slideMasters/slideMaster16.xml"/><Relationship Id="rId107" Type="http://schemas.openxmlformats.org/officeDocument/2006/relationships/slide" Target="slides/slide91.xml"/><Relationship Id="rId11" Type="http://schemas.openxmlformats.org/officeDocument/2006/relationships/slideMaster" Target="slideMasters/slideMaster11.xml"/><Relationship Id="rId24" Type="http://schemas.openxmlformats.org/officeDocument/2006/relationships/slide" Target="slides/slide8.xml"/><Relationship Id="rId32" Type="http://schemas.openxmlformats.org/officeDocument/2006/relationships/slide" Target="slides/slide16.xml"/><Relationship Id="rId37" Type="http://schemas.openxmlformats.org/officeDocument/2006/relationships/slide" Target="slides/slide21.xml"/><Relationship Id="rId40" Type="http://schemas.openxmlformats.org/officeDocument/2006/relationships/slide" Target="slides/slide24.xml"/><Relationship Id="rId45" Type="http://schemas.openxmlformats.org/officeDocument/2006/relationships/slide" Target="slides/slide29.xml"/><Relationship Id="rId53" Type="http://schemas.openxmlformats.org/officeDocument/2006/relationships/slide" Target="slides/slide37.xml"/><Relationship Id="rId58" Type="http://schemas.openxmlformats.org/officeDocument/2006/relationships/slide" Target="slides/slide42.xml"/><Relationship Id="rId66" Type="http://schemas.openxmlformats.org/officeDocument/2006/relationships/slide" Target="slides/slide50.xml"/><Relationship Id="rId74" Type="http://schemas.openxmlformats.org/officeDocument/2006/relationships/slide" Target="slides/slide58.xml"/><Relationship Id="rId79" Type="http://schemas.openxmlformats.org/officeDocument/2006/relationships/slide" Target="slides/slide63.xml"/><Relationship Id="rId87" Type="http://schemas.openxmlformats.org/officeDocument/2006/relationships/slide" Target="slides/slide71.xml"/><Relationship Id="rId102" Type="http://schemas.openxmlformats.org/officeDocument/2006/relationships/slide" Target="slides/slide86.xml"/><Relationship Id="rId110" Type="http://schemas.openxmlformats.org/officeDocument/2006/relationships/slide" Target="slides/slide94.xml"/><Relationship Id="rId115" Type="http://schemas.openxmlformats.org/officeDocument/2006/relationships/theme" Target="theme/theme1.xml"/><Relationship Id="rId5" Type="http://schemas.openxmlformats.org/officeDocument/2006/relationships/slideMaster" Target="slideMasters/slideMaster5.xml"/><Relationship Id="rId61" Type="http://schemas.openxmlformats.org/officeDocument/2006/relationships/slide" Target="slides/slide45.xml"/><Relationship Id="rId82" Type="http://schemas.openxmlformats.org/officeDocument/2006/relationships/slide" Target="slides/slide66.xml"/><Relationship Id="rId90" Type="http://schemas.openxmlformats.org/officeDocument/2006/relationships/slide" Target="slides/slide74.xml"/><Relationship Id="rId95" Type="http://schemas.openxmlformats.org/officeDocument/2006/relationships/slide" Target="slides/slide79.xml"/><Relationship Id="rId19" Type="http://schemas.openxmlformats.org/officeDocument/2006/relationships/slide" Target="slides/slide3.xml"/><Relationship Id="rId14" Type="http://schemas.openxmlformats.org/officeDocument/2006/relationships/slideMaster" Target="slideMasters/slideMaster14.xml"/><Relationship Id="rId22" Type="http://schemas.openxmlformats.org/officeDocument/2006/relationships/slide" Target="slides/slide6.xml"/><Relationship Id="rId27" Type="http://schemas.openxmlformats.org/officeDocument/2006/relationships/slide" Target="slides/slide11.xml"/><Relationship Id="rId30" Type="http://schemas.openxmlformats.org/officeDocument/2006/relationships/slide" Target="slides/slide14.xml"/><Relationship Id="rId35" Type="http://schemas.openxmlformats.org/officeDocument/2006/relationships/slide" Target="slides/slide19.xml"/><Relationship Id="rId43" Type="http://schemas.openxmlformats.org/officeDocument/2006/relationships/slide" Target="slides/slide27.xml"/><Relationship Id="rId48" Type="http://schemas.openxmlformats.org/officeDocument/2006/relationships/slide" Target="slides/slide32.xml"/><Relationship Id="rId56" Type="http://schemas.openxmlformats.org/officeDocument/2006/relationships/slide" Target="slides/slide40.xml"/><Relationship Id="rId64" Type="http://schemas.openxmlformats.org/officeDocument/2006/relationships/slide" Target="slides/slide48.xml"/><Relationship Id="rId69" Type="http://schemas.openxmlformats.org/officeDocument/2006/relationships/slide" Target="slides/slide53.xml"/><Relationship Id="rId77" Type="http://schemas.openxmlformats.org/officeDocument/2006/relationships/slide" Target="slides/slide61.xml"/><Relationship Id="rId100" Type="http://schemas.openxmlformats.org/officeDocument/2006/relationships/slide" Target="slides/slide84.xml"/><Relationship Id="rId105" Type="http://schemas.openxmlformats.org/officeDocument/2006/relationships/slide" Target="slides/slide89.xml"/><Relationship Id="rId113"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35.xml"/><Relationship Id="rId72" Type="http://schemas.openxmlformats.org/officeDocument/2006/relationships/slide" Target="slides/slide56.xml"/><Relationship Id="rId80" Type="http://schemas.openxmlformats.org/officeDocument/2006/relationships/slide" Target="slides/slide64.xml"/><Relationship Id="rId85" Type="http://schemas.openxmlformats.org/officeDocument/2006/relationships/slide" Target="slides/slide69.xml"/><Relationship Id="rId93" Type="http://schemas.openxmlformats.org/officeDocument/2006/relationships/slide" Target="slides/slide77.xml"/><Relationship Id="rId98" Type="http://schemas.openxmlformats.org/officeDocument/2006/relationships/slide" Target="slides/slide82.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1.xml"/><Relationship Id="rId25" Type="http://schemas.openxmlformats.org/officeDocument/2006/relationships/slide" Target="slides/slide9.xml"/><Relationship Id="rId33" Type="http://schemas.openxmlformats.org/officeDocument/2006/relationships/slide" Target="slides/slide17.xml"/><Relationship Id="rId38" Type="http://schemas.openxmlformats.org/officeDocument/2006/relationships/slide" Target="slides/slide22.xml"/><Relationship Id="rId46" Type="http://schemas.openxmlformats.org/officeDocument/2006/relationships/slide" Target="slides/slide30.xml"/><Relationship Id="rId59" Type="http://schemas.openxmlformats.org/officeDocument/2006/relationships/slide" Target="slides/slide43.xml"/><Relationship Id="rId67" Type="http://schemas.openxmlformats.org/officeDocument/2006/relationships/slide" Target="slides/slide51.xml"/><Relationship Id="rId103" Type="http://schemas.openxmlformats.org/officeDocument/2006/relationships/slide" Target="slides/slide87.xml"/><Relationship Id="rId108" Type="http://schemas.openxmlformats.org/officeDocument/2006/relationships/slide" Target="slides/slide92.xml"/><Relationship Id="rId116" Type="http://schemas.openxmlformats.org/officeDocument/2006/relationships/tableStyles" Target="tableStyles.xml"/><Relationship Id="rId20" Type="http://schemas.openxmlformats.org/officeDocument/2006/relationships/slide" Target="slides/slide4.xml"/><Relationship Id="rId41" Type="http://schemas.openxmlformats.org/officeDocument/2006/relationships/slide" Target="slides/slide25.xml"/><Relationship Id="rId54" Type="http://schemas.openxmlformats.org/officeDocument/2006/relationships/slide" Target="slides/slide38.xml"/><Relationship Id="rId62" Type="http://schemas.openxmlformats.org/officeDocument/2006/relationships/slide" Target="slides/slide46.xml"/><Relationship Id="rId70" Type="http://schemas.openxmlformats.org/officeDocument/2006/relationships/slide" Target="slides/slide54.xml"/><Relationship Id="rId75" Type="http://schemas.openxmlformats.org/officeDocument/2006/relationships/slide" Target="slides/slide59.xml"/><Relationship Id="rId83" Type="http://schemas.openxmlformats.org/officeDocument/2006/relationships/slide" Target="slides/slide67.xml"/><Relationship Id="rId88" Type="http://schemas.openxmlformats.org/officeDocument/2006/relationships/slide" Target="slides/slide72.xml"/><Relationship Id="rId91" Type="http://schemas.openxmlformats.org/officeDocument/2006/relationships/slide" Target="slides/slide75.xml"/><Relationship Id="rId96" Type="http://schemas.openxmlformats.org/officeDocument/2006/relationships/slide" Target="slides/slide80.xml"/><Relationship Id="rId111"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7.xml"/><Relationship Id="rId28" Type="http://schemas.openxmlformats.org/officeDocument/2006/relationships/slide" Target="slides/slide12.xml"/><Relationship Id="rId36" Type="http://schemas.openxmlformats.org/officeDocument/2006/relationships/slide" Target="slides/slide20.xml"/><Relationship Id="rId49" Type="http://schemas.openxmlformats.org/officeDocument/2006/relationships/slide" Target="slides/slide33.xml"/><Relationship Id="rId57" Type="http://schemas.openxmlformats.org/officeDocument/2006/relationships/slide" Target="slides/slide41.xml"/><Relationship Id="rId106" Type="http://schemas.openxmlformats.org/officeDocument/2006/relationships/slide" Target="slides/slide90.xml"/><Relationship Id="rId114" Type="http://schemas.openxmlformats.org/officeDocument/2006/relationships/viewProps" Target="viewProps.xml"/><Relationship Id="rId10" Type="http://schemas.openxmlformats.org/officeDocument/2006/relationships/slideMaster" Target="slideMasters/slideMaster10.xml"/><Relationship Id="rId31" Type="http://schemas.openxmlformats.org/officeDocument/2006/relationships/slide" Target="slides/slide15.xml"/><Relationship Id="rId44" Type="http://schemas.openxmlformats.org/officeDocument/2006/relationships/slide" Target="slides/slide28.xml"/><Relationship Id="rId52" Type="http://schemas.openxmlformats.org/officeDocument/2006/relationships/slide" Target="slides/slide36.xml"/><Relationship Id="rId60" Type="http://schemas.openxmlformats.org/officeDocument/2006/relationships/slide" Target="slides/slide44.xml"/><Relationship Id="rId65" Type="http://schemas.openxmlformats.org/officeDocument/2006/relationships/slide" Target="slides/slide49.xml"/><Relationship Id="rId73" Type="http://schemas.openxmlformats.org/officeDocument/2006/relationships/slide" Target="slides/slide57.xml"/><Relationship Id="rId78" Type="http://schemas.openxmlformats.org/officeDocument/2006/relationships/slide" Target="slides/slide62.xml"/><Relationship Id="rId81" Type="http://schemas.openxmlformats.org/officeDocument/2006/relationships/slide" Target="slides/slide65.xml"/><Relationship Id="rId86" Type="http://schemas.openxmlformats.org/officeDocument/2006/relationships/slide" Target="slides/slide70.xml"/><Relationship Id="rId94" Type="http://schemas.openxmlformats.org/officeDocument/2006/relationships/slide" Target="slides/slide78.xml"/><Relationship Id="rId99" Type="http://schemas.openxmlformats.org/officeDocument/2006/relationships/slide" Target="slides/slide83.xml"/><Relationship Id="rId101" Type="http://schemas.openxmlformats.org/officeDocument/2006/relationships/slide" Target="slides/slide85.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2.xml"/><Relationship Id="rId39" Type="http://schemas.openxmlformats.org/officeDocument/2006/relationships/slide" Target="slides/slide23.xml"/><Relationship Id="rId109" Type="http://schemas.openxmlformats.org/officeDocument/2006/relationships/slide" Target="slides/slide93.xml"/><Relationship Id="rId34" Type="http://schemas.openxmlformats.org/officeDocument/2006/relationships/slide" Target="slides/slide18.xml"/><Relationship Id="rId50" Type="http://schemas.openxmlformats.org/officeDocument/2006/relationships/slide" Target="slides/slide34.xml"/><Relationship Id="rId55" Type="http://schemas.openxmlformats.org/officeDocument/2006/relationships/slide" Target="slides/slide39.xml"/><Relationship Id="rId76" Type="http://schemas.openxmlformats.org/officeDocument/2006/relationships/slide" Target="slides/slide60.xml"/><Relationship Id="rId97" Type="http://schemas.openxmlformats.org/officeDocument/2006/relationships/slide" Target="slides/slide81.xml"/><Relationship Id="rId104" Type="http://schemas.openxmlformats.org/officeDocument/2006/relationships/slide" Target="slides/slide88.xml"/><Relationship Id="rId7" Type="http://schemas.openxmlformats.org/officeDocument/2006/relationships/slideMaster" Target="slideMasters/slideMaster7.xml"/><Relationship Id="rId71" Type="http://schemas.openxmlformats.org/officeDocument/2006/relationships/slide" Target="slides/slide55.xml"/><Relationship Id="rId92" Type="http://schemas.openxmlformats.org/officeDocument/2006/relationships/slide" Target="slides/slide76.xml"/><Relationship Id="rId2" Type="http://schemas.openxmlformats.org/officeDocument/2006/relationships/slideMaster" Target="slideMasters/slideMaster2.xml"/><Relationship Id="rId29" Type="http://schemas.openxmlformats.org/officeDocument/2006/relationships/slide" Target="slides/slide13.xml"/></Relationships>
</file>

<file path=ppt/media/image1.png>
</file>

<file path=ppt/media/image10.png>
</file>

<file path=ppt/media/image11.png>
</file>

<file path=ppt/media/image12.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FD280C-CB30-4E38-8FBB-C91266B5F938}" type="datetimeFigureOut">
              <a:rPr lang="zh-CN" altLang="en-US" smtClean="0"/>
              <a:pPr/>
              <a:t>2018/6/1</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79E8EC-F4BF-4071-82EC-F38DE445F2D6}" type="slidenum">
              <a:rPr lang="zh-CN" altLang="en-US" smtClean="0"/>
              <a:pPr/>
              <a:t>‹#›</a:t>
            </a:fld>
            <a:endParaRPr lang="zh-CN" altLang="en-US"/>
          </a:p>
        </p:txBody>
      </p:sp>
    </p:spTree>
    <p:extLst>
      <p:ext uri="{BB962C8B-B14F-4D97-AF65-F5344CB8AC3E}">
        <p14:creationId xmlns:p14="http://schemas.microsoft.com/office/powerpoint/2010/main" xmlns="" val="1217747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317500" lvl="1" indent="0" eaLnBrk="1" hangingPunct="1">
              <a:spcBef>
                <a:spcPct val="25000"/>
              </a:spcBef>
              <a:buFontTx/>
              <a:buNone/>
            </a:pPr>
            <a:r>
              <a:rPr lang="zh-CN" altLang="en-US" sz="2200" dirty="0" smtClean="0">
                <a:solidFill>
                  <a:srgbClr val="FF0000"/>
                </a:solidFill>
                <a:latin typeface="微软雅黑" pitchFamily="34" charset="-122"/>
                <a:ea typeface="微软雅黑" pitchFamily="34" charset="-122"/>
              </a:rPr>
              <a:t>预处理</a:t>
            </a:r>
            <a:r>
              <a:rPr lang="zh-CN" altLang="en-US" sz="2200" dirty="0" smtClean="0">
                <a:latin typeface="微软雅黑" pitchFamily="34" charset="-122"/>
                <a:ea typeface="微软雅黑" pitchFamily="34" charset="-122"/>
              </a:rPr>
              <a:t>：在高级语言源程序中插入所有用</a:t>
            </a:r>
            <a:r>
              <a:rPr lang="en-US" altLang="zh-CN" sz="2200" dirty="0" smtClean="0">
                <a:latin typeface="微软雅黑" pitchFamily="34" charset="-122"/>
                <a:ea typeface="微软雅黑" pitchFamily="34" charset="-122"/>
              </a:rPr>
              <a:t>#include</a:t>
            </a:r>
            <a:r>
              <a:rPr lang="zh-CN" altLang="en-US" sz="2200" dirty="0" smtClean="0">
                <a:latin typeface="微软雅黑" pitchFamily="34" charset="-122"/>
                <a:ea typeface="微软雅黑" pitchFamily="34" charset="-122"/>
              </a:rPr>
              <a:t>命令指定的文件和用</a:t>
            </a:r>
            <a:r>
              <a:rPr lang="en-US" altLang="zh-CN" sz="2200" dirty="0" smtClean="0">
                <a:latin typeface="微软雅黑" pitchFamily="34" charset="-122"/>
                <a:ea typeface="微软雅黑" pitchFamily="34" charset="-122"/>
              </a:rPr>
              <a:t>#define</a:t>
            </a:r>
            <a:r>
              <a:rPr lang="zh-CN" altLang="en-US" sz="2200" dirty="0" smtClean="0">
                <a:latin typeface="微软雅黑" pitchFamily="34" charset="-122"/>
                <a:ea typeface="微软雅黑" pitchFamily="34" charset="-122"/>
              </a:rPr>
              <a:t>声明指定的宏。</a:t>
            </a:r>
          </a:p>
          <a:p>
            <a:pPr marL="317500" lvl="1" indent="0" eaLnBrk="1" hangingPunct="1">
              <a:spcBef>
                <a:spcPct val="25000"/>
              </a:spcBef>
              <a:buFontTx/>
              <a:buNone/>
            </a:pPr>
            <a:r>
              <a:rPr lang="zh-CN" altLang="en-US" sz="2200" dirty="0" smtClean="0">
                <a:solidFill>
                  <a:srgbClr val="FF0000"/>
                </a:solidFill>
                <a:latin typeface="微软雅黑" pitchFamily="34" charset="-122"/>
                <a:ea typeface="微软雅黑" pitchFamily="34" charset="-122"/>
              </a:rPr>
              <a:t>编译</a:t>
            </a:r>
            <a:r>
              <a:rPr lang="zh-CN" altLang="en-US" sz="2200" dirty="0" smtClean="0">
                <a:latin typeface="微软雅黑" pitchFamily="34" charset="-122"/>
                <a:ea typeface="微软雅黑" pitchFamily="34" charset="-122"/>
              </a:rPr>
              <a:t>：将预处理后的源程序文件编译生成相应的</a:t>
            </a:r>
            <a:r>
              <a:rPr lang="zh-CN" altLang="en-US" sz="2200" dirty="0" smtClean="0">
                <a:solidFill>
                  <a:srgbClr val="008000"/>
                </a:solidFill>
                <a:latin typeface="微软雅黑" pitchFamily="34" charset="-122"/>
                <a:ea typeface="微软雅黑" pitchFamily="34" charset="-122"/>
              </a:rPr>
              <a:t>汇编语言程序</a:t>
            </a:r>
            <a:r>
              <a:rPr lang="zh-CN" altLang="en-US" sz="2200" dirty="0" smtClean="0">
                <a:latin typeface="微软雅黑" pitchFamily="34" charset="-122"/>
                <a:ea typeface="微软雅黑" pitchFamily="34" charset="-122"/>
              </a:rPr>
              <a:t>。</a:t>
            </a:r>
          </a:p>
          <a:p>
            <a:pPr marL="317500" lvl="1" indent="0" eaLnBrk="1" hangingPunct="1">
              <a:spcBef>
                <a:spcPct val="25000"/>
              </a:spcBef>
              <a:buFontTx/>
              <a:buNone/>
            </a:pPr>
            <a:r>
              <a:rPr lang="zh-CN" altLang="en-US" sz="2200" dirty="0" smtClean="0">
                <a:solidFill>
                  <a:srgbClr val="FF0000"/>
                </a:solidFill>
                <a:latin typeface="微软雅黑" pitchFamily="34" charset="-122"/>
                <a:ea typeface="微软雅黑" pitchFamily="34" charset="-122"/>
              </a:rPr>
              <a:t>汇编</a:t>
            </a:r>
            <a:r>
              <a:rPr lang="zh-CN" altLang="en-US" sz="2200" dirty="0" smtClean="0">
                <a:latin typeface="微软雅黑" pitchFamily="34" charset="-122"/>
                <a:ea typeface="微软雅黑" pitchFamily="34" charset="-122"/>
              </a:rPr>
              <a:t>：由</a:t>
            </a:r>
            <a:r>
              <a:rPr lang="zh-CN" altLang="en-US" sz="2200" dirty="0" smtClean="0">
                <a:solidFill>
                  <a:srgbClr val="008000"/>
                </a:solidFill>
                <a:latin typeface="微软雅黑" pitchFamily="34" charset="-122"/>
                <a:ea typeface="微软雅黑" pitchFamily="34" charset="-122"/>
              </a:rPr>
              <a:t>汇编程序</a:t>
            </a:r>
            <a:r>
              <a:rPr lang="zh-CN" altLang="en-US" sz="2200" dirty="0" smtClean="0">
                <a:latin typeface="微软雅黑" pitchFamily="34" charset="-122"/>
                <a:ea typeface="微软雅黑" pitchFamily="34" charset="-122"/>
              </a:rPr>
              <a:t>将</a:t>
            </a:r>
            <a:r>
              <a:rPr lang="zh-CN" altLang="en-US" sz="2200" dirty="0" smtClean="0">
                <a:solidFill>
                  <a:srgbClr val="008000"/>
                </a:solidFill>
                <a:latin typeface="微软雅黑" pitchFamily="34" charset="-122"/>
                <a:ea typeface="微软雅黑" pitchFamily="34" charset="-122"/>
              </a:rPr>
              <a:t>汇编语言源程序</a:t>
            </a:r>
            <a:r>
              <a:rPr lang="zh-CN" altLang="en-US" sz="2200" dirty="0" smtClean="0">
                <a:latin typeface="微软雅黑" pitchFamily="34" charset="-122"/>
                <a:ea typeface="微软雅黑" pitchFamily="34" charset="-122"/>
              </a:rPr>
              <a:t>文件转换为</a:t>
            </a:r>
            <a:r>
              <a:rPr lang="zh-CN" altLang="en-US" sz="2200" dirty="0" smtClean="0">
                <a:solidFill>
                  <a:srgbClr val="008000"/>
                </a:solidFill>
                <a:latin typeface="微软雅黑" pitchFamily="34" charset="-122"/>
                <a:ea typeface="微软雅黑" pitchFamily="34" charset="-122"/>
              </a:rPr>
              <a:t>可重定位的机器语言目标代码文件</a:t>
            </a:r>
            <a:r>
              <a:rPr lang="zh-CN" altLang="en-US" sz="2200" dirty="0" smtClean="0">
                <a:latin typeface="微软雅黑" pitchFamily="34" charset="-122"/>
                <a:ea typeface="微软雅黑" pitchFamily="34" charset="-122"/>
              </a:rPr>
              <a:t>。</a:t>
            </a:r>
          </a:p>
          <a:p>
            <a:pPr marL="317500" lvl="1" indent="0" eaLnBrk="1" hangingPunct="1">
              <a:spcBef>
                <a:spcPct val="25000"/>
              </a:spcBef>
              <a:buFontTx/>
              <a:buNone/>
            </a:pPr>
            <a:r>
              <a:rPr lang="zh-CN" altLang="en-US" sz="2200" dirty="0" smtClean="0">
                <a:solidFill>
                  <a:srgbClr val="FF0000"/>
                </a:solidFill>
                <a:latin typeface="微软雅黑" pitchFamily="34" charset="-122"/>
                <a:ea typeface="微软雅黑" pitchFamily="34" charset="-122"/>
              </a:rPr>
              <a:t>链接</a:t>
            </a:r>
            <a:r>
              <a:rPr lang="zh-CN" altLang="en-US" sz="2200" dirty="0" smtClean="0">
                <a:latin typeface="微软雅黑" pitchFamily="34" charset="-122"/>
                <a:ea typeface="微软雅黑" pitchFamily="34" charset="-122"/>
              </a:rPr>
              <a:t>：由链接器将多个可重定位的机器语言目标文件以及库例程（如</a:t>
            </a:r>
            <a:r>
              <a:rPr lang="en-US" altLang="zh-CN" sz="2200" dirty="0" err="1" smtClean="0">
                <a:latin typeface="微软雅黑" pitchFamily="34" charset="-122"/>
                <a:ea typeface="微软雅黑" pitchFamily="34" charset="-122"/>
              </a:rPr>
              <a:t>printf</a:t>
            </a:r>
            <a:r>
              <a:rPr lang="en-US" altLang="zh-CN" sz="2200" dirty="0" smtClean="0">
                <a:latin typeface="微软雅黑" pitchFamily="34" charset="-122"/>
                <a:ea typeface="微软雅黑" pitchFamily="34" charset="-122"/>
              </a:rPr>
              <a:t>()</a:t>
            </a:r>
            <a:r>
              <a:rPr lang="zh-CN" altLang="en-US" sz="2200" dirty="0" smtClean="0">
                <a:latin typeface="微软雅黑" pitchFamily="34" charset="-122"/>
                <a:ea typeface="微软雅黑" pitchFamily="34" charset="-122"/>
              </a:rPr>
              <a:t>库函数）链接起来，生成最终的</a:t>
            </a:r>
            <a:r>
              <a:rPr lang="zh-CN" altLang="en-US" sz="2200" dirty="0" smtClean="0">
                <a:solidFill>
                  <a:srgbClr val="008000"/>
                </a:solidFill>
                <a:latin typeface="微软雅黑" pitchFamily="34" charset="-122"/>
                <a:ea typeface="微软雅黑" pitchFamily="34" charset="-122"/>
              </a:rPr>
              <a:t>可执行目标文件</a:t>
            </a:r>
            <a:r>
              <a:rPr lang="zh-CN" altLang="en-US" sz="2200" dirty="0" smtClean="0">
                <a:latin typeface="微软雅黑" pitchFamily="34" charset="-122"/>
                <a:ea typeface="微软雅黑" pitchFamily="34" charset="-122"/>
              </a:rPr>
              <a:t>。 </a:t>
            </a:r>
            <a:endParaRPr lang="en-US" altLang="zh-CN" dirty="0" smtClean="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pPr>
                <a:defRPr/>
              </a:pPr>
              <a:t>4</a:t>
            </a:fld>
            <a:endParaRPr lang="en-US" altLang="zh-CN"/>
          </a:p>
        </p:txBody>
      </p:sp>
    </p:spTree>
    <p:extLst>
      <p:ext uri="{BB962C8B-B14F-4D97-AF65-F5344CB8AC3E}">
        <p14:creationId xmlns:p14="http://schemas.microsoft.com/office/powerpoint/2010/main" xmlns="" val="1515035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34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03491"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pPr marL="0" marR="0" indent="0" algn="l" defTabSz="914400" rtl="0" eaLnBrk="0" fontAlgn="base" latinLnBrk="0" hangingPunct="0">
              <a:lnSpc>
                <a:spcPct val="100000"/>
              </a:lnSpc>
              <a:spcBef>
                <a:spcPct val="30000"/>
              </a:spcBef>
              <a:spcAft>
                <a:spcPct val="0"/>
              </a:spcAft>
              <a:buClrTx/>
              <a:buSzTx/>
              <a:buFontTx/>
              <a:buNone/>
              <a:tabLst/>
              <a:defRPr/>
            </a:pPr>
            <a:r>
              <a:rPr lang="en-GB" altLang="zh-CN" sz="1200" b="1" dirty="0" smtClean="0">
                <a:latin typeface="微软雅黑" pitchFamily="34" charset="-122"/>
                <a:ea typeface="微软雅黑" pitchFamily="34" charset="-122"/>
                <a:cs typeface="msgothic"/>
              </a:rPr>
              <a:t>.line </a:t>
            </a:r>
            <a:r>
              <a:rPr lang="zh-CN" altLang="en-GB" sz="1200" b="1" dirty="0" smtClean="0">
                <a:latin typeface="微软雅黑" pitchFamily="34" charset="-122"/>
                <a:ea typeface="微软雅黑" pitchFamily="34" charset="-122"/>
                <a:cs typeface="msgothic"/>
              </a:rPr>
              <a:t>节</a:t>
            </a:r>
            <a:r>
              <a:rPr lang="zh-CN" altLang="en-GB" sz="1200" b="1" baseline="0" dirty="0" smtClean="0">
                <a:latin typeface="微软雅黑" pitchFamily="34" charset="-122"/>
                <a:ea typeface="微软雅黑" pitchFamily="34" charset="-122"/>
                <a:cs typeface="msgothic"/>
              </a:rPr>
              <a:t> </a:t>
            </a:r>
            <a:r>
              <a:rPr lang="zh-CN" altLang="en-US" dirty="0" smtClean="0">
                <a:latin typeface="Arial" pitchFamily="34" charset="0"/>
              </a:rPr>
              <a:t>为了便于</a:t>
            </a:r>
            <a:r>
              <a:rPr lang="zh-CN" altLang="en-US" sz="1200" b="0" i="0" kern="1200" dirty="0" smtClean="0">
                <a:solidFill>
                  <a:schemeClr val="tx1"/>
                </a:solidFill>
                <a:effectLst/>
                <a:latin typeface="Arial" charset="0"/>
                <a:ea typeface="宋体" pitchFamily="2" charset="-122"/>
                <a:cs typeface="+mn-cs"/>
              </a:rPr>
              <a:t> </a:t>
            </a:r>
            <a:r>
              <a:rPr lang="en-US" altLang="zh-CN" sz="1200" b="0" i="0" kern="1200" dirty="0" smtClean="0">
                <a:solidFill>
                  <a:schemeClr val="tx1"/>
                </a:solidFill>
                <a:effectLst/>
                <a:latin typeface="Arial" charset="0"/>
                <a:ea typeface="宋体" pitchFamily="2" charset="-122"/>
                <a:cs typeface="+mn-cs"/>
              </a:rPr>
              <a:t>: </a:t>
            </a:r>
            <a:r>
              <a:rPr lang="zh-CN" altLang="en-US" sz="1200" b="0" i="0" kern="1200" dirty="0" smtClean="0">
                <a:solidFill>
                  <a:schemeClr val="tx1"/>
                </a:solidFill>
                <a:effectLst/>
                <a:latin typeface="Arial" charset="0"/>
                <a:ea typeface="宋体" pitchFamily="2" charset="-122"/>
                <a:cs typeface="+mn-cs"/>
              </a:rPr>
              <a:t>该节中包含调试信息</a:t>
            </a:r>
            <a:r>
              <a:rPr lang="en-US" altLang="zh-CN" sz="1200" b="0" i="0" kern="1200" dirty="0" smtClean="0">
                <a:solidFill>
                  <a:schemeClr val="tx1"/>
                </a:solidFill>
                <a:effectLst/>
                <a:latin typeface="Arial" charset="0"/>
                <a:ea typeface="宋体" pitchFamily="2" charset="-122"/>
                <a:cs typeface="+mn-cs"/>
              </a:rPr>
              <a:t>,</a:t>
            </a:r>
            <a:r>
              <a:rPr lang="zh-CN" altLang="en-US" sz="1200" b="0" i="0" kern="1200" dirty="0" smtClean="0">
                <a:solidFill>
                  <a:schemeClr val="tx1"/>
                </a:solidFill>
                <a:effectLst/>
                <a:latin typeface="Arial" charset="0"/>
                <a:ea typeface="宋体" pitchFamily="2" charset="-122"/>
                <a:cs typeface="+mn-cs"/>
              </a:rPr>
              <a:t>包括哪些调试符号的行号</a:t>
            </a:r>
            <a:r>
              <a:rPr lang="en-US" altLang="zh-CN" sz="1200" b="0" i="0" kern="1200" dirty="0" smtClean="0">
                <a:solidFill>
                  <a:schemeClr val="tx1"/>
                </a:solidFill>
                <a:effectLst/>
                <a:latin typeface="Arial" charset="0"/>
                <a:ea typeface="宋体" pitchFamily="2" charset="-122"/>
                <a:cs typeface="+mn-cs"/>
              </a:rPr>
              <a:t>,</a:t>
            </a:r>
            <a:r>
              <a:rPr lang="zh-CN" altLang="en-US" sz="1200" b="0" i="0" kern="1200" dirty="0" smtClean="0">
                <a:solidFill>
                  <a:schemeClr val="tx1"/>
                </a:solidFill>
                <a:effectLst/>
                <a:latin typeface="Arial" charset="0"/>
                <a:ea typeface="宋体" pitchFamily="2" charset="-122"/>
                <a:cs typeface="+mn-cs"/>
              </a:rPr>
              <a:t>为程序指令码与源文件的行号建立联系</a:t>
            </a:r>
            <a:r>
              <a:rPr lang="en-US" altLang="zh-CN" sz="1200" b="0" i="0" kern="1200" dirty="0" smtClean="0">
                <a:solidFill>
                  <a:schemeClr val="tx1"/>
                </a:solidFill>
                <a:effectLst/>
                <a:latin typeface="Arial" charset="0"/>
                <a:ea typeface="宋体" pitchFamily="2" charset="-122"/>
                <a:cs typeface="+mn-cs"/>
              </a:rPr>
              <a:t>;</a:t>
            </a:r>
          </a:p>
          <a:p>
            <a:r>
              <a:rPr lang="zh-CN" altLang="en-US" dirty="0" smtClean="0">
                <a:latin typeface="Arial" pitchFamily="34" charset="0"/>
              </a:rPr>
              <a:t>后面链接时找到它们的位置，因此在</a:t>
            </a:r>
            <a:r>
              <a:rPr lang="en-US" altLang="zh-CN" dirty="0" smtClean="0">
                <a:latin typeface="Arial" pitchFamily="34" charset="0"/>
              </a:rPr>
              <a:t>.</a:t>
            </a:r>
            <a:r>
              <a:rPr lang="en-US" altLang="zh-CN" dirty="0" err="1" smtClean="0">
                <a:latin typeface="Arial" pitchFamily="34" charset="0"/>
              </a:rPr>
              <a:t>rel.txt</a:t>
            </a:r>
            <a:r>
              <a:rPr lang="zh-CN" altLang="en-US" dirty="0" smtClean="0">
                <a:latin typeface="Arial" pitchFamily="34" charset="0"/>
              </a:rPr>
              <a:t>和</a:t>
            </a:r>
            <a:r>
              <a:rPr lang="en-US" altLang="zh-CN" dirty="0" err="1" smtClean="0">
                <a:latin typeface="Arial" pitchFamily="34" charset="0"/>
              </a:rPr>
              <a:t>rel.data</a:t>
            </a:r>
            <a:r>
              <a:rPr lang="zh-CN" altLang="en-US" dirty="0" smtClean="0">
                <a:latin typeface="Arial" pitchFamily="34" charset="0"/>
              </a:rPr>
              <a:t>节中记录了这些被临时填充为</a:t>
            </a:r>
            <a:r>
              <a:rPr lang="en-US" altLang="zh-CN" dirty="0" smtClean="0">
                <a:latin typeface="Arial" pitchFamily="34" charset="0"/>
              </a:rPr>
              <a:t>0</a:t>
            </a:r>
            <a:r>
              <a:rPr lang="zh-CN" altLang="en-US" dirty="0" smtClean="0">
                <a:latin typeface="Arial" pitchFamily="34" charset="0"/>
              </a:rPr>
              <a:t>的外部引用位置</a:t>
            </a:r>
            <a:r>
              <a:rPr lang="en-US" altLang="zh-CN" dirty="0" smtClean="0">
                <a:latin typeface="Arial" pitchFamily="34" charset="0"/>
              </a:rPr>
              <a:t>——</a:t>
            </a:r>
            <a:r>
              <a:rPr lang="zh-CN" altLang="en-US" dirty="0" smtClean="0">
                <a:latin typeface="Arial" pitchFamily="34" charset="0"/>
              </a:rPr>
              <a:t>将来重定位时再修改</a:t>
            </a:r>
            <a:endParaRPr lang="en-US" altLang="zh-CN" dirty="0" smtClean="0">
              <a:latin typeface="Arial" pitchFamily="34" charset="0"/>
            </a:endParaRPr>
          </a:p>
        </p:txBody>
      </p:sp>
    </p:spTree>
    <p:extLst>
      <p:ext uri="{BB962C8B-B14F-4D97-AF65-F5344CB8AC3E}">
        <p14:creationId xmlns:p14="http://schemas.microsoft.com/office/powerpoint/2010/main" xmlns="" val="1730919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左边是</a:t>
            </a:r>
            <a:r>
              <a:rPr lang="en-US" altLang="zh-CN" dirty="0" smtClean="0"/>
              <a:t>ELF</a:t>
            </a:r>
            <a:r>
              <a:rPr lang="zh-CN" altLang="en-US" dirty="0" smtClean="0"/>
              <a:t>文件头的内容，是对整个文件的描述</a:t>
            </a:r>
            <a:endParaRPr lang="en-US" altLang="zh-CN" dirty="0" smtClean="0"/>
          </a:p>
          <a:p>
            <a:endParaRPr lang="en-US" altLang="zh-CN" dirty="0" smtClean="0"/>
          </a:p>
          <a:p>
            <a:r>
              <a:rPr lang="zh-CN" altLang="en-US" dirty="0" smtClean="0"/>
              <a:t>由于是目标文件，还不存在“段”的概念，</a:t>
            </a:r>
            <a:endParaRPr lang="en-US" altLang="zh-CN" dirty="0" smtClean="0"/>
          </a:p>
          <a:p>
            <a:r>
              <a:rPr lang="zh-CN" altLang="en-US" dirty="0" smtClean="0"/>
              <a:t>因此这里说没有程序头表，是因为</a:t>
            </a:r>
            <a:r>
              <a:rPr lang="en-US" altLang="zh-CN" dirty="0" smtClean="0"/>
              <a:t>size</a:t>
            </a:r>
            <a:r>
              <a:rPr lang="zh-CN" altLang="en-US" dirty="0" smtClean="0"/>
              <a:t> </a:t>
            </a:r>
            <a:r>
              <a:rPr lang="en-US" altLang="zh-CN" dirty="0" smtClean="0"/>
              <a:t>of</a:t>
            </a:r>
            <a:r>
              <a:rPr lang="zh-CN" altLang="en-US" dirty="0" smtClean="0"/>
              <a:t> </a:t>
            </a:r>
            <a:r>
              <a:rPr lang="en-US" altLang="zh-CN" dirty="0" smtClean="0"/>
              <a:t>program</a:t>
            </a:r>
            <a:r>
              <a:rPr lang="zh-CN" altLang="en-US" dirty="0" smtClean="0"/>
              <a:t> </a:t>
            </a:r>
            <a:r>
              <a:rPr lang="en-US" altLang="zh-CN" dirty="0" smtClean="0"/>
              <a:t>headers=0</a:t>
            </a:r>
            <a:r>
              <a:rPr lang="zh-CN" altLang="en-US" dirty="0" smtClean="0"/>
              <a:t>以及</a:t>
            </a:r>
            <a:r>
              <a:rPr lang="en-US" altLang="zh-CN" dirty="0" smtClean="0"/>
              <a:t>number</a:t>
            </a:r>
            <a:r>
              <a:rPr lang="zh-CN" altLang="en-US" dirty="0" smtClean="0"/>
              <a:t> </a:t>
            </a:r>
            <a:r>
              <a:rPr lang="en-US" altLang="zh-CN" dirty="0" smtClean="0"/>
              <a:t>of</a:t>
            </a:r>
            <a:r>
              <a:rPr lang="zh-CN" altLang="en-US" dirty="0" smtClean="0"/>
              <a:t> </a:t>
            </a:r>
            <a:r>
              <a:rPr lang="en-US" altLang="zh-CN" dirty="0" smtClean="0"/>
              <a:t>program</a:t>
            </a:r>
            <a:r>
              <a:rPr lang="zh-CN" altLang="en-US" dirty="0" smtClean="0"/>
              <a:t> </a:t>
            </a:r>
            <a:r>
              <a:rPr lang="en-US" altLang="zh-CN" dirty="0" smtClean="0"/>
              <a:t>headers=0</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24</a:t>
            </a:fld>
            <a:endParaRPr lang="en-US" altLang="zh-CN">
              <a:solidFill>
                <a:srgbClr val="000000"/>
              </a:solidFill>
            </a:endParaRPr>
          </a:p>
        </p:txBody>
      </p:sp>
    </p:spTree>
    <p:extLst>
      <p:ext uri="{BB962C8B-B14F-4D97-AF65-F5344CB8AC3E}">
        <p14:creationId xmlns:p14="http://schemas.microsoft.com/office/powerpoint/2010/main" xmlns="" val="24452529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在执行</a:t>
            </a:r>
            <a:r>
              <a:rPr lang="en-US" altLang="zh-CN" dirty="0" smtClean="0"/>
              <a:t>main</a:t>
            </a:r>
            <a:r>
              <a:rPr lang="zh-CN" altLang="en-US" dirty="0" smtClean="0"/>
              <a:t>之前，现需要</a:t>
            </a:r>
            <a:r>
              <a:rPr lang="en-US" altLang="zh-CN" dirty="0" err="1" smtClean="0"/>
              <a:t>init</a:t>
            </a:r>
            <a:r>
              <a:rPr lang="zh-CN" altLang="en-US" dirty="0" smtClean="0"/>
              <a:t>代码做些准备工作，然后再调用</a:t>
            </a:r>
            <a:r>
              <a:rPr lang="en-US" altLang="zh-CN" dirty="0" smtClean="0"/>
              <a:t>main</a:t>
            </a:r>
            <a:r>
              <a:rPr lang="zh-CN" altLang="en-US" dirty="0" smtClean="0"/>
              <a:t>，因此</a:t>
            </a:r>
            <a:r>
              <a:rPr lang="en-US" altLang="zh-CN" dirty="0" err="1" smtClean="0"/>
              <a:t>e_entry</a:t>
            </a:r>
            <a:r>
              <a:rPr lang="zh-CN" altLang="en-US" dirty="0" smtClean="0"/>
              <a:t>地址并不等于</a:t>
            </a:r>
            <a:r>
              <a:rPr lang="en-US" altLang="zh-CN" dirty="0" smtClean="0"/>
              <a:t>main</a:t>
            </a:r>
            <a:r>
              <a:rPr lang="zh-CN" altLang="en-US" dirty="0" smtClean="0"/>
              <a:t>的地址</a:t>
            </a:r>
            <a:endParaRPr lang="en-US" altLang="zh-CN" dirty="0" smtClean="0"/>
          </a:p>
          <a:p>
            <a:r>
              <a:rPr lang="zh-CN" altLang="en-US" dirty="0" smtClean="0"/>
              <a:t>程序头表用于记录有多少个段（前面</a:t>
            </a:r>
            <a:r>
              <a:rPr lang="en-US" altLang="zh-CN" dirty="0" smtClean="0"/>
              <a:t>P17</a:t>
            </a:r>
            <a:r>
              <a:rPr lang="zh-CN" altLang="en-US" dirty="0" smtClean="0"/>
              <a:t>的备注中给了段</a:t>
            </a:r>
            <a:r>
              <a:rPr lang="en-US" altLang="zh-CN" dirty="0" smtClean="0"/>
              <a:t>-</a:t>
            </a:r>
            <a:r>
              <a:rPr lang="zh-CN" altLang="en-US" dirty="0" smtClean="0"/>
              <a:t>节影射例子），那些段要装入内存（不是所有段都需要装入内存）</a:t>
            </a:r>
            <a:endParaRPr lang="en-US" altLang="zh-CN" dirty="0" smtClean="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25</a:t>
            </a:fld>
            <a:endParaRPr lang="en-US" altLang="zh-CN">
              <a:solidFill>
                <a:srgbClr val="000000"/>
              </a:solidFill>
            </a:endParaRPr>
          </a:p>
        </p:txBody>
      </p:sp>
    </p:spTree>
    <p:extLst>
      <p:ext uri="{BB962C8B-B14F-4D97-AF65-F5344CB8AC3E}">
        <p14:creationId xmlns:p14="http://schemas.microsoft.com/office/powerpoint/2010/main" xmlns="" val="23510497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指出可执行文件中有程序头表</a:t>
            </a:r>
            <a:r>
              <a:rPr lang="en-US" altLang="zh-CN" dirty="0" smtClean="0"/>
              <a:t>——</a:t>
            </a:r>
            <a:r>
              <a:rPr lang="zh-CN" altLang="en-US" dirty="0" smtClean="0"/>
              <a:t>用于记录段的信息，结构表</a:t>
            </a:r>
            <a:r>
              <a:rPr lang="en-US" altLang="zh-CN" dirty="0" smtClean="0"/>
              <a:t>——</a:t>
            </a:r>
            <a:r>
              <a:rPr lang="zh-CN" altLang="en-US" dirty="0" smtClean="0"/>
              <a:t>用于记录节的信息</a:t>
            </a:r>
            <a:endParaRPr lang="en-US" altLang="zh-CN" dirty="0" smtClean="0"/>
          </a:p>
          <a:p>
            <a:r>
              <a:rPr lang="zh-CN" altLang="en-US" dirty="0" smtClean="0"/>
              <a:t>根据不同需要可以看到不同视图</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26</a:t>
            </a:fld>
            <a:endParaRPr lang="en-US" altLang="zh-CN">
              <a:solidFill>
                <a:srgbClr val="000000"/>
              </a:solidFill>
            </a:endParaRPr>
          </a:p>
        </p:txBody>
      </p:sp>
    </p:spTree>
    <p:extLst>
      <p:ext uri="{BB962C8B-B14F-4D97-AF65-F5344CB8AC3E}">
        <p14:creationId xmlns:p14="http://schemas.microsoft.com/office/powerpoint/2010/main" xmlns="" val="861286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07586"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07587"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r>
              <a:rPr lang="zh-CN" altLang="en-US" dirty="0" smtClean="0">
                <a:latin typeface="Arial" pitchFamily="34" charset="0"/>
              </a:rPr>
              <a:t>此为从磁盘可执行文件转入内存的关系，前面已经出现过多次</a:t>
            </a:r>
            <a:endParaRPr lang="en-US" altLang="zh-CN" dirty="0" smtClean="0">
              <a:latin typeface="Arial" pitchFamily="34" charset="0"/>
            </a:endParaRPr>
          </a:p>
          <a:p>
            <a:endParaRPr lang="en-US" altLang="zh-CN" dirty="0" smtClean="0">
              <a:latin typeface="Arial" pitchFamily="34" charset="0"/>
            </a:endParaRPr>
          </a:p>
          <a:p>
            <a:endParaRPr lang="en-US" altLang="zh-CN" dirty="0" smtClean="0">
              <a:latin typeface="Arial" pitchFamily="34" charset="0"/>
            </a:endParaRPr>
          </a:p>
          <a:p>
            <a:r>
              <a:rPr lang="zh-CN" altLang="en-US" dirty="0" smtClean="0">
                <a:latin typeface="Arial" pitchFamily="34" charset="0"/>
              </a:rPr>
              <a:t>准确说，不是存储器影像，而是“进程影像”，如果将虚存当作存储器看，这说法也合理</a:t>
            </a:r>
            <a:endParaRPr lang="en-US" altLang="zh-CN" dirty="0" smtClean="0">
              <a:latin typeface="Arial" pitchFamily="34" charset="0"/>
            </a:endParaRPr>
          </a:p>
        </p:txBody>
      </p:sp>
    </p:spTree>
    <p:extLst>
      <p:ext uri="{BB962C8B-B14F-4D97-AF65-F5344CB8AC3E}">
        <p14:creationId xmlns:p14="http://schemas.microsoft.com/office/powerpoint/2010/main" xmlns="" val="12409262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通过</a:t>
            </a:r>
            <a:r>
              <a:rPr lang="en-US" altLang="zh-CN" dirty="0" err="1" smtClean="0"/>
              <a:t>readelf</a:t>
            </a:r>
            <a:r>
              <a:rPr lang="en-US" altLang="zh-CN" dirty="0" smtClean="0"/>
              <a:t>  -l </a:t>
            </a:r>
            <a:r>
              <a:rPr lang="zh-CN" altLang="en-US" dirty="0" smtClean="0"/>
              <a:t>列出的程序头表内容，以及其数据结构（</a:t>
            </a:r>
            <a:r>
              <a:rPr lang="en-US" altLang="zh-CN" dirty="0" smtClean="0"/>
              <a:t>Linux OS</a:t>
            </a:r>
            <a:r>
              <a:rPr lang="zh-CN" altLang="en-US" dirty="0" smtClean="0"/>
              <a:t>中，</a:t>
            </a:r>
            <a:r>
              <a:rPr lang="en-US" altLang="zh-CN" dirty="0" smtClean="0"/>
              <a:t>Shell</a:t>
            </a:r>
            <a:r>
              <a:rPr lang="zh-CN" altLang="en-US" dirty="0" smtClean="0"/>
              <a:t>执行可执行文件时，必须先解释可执行文件的这个信息，内核代码确实使用这样一个结构体）</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28</a:t>
            </a:fld>
            <a:endParaRPr lang="en-US" altLang="zh-CN">
              <a:solidFill>
                <a:srgbClr val="000000"/>
              </a:solidFill>
            </a:endParaRPr>
          </a:p>
        </p:txBody>
      </p:sp>
    </p:spTree>
    <p:extLst>
      <p:ext uri="{BB962C8B-B14F-4D97-AF65-F5344CB8AC3E}">
        <p14:creationId xmlns:p14="http://schemas.microsoft.com/office/powerpoint/2010/main" xmlns="" val="21823425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8</a:t>
            </a:r>
            <a:r>
              <a:rPr lang="zh-CN" altLang="en-US" dirty="0" smtClean="0"/>
              <a:t>个段只有两个需要装入（对应编号为</a:t>
            </a:r>
            <a:r>
              <a:rPr lang="en-US" altLang="zh-CN" dirty="0" smtClean="0"/>
              <a:t>2/3</a:t>
            </a:r>
            <a:r>
              <a:rPr lang="zh-CN" altLang="en-US" dirty="0" smtClean="0"/>
              <a:t>，从</a:t>
            </a:r>
            <a:r>
              <a:rPr lang="en-US" altLang="zh-CN" dirty="0" smtClean="0"/>
              <a:t>0</a:t>
            </a:r>
            <a:r>
              <a:rPr lang="zh-CN" altLang="en-US" dirty="0" smtClean="0"/>
              <a:t>编号）</a:t>
            </a:r>
            <a:endParaRPr lang="en-US" altLang="zh-CN" dirty="0" smtClean="0"/>
          </a:p>
          <a:p>
            <a:r>
              <a:rPr lang="zh-CN" altLang="en-US" dirty="0" smtClean="0"/>
              <a:t>关于装入地址等信息的示意图，可以建下一张</a:t>
            </a:r>
            <a:r>
              <a:rPr lang="en-US" altLang="zh-CN" dirty="0" err="1" smtClean="0"/>
              <a:t>ppt</a:t>
            </a:r>
            <a:r>
              <a:rPr lang="zh-CN" altLang="en-US" dirty="0" smtClean="0"/>
              <a:t>所给的图</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29</a:t>
            </a:fld>
            <a:endParaRPr lang="en-US" altLang="zh-CN">
              <a:solidFill>
                <a:srgbClr val="000000"/>
              </a:solidFill>
            </a:endParaRPr>
          </a:p>
        </p:txBody>
      </p:sp>
    </p:spTree>
    <p:extLst>
      <p:ext uri="{BB962C8B-B14F-4D97-AF65-F5344CB8AC3E}">
        <p14:creationId xmlns:p14="http://schemas.microsoft.com/office/powerpoint/2010/main" xmlns="" val="231481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看图时，将</a:t>
            </a:r>
            <a:r>
              <a:rPr lang="en-US" altLang="zh-CN" dirty="0" smtClean="0"/>
              <a:t>”p_”</a:t>
            </a:r>
            <a:r>
              <a:rPr lang="zh-CN" altLang="en-US" dirty="0" smtClean="0"/>
              <a:t>前缀去掉，和上一页</a:t>
            </a:r>
            <a:r>
              <a:rPr lang="en-US" altLang="zh-CN" dirty="0" err="1" smtClean="0"/>
              <a:t>ppt</a:t>
            </a:r>
            <a:r>
              <a:rPr lang="zh-CN" altLang="en-US" dirty="0" smtClean="0"/>
              <a:t>的红框中的字符串对应起来就可以了</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30</a:t>
            </a:fld>
            <a:endParaRPr lang="en-US" altLang="zh-CN">
              <a:solidFill>
                <a:srgbClr val="000000"/>
              </a:solidFill>
            </a:endParaRPr>
          </a:p>
        </p:txBody>
      </p:sp>
    </p:spTree>
    <p:extLst>
      <p:ext uri="{BB962C8B-B14F-4D97-AF65-F5344CB8AC3E}">
        <p14:creationId xmlns:p14="http://schemas.microsoft.com/office/powerpoint/2010/main" xmlns="" val="15445487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649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64931"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smtClean="0">
              <a:latin typeface="Arial" pitchFamily="34" charset="0"/>
            </a:endParaRPr>
          </a:p>
        </p:txBody>
      </p:sp>
    </p:spTree>
    <p:extLst>
      <p:ext uri="{BB962C8B-B14F-4D97-AF65-F5344CB8AC3E}">
        <p14:creationId xmlns:p14="http://schemas.microsoft.com/office/powerpoint/2010/main" xmlns="" val="31990756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xmlns="" val="1919964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地址（变量、行号、函数）都不需要直接记录数字，而是用人可读的形式</a:t>
            </a:r>
            <a:r>
              <a:rPr lang="en-US" altLang="zh-CN" dirty="0" smtClean="0"/>
              <a:t>——</a:t>
            </a:r>
            <a:r>
              <a:rPr lang="zh-CN" altLang="en-US" dirty="0" smtClean="0"/>
              <a:t>符号来表示 </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pPr>
                <a:defRPr/>
              </a:pPr>
              <a:t>6</a:t>
            </a:fld>
            <a:endParaRPr lang="en-US" altLang="zh-CN"/>
          </a:p>
        </p:txBody>
      </p:sp>
    </p:spTree>
    <p:extLst>
      <p:ext uri="{BB962C8B-B14F-4D97-AF65-F5344CB8AC3E}">
        <p14:creationId xmlns:p14="http://schemas.microsoft.com/office/powerpoint/2010/main" xmlns="" val="23018235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extLst>
      <p:ext uri="{BB962C8B-B14F-4D97-AF65-F5344CB8AC3E}">
        <p14:creationId xmlns:p14="http://schemas.microsoft.com/office/powerpoint/2010/main" xmlns="" val="13725956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369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36931"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smtClean="0">
              <a:latin typeface="Arial" pitchFamily="34" charset="0"/>
            </a:endParaRPr>
          </a:p>
        </p:txBody>
      </p:sp>
    </p:spTree>
    <p:extLst>
      <p:ext uri="{BB962C8B-B14F-4D97-AF65-F5344CB8AC3E}">
        <p14:creationId xmlns:p14="http://schemas.microsoft.com/office/powerpoint/2010/main" xmlns="" val="28041215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pPr>
                <a:defRPr/>
              </a:pPr>
              <a:t>43</a:t>
            </a:fld>
            <a:endParaRPr lang="en-US" altLang="zh-CN"/>
          </a:p>
        </p:txBody>
      </p:sp>
    </p:spTree>
    <p:extLst>
      <p:ext uri="{BB962C8B-B14F-4D97-AF65-F5344CB8AC3E}">
        <p14:creationId xmlns:p14="http://schemas.microsoft.com/office/powerpoint/2010/main" xmlns="" val="1342236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026" name="Rectangle 2"/>
          <p:cNvSpPr>
            <a:spLocks noGrp="1" noRot="1" noChangeAspect="1" noChangeArrowheads="1" noTextEdit="1"/>
          </p:cNvSpPr>
          <p:nvPr>
            <p:ph type="sldImg"/>
          </p:nvPr>
        </p:nvSpPr>
        <p:spPr>
          <a:xfrm>
            <a:off x="1152525" y="692150"/>
            <a:ext cx="4554538" cy="3416300"/>
          </a:xfrm>
          <a:ln/>
        </p:spPr>
      </p:sp>
      <p:sp>
        <p:nvSpPr>
          <p:cNvPr id="641027"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该页和下一页，不在课本中，可以删除</a:t>
            </a:r>
            <a:endParaRPr lang="en-US" altLang="zh-CN" dirty="0" smtClean="0">
              <a:latin typeface="Arial" pitchFamily="34" charset="0"/>
            </a:endParaRPr>
          </a:p>
        </p:txBody>
      </p:sp>
    </p:spTree>
    <p:extLst>
      <p:ext uri="{BB962C8B-B14F-4D97-AF65-F5344CB8AC3E}">
        <p14:creationId xmlns:p14="http://schemas.microsoft.com/office/powerpoint/2010/main" xmlns="" val="16414560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9874" name="Rectangle 2"/>
          <p:cNvSpPr>
            <a:spLocks noGrp="1" noRot="1" noChangeAspect="1" noChangeArrowheads="1" noTextEdit="1"/>
          </p:cNvSpPr>
          <p:nvPr>
            <p:ph type="sldImg"/>
          </p:nvPr>
        </p:nvSpPr>
        <p:spPr>
          <a:xfrm>
            <a:off x="1152525" y="692150"/>
            <a:ext cx="4554538" cy="3416300"/>
          </a:xfrm>
          <a:ln/>
        </p:spPr>
      </p:sp>
      <p:sp>
        <p:nvSpPr>
          <p:cNvPr id="719875" name="Rectangle 3"/>
          <p:cNvSpPr>
            <a:spLocks noGrp="1" noChangeArrowheads="1"/>
          </p:cNvSpPr>
          <p:nvPr>
            <p:ph type="body" idx="1"/>
          </p:nvPr>
        </p:nvSpPr>
        <p:spPr>
          <a:xfrm>
            <a:off x="930275" y="4360863"/>
            <a:ext cx="5008563" cy="4070350"/>
          </a:xfrm>
          <a:noFill/>
          <a:ln/>
        </p:spPr>
        <p:txBody>
          <a:bodyPr lIns="86630" tIns="43315" rIns="86630" bIns="43315"/>
          <a:lstStyle/>
          <a:p>
            <a:endParaRPr lang="en-US" altLang="zh-CN" dirty="0" smtClean="0">
              <a:latin typeface="Arial" pitchFamily="34" charset="0"/>
            </a:endParaRPr>
          </a:p>
        </p:txBody>
      </p:sp>
    </p:spTree>
    <p:extLst>
      <p:ext uri="{BB962C8B-B14F-4D97-AF65-F5344CB8AC3E}">
        <p14:creationId xmlns:p14="http://schemas.microsoft.com/office/powerpoint/2010/main" xmlns="" val="68972904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4819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48195"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smtClean="0">
              <a:latin typeface="Arial" pitchFamily="34" charset="0"/>
            </a:endParaRPr>
          </a:p>
        </p:txBody>
      </p:sp>
    </p:spTree>
    <p:extLst>
      <p:ext uri="{BB962C8B-B14F-4D97-AF65-F5344CB8AC3E}">
        <p14:creationId xmlns:p14="http://schemas.microsoft.com/office/powerpoint/2010/main" xmlns="" val="23983611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0242"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50243"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dirty="0" smtClean="0">
              <a:latin typeface="Arial" pitchFamily="34" charset="0"/>
            </a:endParaRPr>
          </a:p>
        </p:txBody>
      </p:sp>
    </p:spTree>
    <p:extLst>
      <p:ext uri="{BB962C8B-B14F-4D97-AF65-F5344CB8AC3E}">
        <p14:creationId xmlns:p14="http://schemas.microsoft.com/office/powerpoint/2010/main" xmlns="" val="22164116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5229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52291"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r>
              <a:rPr lang="en-US" altLang="zh-CN" dirty="0" smtClean="0">
                <a:latin typeface="Arial" pitchFamily="34" charset="0"/>
              </a:rPr>
              <a:t>ar</a:t>
            </a:r>
            <a:r>
              <a:rPr lang="zh-CN" altLang="en-US" dirty="0" smtClean="0">
                <a:latin typeface="Arial" pitchFamily="34" charset="0"/>
              </a:rPr>
              <a:t>是创建静态库的工具，</a:t>
            </a:r>
            <a:r>
              <a:rPr lang="zh-CN" altLang="en-US" baseline="0" dirty="0" smtClean="0">
                <a:latin typeface="Arial" pitchFamily="34" charset="0"/>
              </a:rPr>
              <a:t> 例子中是将</a:t>
            </a:r>
            <a:r>
              <a:rPr lang="en-US" altLang="zh-CN" baseline="0" dirty="0" err="1" smtClean="0">
                <a:latin typeface="Arial" pitchFamily="34" charset="0"/>
              </a:rPr>
              <a:t>atoi.o</a:t>
            </a:r>
            <a:r>
              <a:rPr lang="en-US" altLang="zh-CN" baseline="0" dirty="0" smtClean="0">
                <a:latin typeface="Arial" pitchFamily="34" charset="0"/>
              </a:rPr>
              <a:t> </a:t>
            </a:r>
            <a:r>
              <a:rPr lang="en-US" altLang="zh-CN" baseline="0" dirty="0" err="1" smtClean="0">
                <a:latin typeface="Arial" pitchFamily="34" charset="0"/>
              </a:rPr>
              <a:t>printf.o</a:t>
            </a:r>
            <a:r>
              <a:rPr lang="en-US" altLang="zh-CN" baseline="0" dirty="0" smtClean="0">
                <a:latin typeface="Arial" pitchFamily="34" charset="0"/>
              </a:rPr>
              <a:t>… </a:t>
            </a:r>
            <a:r>
              <a:rPr lang="en-US" altLang="zh-CN" baseline="0" dirty="0" err="1" smtClean="0">
                <a:latin typeface="Arial" pitchFamily="34" charset="0"/>
              </a:rPr>
              <a:t>random.o</a:t>
            </a:r>
            <a:r>
              <a:rPr lang="zh-CN" altLang="en-US" baseline="0" dirty="0" smtClean="0">
                <a:latin typeface="Arial" pitchFamily="34" charset="0"/>
              </a:rPr>
              <a:t>合并成</a:t>
            </a:r>
            <a:r>
              <a:rPr lang="en-US" altLang="zh-CN" baseline="0" dirty="0" err="1" smtClean="0">
                <a:latin typeface="Arial" pitchFamily="34" charset="0"/>
              </a:rPr>
              <a:t>libc.a</a:t>
            </a:r>
            <a:endParaRPr lang="en-US" altLang="zh-CN" dirty="0" smtClean="0">
              <a:latin typeface="Arial"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ar</a:t>
            </a:r>
            <a:r>
              <a:rPr lang="zh-CN" altLang="en-US" dirty="0" smtClean="0"/>
              <a:t>参数中   </a:t>
            </a:r>
            <a:r>
              <a:rPr lang="en-US" altLang="zh-CN" dirty="0" smtClean="0"/>
              <a:t>r</a:t>
            </a:r>
            <a:r>
              <a:rPr lang="zh-CN" altLang="en-US" dirty="0" smtClean="0"/>
              <a:t>表示用后面的</a:t>
            </a:r>
            <a:r>
              <a:rPr lang="en-US" altLang="zh-CN" dirty="0" smtClean="0"/>
              <a:t>.o</a:t>
            </a:r>
            <a:r>
              <a:rPr lang="zh-CN" altLang="en-US" dirty="0" smtClean="0"/>
              <a:t>替代</a:t>
            </a:r>
            <a:r>
              <a:rPr lang="en-US" altLang="zh-CN" dirty="0" err="1" smtClean="0"/>
              <a:t>mylib.a</a:t>
            </a:r>
            <a:r>
              <a:rPr lang="zh-CN" altLang="en-US" dirty="0" smtClean="0"/>
              <a:t>文件包中的文件  </a:t>
            </a:r>
            <a:r>
              <a:rPr lang="en-US" altLang="zh-CN" dirty="0" smtClean="0"/>
              <a:t>c</a:t>
            </a:r>
            <a:r>
              <a:rPr lang="zh-CN" altLang="en-US" dirty="0" smtClean="0"/>
              <a:t>表示无提示模式 </a:t>
            </a:r>
            <a:r>
              <a:rPr lang="en-US" altLang="zh-CN" dirty="0" smtClean="0"/>
              <a:t>s</a:t>
            </a:r>
            <a:r>
              <a:rPr lang="zh-CN" altLang="en-US" dirty="0" smtClean="0"/>
              <a:t>表示强制生成文件包的符号表</a:t>
            </a:r>
            <a:endParaRPr lang="en-US" altLang="zh-CN" dirty="0" smtClean="0"/>
          </a:p>
          <a:p>
            <a:endParaRPr lang="en-US" altLang="zh-CN" dirty="0" smtClean="0">
              <a:latin typeface="Arial" pitchFamily="34" charset="0"/>
            </a:endParaRPr>
          </a:p>
        </p:txBody>
      </p:sp>
    </p:spTree>
    <p:extLst>
      <p:ext uri="{BB962C8B-B14F-4D97-AF65-F5344CB8AC3E}">
        <p14:creationId xmlns:p14="http://schemas.microsoft.com/office/powerpoint/2010/main" xmlns="" val="2912061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0530"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90531"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r>
              <a:rPr lang="en-US" altLang="zh-CN" dirty="0" smtClean="0">
                <a:latin typeface="Arial" pitchFamily="34" charset="0"/>
              </a:rPr>
              <a:t>ar</a:t>
            </a:r>
            <a:r>
              <a:rPr lang="en-US" altLang="zh-CN" baseline="0" dirty="0" smtClean="0">
                <a:latin typeface="Arial" pitchFamily="34" charset="0"/>
              </a:rPr>
              <a:t> –t </a:t>
            </a:r>
            <a:r>
              <a:rPr lang="zh-CN" altLang="en-US" baseline="0" dirty="0" smtClean="0">
                <a:latin typeface="Arial" pitchFamily="34" charset="0"/>
              </a:rPr>
              <a:t>列出库中包含的文件</a:t>
            </a:r>
            <a:endParaRPr lang="en-US" altLang="zh-CN" dirty="0" smtClean="0">
              <a:latin typeface="Arial" pitchFamily="34" charset="0"/>
            </a:endParaRPr>
          </a:p>
        </p:txBody>
      </p:sp>
    </p:spTree>
    <p:extLst>
      <p:ext uri="{BB962C8B-B14F-4D97-AF65-F5344CB8AC3E}">
        <p14:creationId xmlns:p14="http://schemas.microsoft.com/office/powerpoint/2010/main" xmlns="" val="19045588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dirty="0" smtClean="0"/>
              <a:t>ar</a:t>
            </a:r>
            <a:r>
              <a:rPr lang="zh-CN" altLang="en-US" dirty="0" smtClean="0"/>
              <a:t>参数中   </a:t>
            </a:r>
            <a:r>
              <a:rPr lang="en-US" altLang="zh-CN" dirty="0" smtClean="0"/>
              <a:t>r</a:t>
            </a:r>
            <a:r>
              <a:rPr lang="zh-CN" altLang="en-US" dirty="0" smtClean="0"/>
              <a:t>表示用后面的</a:t>
            </a:r>
            <a:r>
              <a:rPr lang="en-US" altLang="zh-CN" dirty="0" smtClean="0"/>
              <a:t>.o</a:t>
            </a:r>
            <a:r>
              <a:rPr lang="zh-CN" altLang="en-US" dirty="0" smtClean="0"/>
              <a:t>替代</a:t>
            </a:r>
            <a:r>
              <a:rPr lang="en-US" altLang="zh-CN" dirty="0" err="1" smtClean="0"/>
              <a:t>mylib.a</a:t>
            </a:r>
            <a:r>
              <a:rPr lang="zh-CN" altLang="en-US" dirty="0" smtClean="0"/>
              <a:t>文件包中的文件  </a:t>
            </a:r>
            <a:r>
              <a:rPr lang="en-US" altLang="zh-CN" dirty="0" smtClean="0"/>
              <a:t>c</a:t>
            </a:r>
            <a:r>
              <a:rPr lang="zh-CN" altLang="en-US" dirty="0" smtClean="0"/>
              <a:t>表示无提示模式 </a:t>
            </a:r>
            <a:r>
              <a:rPr lang="en-US" altLang="zh-CN" dirty="0" smtClean="0"/>
              <a:t>s</a:t>
            </a:r>
            <a:r>
              <a:rPr lang="zh-CN" altLang="en-US" dirty="0" smtClean="0"/>
              <a:t>表示强制生成文件包的符号表</a:t>
            </a:r>
            <a:endParaRPr lang="en-US" altLang="zh-CN" dirty="0" smtClean="0"/>
          </a:p>
          <a:p>
            <a:endParaRPr lang="en-US" altLang="zh-CN" dirty="0" smtClean="0"/>
          </a:p>
          <a:p>
            <a:r>
              <a:rPr lang="en-US" altLang="zh-CN" dirty="0" err="1" smtClean="0"/>
              <a:t>gcc</a:t>
            </a:r>
            <a:r>
              <a:rPr lang="en-US" altLang="zh-CN" dirty="0" smtClean="0"/>
              <a:t> –static  </a:t>
            </a:r>
            <a:r>
              <a:rPr lang="zh-CN" altLang="en-US" dirty="0" smtClean="0"/>
              <a:t>表示引用</a:t>
            </a:r>
            <a:r>
              <a:rPr lang="zh-CN" altLang="en-US" dirty="0" smtClean="0">
                <a:solidFill>
                  <a:srgbClr val="FF0000"/>
                </a:solidFill>
              </a:rPr>
              <a:t>静态库完成</a:t>
            </a:r>
            <a:r>
              <a:rPr lang="zh-CN" altLang="en-US" dirty="0" smtClean="0"/>
              <a:t>链接</a:t>
            </a:r>
            <a:r>
              <a:rPr lang="en-US" altLang="zh-CN" dirty="0" smtClean="0"/>
              <a:t>——</a:t>
            </a:r>
            <a:r>
              <a:rPr lang="zh-CN" altLang="en-US" dirty="0" smtClean="0"/>
              <a:t>因此</a:t>
            </a:r>
            <a:r>
              <a:rPr lang="en-US" altLang="zh-CN" dirty="0" err="1" smtClean="0"/>
              <a:t>myproc</a:t>
            </a:r>
            <a:r>
              <a:rPr lang="zh-CN" altLang="en-US" dirty="0" smtClean="0"/>
              <a:t>可执行文件没有未确定</a:t>
            </a:r>
            <a:r>
              <a:rPr lang="en-US" altLang="zh-CN" dirty="0" smtClean="0"/>
              <a:t>/</a:t>
            </a:r>
            <a:r>
              <a:rPr lang="zh-CN" altLang="en-US" dirty="0" smtClean="0"/>
              <a:t>未解析的符号引用（例如需要运行时的动态引用）</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52</a:t>
            </a:fld>
            <a:endParaRPr lang="en-US" altLang="zh-CN">
              <a:solidFill>
                <a:srgbClr val="000000"/>
              </a:solidFill>
            </a:endParaRPr>
          </a:p>
        </p:txBody>
      </p:sp>
    </p:spTree>
    <p:extLst>
      <p:ext uri="{BB962C8B-B14F-4D97-AF65-F5344CB8AC3E}">
        <p14:creationId xmlns:p14="http://schemas.microsoft.com/office/powerpoint/2010/main" xmlns="" val="618260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5970" name="Rectangle 2"/>
          <p:cNvSpPr>
            <a:spLocks noGrp="1" noRot="1" noChangeAspect="1" noChangeArrowheads="1" noTextEdit="1"/>
          </p:cNvSpPr>
          <p:nvPr>
            <p:ph type="sldImg"/>
          </p:nvPr>
        </p:nvSpPr>
        <p:spPr>
          <a:xfrm>
            <a:off x="1152525" y="692150"/>
            <a:ext cx="4554538" cy="3416300"/>
          </a:xfrm>
          <a:ln/>
        </p:spPr>
      </p:sp>
      <p:sp>
        <p:nvSpPr>
          <p:cNvPr id="595971"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注意区分编译符号和链接符号，这里说的</a:t>
            </a:r>
            <a:r>
              <a:rPr lang="en-US" altLang="zh-CN" dirty="0" smtClean="0">
                <a:latin typeface="Arial" pitchFamily="34" charset="0"/>
              </a:rPr>
              <a:t>temp</a:t>
            </a:r>
            <a:r>
              <a:rPr lang="zh-CN" altLang="en-US" dirty="0" smtClean="0">
                <a:latin typeface="Arial" pitchFamily="34" charset="0"/>
              </a:rPr>
              <a:t>不是符号定义指的是“不是链接符号”</a:t>
            </a:r>
            <a:endParaRPr lang="en-US" altLang="zh-CN" dirty="0" smtClean="0">
              <a:latin typeface="Arial" pitchFamily="34" charset="0"/>
            </a:endParaRPr>
          </a:p>
          <a:p>
            <a:r>
              <a:rPr lang="zh-CN" altLang="en-US" dirty="0" smtClean="0">
                <a:latin typeface="Arial" pitchFamily="34" charset="0"/>
              </a:rPr>
              <a:t>这里所说的</a:t>
            </a:r>
            <a:r>
              <a:rPr lang="en-US" altLang="zh-CN" dirty="0" smtClean="0">
                <a:latin typeface="Arial" pitchFamily="34" charset="0"/>
              </a:rPr>
              <a:t>temp</a:t>
            </a:r>
            <a:r>
              <a:rPr lang="zh-CN" altLang="en-US" dirty="0" smtClean="0">
                <a:latin typeface="Arial" pitchFamily="34" charset="0"/>
              </a:rPr>
              <a:t>不是符号定义，指的是“不是编译符号”</a:t>
            </a:r>
            <a:endParaRPr lang="en-US" altLang="zh-CN" dirty="0" smtClean="0">
              <a:latin typeface="Arial" pitchFamily="34" charset="0"/>
            </a:endParaRPr>
          </a:p>
        </p:txBody>
      </p:sp>
    </p:spTree>
    <p:extLst>
      <p:ext uri="{BB962C8B-B14F-4D97-AF65-F5344CB8AC3E}">
        <p14:creationId xmlns:p14="http://schemas.microsoft.com/office/powerpoint/2010/main" xmlns="" val="33130082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对应课本，</a:t>
            </a:r>
            <a:r>
              <a:rPr lang="en-US" altLang="zh-CN" dirty="0" smtClean="0"/>
              <a:t>7.6.3</a:t>
            </a:r>
          </a:p>
          <a:p>
            <a:endParaRPr lang="en-US" altLang="zh-CN" dirty="0" smtClean="0"/>
          </a:p>
          <a:p>
            <a:r>
              <a:rPr lang="zh-CN" altLang="en-US" dirty="0" smtClean="0"/>
              <a:t>随着文件不断加入</a:t>
            </a:r>
            <a:r>
              <a:rPr lang="en-US" altLang="zh-CN" dirty="0" smtClean="0"/>
              <a:t>E</a:t>
            </a:r>
            <a:r>
              <a:rPr lang="zh-CN" altLang="en-US" dirty="0" smtClean="0"/>
              <a:t>中，不断有</a:t>
            </a:r>
            <a:r>
              <a:rPr lang="en-US" altLang="zh-CN" dirty="0" smtClean="0"/>
              <a:t>U</a:t>
            </a:r>
            <a:r>
              <a:rPr lang="zh-CN" altLang="en-US" dirty="0" smtClean="0"/>
              <a:t>集合中的符号被确定并且移到</a:t>
            </a:r>
            <a:r>
              <a:rPr lang="en-US" altLang="zh-CN" dirty="0" smtClean="0"/>
              <a:t>D</a:t>
            </a:r>
            <a:r>
              <a:rPr lang="zh-CN" altLang="en-US" dirty="0" smtClean="0"/>
              <a:t>集合，但是也可能因新文件的加入又产生其他的</a:t>
            </a:r>
            <a:r>
              <a:rPr lang="en-US" altLang="zh-CN" dirty="0" smtClean="0"/>
              <a:t>U</a:t>
            </a:r>
            <a:r>
              <a:rPr lang="zh-CN" altLang="en-US" dirty="0" smtClean="0"/>
              <a:t>符号</a:t>
            </a:r>
            <a:endParaRPr lang="en-US" altLang="zh-CN" dirty="0" smtClean="0"/>
          </a:p>
          <a:p>
            <a:endParaRPr lang="en-US" altLang="zh-CN" dirty="0" smtClean="0"/>
          </a:p>
          <a:p>
            <a:r>
              <a:rPr lang="zh-CN" altLang="en-US" dirty="0" smtClean="0"/>
              <a:t>静态链接时，最后一定是</a:t>
            </a:r>
            <a:r>
              <a:rPr lang="en-US" altLang="zh-CN" dirty="0" smtClean="0"/>
              <a:t>U</a:t>
            </a:r>
            <a:r>
              <a:rPr lang="zh-CN" altLang="en-US" dirty="0" smtClean="0"/>
              <a:t>为空才能生成可执行文件，否则就报错</a:t>
            </a:r>
            <a:r>
              <a:rPr lang="en-US" altLang="zh-CN" dirty="0" smtClean="0"/>
              <a:t>——</a:t>
            </a:r>
            <a:r>
              <a:rPr lang="zh-CN" altLang="en-US" dirty="0" smtClean="0"/>
              <a:t>有</a:t>
            </a:r>
            <a:r>
              <a:rPr lang="en-US" altLang="zh-CN" dirty="0" smtClean="0"/>
              <a:t>unresolved</a:t>
            </a:r>
            <a:r>
              <a:rPr lang="zh-CN" altLang="en-US" dirty="0" smtClean="0"/>
              <a:t>的符号 </a:t>
            </a:r>
            <a:endParaRPr lang="en-US" altLang="zh-CN" dirty="0" smtClean="0"/>
          </a:p>
          <a:p>
            <a:endParaRPr lang="en-US" altLang="zh-CN" dirty="0" smtClean="0"/>
          </a:p>
          <a:p>
            <a:r>
              <a:rPr lang="zh-CN" altLang="en-US" dirty="0" smtClean="0"/>
              <a:t>最后的</a:t>
            </a:r>
            <a:r>
              <a:rPr lang="en-US" altLang="zh-CN" dirty="0" smtClean="0"/>
              <a:t>E</a:t>
            </a:r>
            <a:r>
              <a:rPr lang="zh-CN" altLang="en-US" dirty="0" smtClean="0"/>
              <a:t>集合，就是用来生成可执行文件的“零件”</a:t>
            </a:r>
            <a:endParaRPr lang="en-US" altLang="zh-CN" dirty="0" smtClean="0"/>
          </a:p>
          <a:p>
            <a:endParaRPr lang="en-US" altLang="zh-CN" dirty="0" smtClean="0"/>
          </a:p>
          <a:p>
            <a:r>
              <a:rPr lang="zh-CN" altLang="en-US" dirty="0" smtClean="0"/>
              <a:t>建议老师在黑板上将上述三个集合的变化过程展示一遍</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53</a:t>
            </a:fld>
            <a:endParaRPr lang="en-US" altLang="zh-CN">
              <a:solidFill>
                <a:srgbClr val="000000"/>
              </a:solidFill>
            </a:endParaRPr>
          </a:p>
        </p:txBody>
      </p:sp>
    </p:spTree>
    <p:extLst>
      <p:ext uri="{BB962C8B-B14F-4D97-AF65-F5344CB8AC3E}">
        <p14:creationId xmlns:p14="http://schemas.microsoft.com/office/powerpoint/2010/main" xmlns="" val="18365077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经常会出现“明明把库加进去了，编译器还是说找不到这个符号”的现象，</a:t>
            </a:r>
            <a:endParaRPr lang="en-US" altLang="zh-CN" dirty="0" smtClean="0"/>
          </a:p>
          <a:p>
            <a:r>
              <a:rPr lang="zh-CN" altLang="en-US" dirty="0" smtClean="0"/>
              <a:t>这是就应该考虑库在编译命令中出现的的顺序问题</a:t>
            </a:r>
            <a:endParaRPr lang="en-US" altLang="zh-CN" dirty="0" smtClean="0"/>
          </a:p>
          <a:p>
            <a:endParaRPr lang="en-US" altLang="zh-CN" dirty="0" smtClean="0"/>
          </a:p>
          <a:p>
            <a:r>
              <a:rPr lang="zh-CN" altLang="en-US" dirty="0" smtClean="0"/>
              <a:t>书中</a:t>
            </a:r>
            <a:r>
              <a:rPr lang="en-US" altLang="zh-CN" dirty="0" smtClean="0"/>
              <a:t>7.6.3</a:t>
            </a:r>
            <a:r>
              <a:rPr lang="zh-CN" altLang="en-US" dirty="0" smtClean="0"/>
              <a:t>亦指出“如果定义一个符号的库出现在引用这个符号的目标文件之前，那么引用就可能不能被正确解释” 出现链接失败</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55</a:t>
            </a:fld>
            <a:endParaRPr lang="en-US" altLang="zh-CN">
              <a:solidFill>
                <a:srgbClr val="000000"/>
              </a:solidFill>
            </a:endParaRPr>
          </a:p>
        </p:txBody>
      </p:sp>
    </p:spTree>
    <p:extLst>
      <p:ext uri="{BB962C8B-B14F-4D97-AF65-F5344CB8AC3E}">
        <p14:creationId xmlns:p14="http://schemas.microsoft.com/office/powerpoint/2010/main" xmlns="" val="29588455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2578"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92579"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r>
              <a:rPr lang="zh-CN" altLang="en-US" dirty="0" smtClean="0">
                <a:latin typeface="Arial" pitchFamily="34" charset="0"/>
              </a:rPr>
              <a:t>说明： </a:t>
            </a:r>
            <a:r>
              <a:rPr lang="en-US" altLang="zh-CN" dirty="0" smtClean="0">
                <a:latin typeface="Arial" pitchFamily="34" charset="0"/>
              </a:rPr>
              <a:t>main</a:t>
            </a:r>
            <a:r>
              <a:rPr lang="zh-CN" altLang="en-US" dirty="0" smtClean="0">
                <a:latin typeface="Arial" pitchFamily="34" charset="0"/>
              </a:rPr>
              <a:t>函数在</a:t>
            </a:r>
            <a:r>
              <a:rPr lang="en-US" altLang="zh-CN" dirty="0" err="1" smtClean="0">
                <a:latin typeface="Arial" pitchFamily="34" charset="0"/>
              </a:rPr>
              <a:t>libtest.o</a:t>
            </a:r>
            <a:r>
              <a:rPr lang="zh-CN" altLang="en-US" dirty="0" smtClean="0">
                <a:latin typeface="Arial" pitchFamily="34" charset="0"/>
              </a:rPr>
              <a:t>中，</a:t>
            </a:r>
            <a:r>
              <a:rPr lang="en-US" altLang="zh-CN" dirty="0" err="1" smtClean="0">
                <a:latin typeface="Arial" pitchFamily="34" charset="0"/>
              </a:rPr>
              <a:t>libfun</a:t>
            </a:r>
            <a:r>
              <a:rPr lang="zh-CN" altLang="en-US" dirty="0" smtClean="0">
                <a:latin typeface="Arial" pitchFamily="34" charset="0"/>
              </a:rPr>
              <a:t>函数在</a:t>
            </a:r>
            <a:r>
              <a:rPr lang="en-US" altLang="zh-CN" dirty="0" err="1" smtClean="0">
                <a:latin typeface="Arial" pitchFamily="34" charset="0"/>
              </a:rPr>
              <a:t>libfun.o</a:t>
            </a:r>
            <a:r>
              <a:rPr lang="zh-CN" altLang="en-US" dirty="0" smtClean="0">
                <a:latin typeface="Arial" pitchFamily="34" charset="0"/>
              </a:rPr>
              <a:t>中，</a:t>
            </a:r>
            <a:r>
              <a:rPr lang="en-US" altLang="zh-CN" dirty="0" smtClean="0">
                <a:latin typeface="Arial" pitchFamily="34" charset="0"/>
              </a:rPr>
              <a:t>main</a:t>
            </a:r>
            <a:r>
              <a:rPr lang="zh-CN" altLang="en-US" dirty="0" smtClean="0">
                <a:latin typeface="Arial" pitchFamily="34" charset="0"/>
              </a:rPr>
              <a:t>函数调用</a:t>
            </a:r>
            <a:r>
              <a:rPr lang="en-US" altLang="zh-CN" dirty="0" err="1" smtClean="0">
                <a:latin typeface="Arial" pitchFamily="34" charset="0"/>
              </a:rPr>
              <a:t>libfun</a:t>
            </a:r>
            <a:r>
              <a:rPr lang="zh-CN" altLang="en-US" dirty="0" smtClean="0">
                <a:latin typeface="Arial" pitchFamily="34" charset="0"/>
              </a:rPr>
              <a:t>函数</a:t>
            </a:r>
            <a:endParaRPr lang="en-US" altLang="zh-CN" dirty="0" smtClean="0">
              <a:latin typeface="Arial" pitchFamily="34" charset="0"/>
            </a:endParaRPr>
          </a:p>
          <a:p>
            <a:r>
              <a:rPr lang="en-US" altLang="zh-CN" dirty="0" smtClean="0">
                <a:latin typeface="Arial" pitchFamily="34" charset="0"/>
              </a:rPr>
              <a:t>-L.</a:t>
            </a:r>
            <a:r>
              <a:rPr lang="en-US" altLang="zh-CN" baseline="0" dirty="0" smtClean="0">
                <a:latin typeface="Arial" pitchFamily="34" charset="0"/>
              </a:rPr>
              <a:t> </a:t>
            </a:r>
            <a:r>
              <a:rPr lang="zh-CN" altLang="en-US" baseline="0" dirty="0" smtClean="0">
                <a:latin typeface="Arial" pitchFamily="34" charset="0"/>
              </a:rPr>
              <a:t>参数表明在当前目录查找库（</a:t>
            </a:r>
            <a:r>
              <a:rPr lang="en-US" altLang="zh-CN" baseline="0" dirty="0" smtClean="0">
                <a:latin typeface="Arial" pitchFamily="34" charset="0"/>
              </a:rPr>
              <a:t>-L</a:t>
            </a:r>
            <a:r>
              <a:rPr lang="zh-CN" altLang="en-US" baseline="0" dirty="0" smtClean="0">
                <a:latin typeface="Arial" pitchFamily="34" charset="0"/>
              </a:rPr>
              <a:t>用于指定库的查找目录，当前指定为“</a:t>
            </a:r>
            <a:r>
              <a:rPr lang="en-US" altLang="zh-CN" baseline="0" dirty="0" smtClean="0">
                <a:latin typeface="Arial" pitchFamily="34" charset="0"/>
              </a:rPr>
              <a:t>.</a:t>
            </a:r>
            <a:r>
              <a:rPr lang="zh-CN" altLang="en-US" baseline="0" dirty="0" smtClean="0">
                <a:latin typeface="Arial" pitchFamily="34" charset="0"/>
              </a:rPr>
              <a:t>”）</a:t>
            </a:r>
            <a:endParaRPr lang="en-US" altLang="zh-CN" dirty="0" smtClean="0">
              <a:latin typeface="Arial" pitchFamily="34" charset="0"/>
            </a:endParaRPr>
          </a:p>
          <a:p>
            <a:r>
              <a:rPr lang="en-US" altLang="zh-CN" dirty="0" smtClean="0">
                <a:latin typeface="Arial" pitchFamily="34" charset="0"/>
              </a:rPr>
              <a:t>-l</a:t>
            </a:r>
            <a:r>
              <a:rPr lang="zh-CN" altLang="en-US" dirty="0" smtClean="0">
                <a:latin typeface="Arial" pitchFamily="34" charset="0"/>
              </a:rPr>
              <a:t>参数用于指定库，</a:t>
            </a:r>
            <a:r>
              <a:rPr lang="en-US" altLang="zh-CN" dirty="0" smtClean="0">
                <a:latin typeface="Arial" pitchFamily="34" charset="0"/>
              </a:rPr>
              <a:t>-</a:t>
            </a:r>
            <a:r>
              <a:rPr lang="en-US" altLang="zh-CN" dirty="0" err="1" smtClean="0">
                <a:latin typeface="Arial" pitchFamily="34" charset="0"/>
              </a:rPr>
              <a:t>lmine</a:t>
            </a:r>
            <a:r>
              <a:rPr lang="zh-CN" altLang="en-US" dirty="0" smtClean="0">
                <a:latin typeface="Arial" pitchFamily="34" charset="0"/>
              </a:rPr>
              <a:t>表示使用</a:t>
            </a:r>
            <a:r>
              <a:rPr lang="en-US" altLang="zh-CN" dirty="0" err="1" smtClean="0">
                <a:latin typeface="Arial" pitchFamily="34" charset="0"/>
              </a:rPr>
              <a:t>libmine.a</a:t>
            </a:r>
            <a:r>
              <a:rPr lang="zh-CN" altLang="en-US" dirty="0" smtClean="0">
                <a:latin typeface="Arial" pitchFamily="34" charset="0"/>
              </a:rPr>
              <a:t>库</a:t>
            </a:r>
            <a:endParaRPr lang="en-US" altLang="zh-CN" dirty="0" smtClean="0">
              <a:latin typeface="Arial" pitchFamily="34" charset="0"/>
            </a:endParaRPr>
          </a:p>
          <a:p>
            <a:endParaRPr lang="en-US" altLang="zh-CN" dirty="0" smtClean="0">
              <a:latin typeface="Arial" pitchFamily="34" charset="0"/>
            </a:endParaRPr>
          </a:p>
          <a:p>
            <a:r>
              <a:rPr lang="zh-CN" altLang="en-US" dirty="0" smtClean="0">
                <a:latin typeface="Arial" pitchFamily="34" charset="0"/>
              </a:rPr>
              <a:t>下面两个不同的编译命令，因此次序问题，一个成功一个失败</a:t>
            </a:r>
            <a:endParaRPr lang="en-US" altLang="zh-CN" dirty="0" smtClean="0">
              <a:latin typeface="Arial" pitchFamily="34" charset="0"/>
            </a:endParaRPr>
          </a:p>
        </p:txBody>
      </p:sp>
    </p:spTree>
    <p:extLst>
      <p:ext uri="{BB962C8B-B14F-4D97-AF65-F5344CB8AC3E}">
        <p14:creationId xmlns:p14="http://schemas.microsoft.com/office/powerpoint/2010/main" xmlns="" val="19749146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根据调用关系， </a:t>
            </a:r>
            <a:r>
              <a:rPr lang="en-US" altLang="zh-CN" dirty="0" err="1" smtClean="0"/>
              <a:t>func.o</a:t>
            </a:r>
            <a:r>
              <a:rPr lang="zh-CN" altLang="en-US" dirty="0" smtClean="0"/>
              <a:t>要在</a:t>
            </a:r>
            <a:r>
              <a:rPr lang="en-US" altLang="zh-CN" dirty="0" err="1" smtClean="0"/>
              <a:t>libx.a</a:t>
            </a:r>
            <a:r>
              <a:rPr lang="zh-CN" altLang="en-US" dirty="0" smtClean="0"/>
              <a:t>和</a:t>
            </a:r>
            <a:r>
              <a:rPr lang="en-US" altLang="zh-CN" dirty="0" err="1" smtClean="0"/>
              <a:t>liby.a</a:t>
            </a:r>
            <a:r>
              <a:rPr lang="zh-CN" altLang="en-US" dirty="0" smtClean="0"/>
              <a:t>之前</a:t>
            </a:r>
            <a:endParaRPr lang="en-US" altLang="zh-CN" dirty="0" smtClean="0"/>
          </a:p>
          <a:p>
            <a:r>
              <a:rPr lang="en-US" altLang="zh-CN" dirty="0" err="1" smtClean="0"/>
              <a:t>Libx.a</a:t>
            </a:r>
            <a:r>
              <a:rPr lang="zh-CN" altLang="en-US" dirty="0" smtClean="0"/>
              <a:t>要在</a:t>
            </a:r>
            <a:r>
              <a:rPr lang="en-US" altLang="zh-CN" dirty="0" err="1" smtClean="0"/>
              <a:t>libz.a</a:t>
            </a:r>
            <a:r>
              <a:rPr lang="zh-CN" altLang="en-US" dirty="0" smtClean="0"/>
              <a:t>之前</a:t>
            </a:r>
            <a:endParaRPr lang="en-US" altLang="zh-CN" dirty="0" smtClean="0"/>
          </a:p>
          <a:p>
            <a:r>
              <a:rPr lang="zh-CN" altLang="en-US" dirty="0" smtClean="0"/>
              <a:t>其他次序没有要求</a:t>
            </a:r>
            <a:endParaRPr lang="en-US" altLang="zh-CN" dirty="0" smtClean="0"/>
          </a:p>
          <a:p>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第二个例子中，</a:t>
            </a:r>
            <a:r>
              <a:rPr lang="en-US" altLang="zh-CN" dirty="0" err="1" smtClean="0"/>
              <a:t>func.o</a:t>
            </a:r>
            <a:r>
              <a:rPr lang="zh-CN" altLang="en-US" dirty="0" smtClean="0"/>
              <a:t>要在</a:t>
            </a:r>
            <a:r>
              <a:rPr lang="en-US" altLang="zh-CN" dirty="0" err="1" smtClean="0"/>
              <a:t>libx.a</a:t>
            </a:r>
            <a:r>
              <a:rPr lang="zh-CN" altLang="en-US" dirty="0" smtClean="0"/>
              <a:t>和</a:t>
            </a:r>
            <a:r>
              <a:rPr lang="en-US" altLang="zh-CN" dirty="0" err="1" smtClean="0"/>
              <a:t>liby.a</a:t>
            </a:r>
            <a:r>
              <a:rPr lang="zh-CN" altLang="en-US" dirty="0" smtClean="0"/>
              <a:t>之前</a:t>
            </a:r>
            <a:endParaRPr lang="en-US" altLang="zh-CN"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由于</a:t>
            </a:r>
            <a:r>
              <a:rPr lang="en-US" altLang="zh-CN" dirty="0" err="1" smtClean="0"/>
              <a:t>libx.a</a:t>
            </a:r>
            <a:r>
              <a:rPr lang="zh-CN" altLang="en-US" dirty="0" smtClean="0"/>
              <a:t>和</a:t>
            </a:r>
            <a:r>
              <a:rPr lang="en-US" altLang="zh-CN" dirty="0" err="1" smtClean="0"/>
              <a:t>liby.a</a:t>
            </a:r>
            <a:r>
              <a:rPr lang="zh-CN" altLang="en-US" dirty="0" smtClean="0"/>
              <a:t>相互引用，因此命令行中将</a:t>
            </a:r>
            <a:r>
              <a:rPr lang="en-US" altLang="zh-CN" dirty="0" err="1" smtClean="0"/>
              <a:t>libx</a:t>
            </a:r>
            <a:r>
              <a:rPr lang="zh-CN" altLang="en-US" dirty="0" smtClean="0"/>
              <a:t>写了两边，以便满足</a:t>
            </a:r>
            <a:r>
              <a:rPr lang="en-US" altLang="zh-CN" dirty="0" err="1" smtClean="0"/>
              <a:t>libx.a</a:t>
            </a:r>
            <a:r>
              <a:rPr lang="zh-CN" altLang="en-US" dirty="0" smtClean="0"/>
              <a:t>在</a:t>
            </a:r>
            <a:r>
              <a:rPr lang="en-US" altLang="zh-CN" dirty="0" err="1" smtClean="0"/>
              <a:t>liby.a</a:t>
            </a:r>
            <a:r>
              <a:rPr lang="zh-CN" altLang="en-US" dirty="0" smtClean="0"/>
              <a:t>之前而且</a:t>
            </a:r>
            <a:r>
              <a:rPr lang="en-US" altLang="zh-CN" dirty="0" err="1" smtClean="0"/>
              <a:t>liby.a</a:t>
            </a:r>
            <a:r>
              <a:rPr lang="zh-CN" altLang="en-US" dirty="0" smtClean="0"/>
              <a:t>又在</a:t>
            </a:r>
            <a:r>
              <a:rPr lang="en-US" altLang="zh-CN" dirty="0" err="1" smtClean="0"/>
              <a:t>libx</a:t>
            </a:r>
            <a:r>
              <a:rPr lang="en-US" altLang="zh-CN" dirty="0" smtClean="0"/>
              <a:t>.</a:t>
            </a:r>
            <a:r>
              <a:rPr lang="zh-CN" altLang="en-US" dirty="0" smtClean="0"/>
              <a:t>之前</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59</a:t>
            </a:fld>
            <a:endParaRPr lang="en-US" altLang="zh-CN">
              <a:solidFill>
                <a:srgbClr val="000000"/>
              </a:solidFill>
            </a:endParaRPr>
          </a:p>
        </p:txBody>
      </p:sp>
    </p:spTree>
    <p:extLst>
      <p:ext uri="{BB962C8B-B14F-4D97-AF65-F5344CB8AC3E}">
        <p14:creationId xmlns:p14="http://schemas.microsoft.com/office/powerpoint/2010/main" xmlns="" val="20316959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其实这个例子应该是用</a:t>
            </a:r>
            <a:r>
              <a:rPr lang="en-US" altLang="zh-CN" dirty="0" smtClean="0"/>
              <a:t>main()</a:t>
            </a:r>
            <a:r>
              <a:rPr lang="zh-CN" altLang="en-US" dirty="0" smtClean="0"/>
              <a:t>函数的代码才比较好，因为</a:t>
            </a:r>
            <a:r>
              <a:rPr lang="en-US" altLang="zh-CN" dirty="0" smtClean="0"/>
              <a:t>main</a:t>
            </a:r>
            <a:r>
              <a:rPr lang="zh-CN" altLang="en-US" dirty="0" smtClean="0"/>
              <a:t>函数在目标文件中的时候</a:t>
            </a:r>
            <a:r>
              <a:rPr lang="en-US" altLang="zh-CN" dirty="0" smtClean="0"/>
              <a:t>add</a:t>
            </a:r>
            <a:r>
              <a:rPr lang="zh-CN" altLang="en-US" dirty="0" smtClean="0"/>
              <a:t>地址是</a:t>
            </a:r>
            <a:r>
              <a:rPr lang="en-US" altLang="zh-CN" dirty="0" smtClean="0"/>
              <a:t>00</a:t>
            </a:r>
            <a:r>
              <a:rPr lang="zh-CN" altLang="en-US" dirty="0" smtClean="0"/>
              <a:t>，</a:t>
            </a:r>
            <a:endParaRPr lang="en-US" altLang="zh-CN" dirty="0" smtClean="0"/>
          </a:p>
          <a:p>
            <a:r>
              <a:rPr lang="zh-CN" altLang="en-US" dirty="0" smtClean="0"/>
              <a:t>而可执行文件中</a:t>
            </a:r>
            <a:r>
              <a:rPr lang="en-US" altLang="zh-CN" dirty="0" smtClean="0"/>
              <a:t>main</a:t>
            </a:r>
            <a:r>
              <a:rPr lang="zh-CN" altLang="en-US" dirty="0" smtClean="0"/>
              <a:t>函数执行</a:t>
            </a:r>
            <a:r>
              <a:rPr lang="en-US" altLang="zh-CN" dirty="0" smtClean="0"/>
              <a:t>call</a:t>
            </a:r>
            <a:r>
              <a:rPr lang="zh-CN" altLang="en-US" dirty="0" smtClean="0"/>
              <a:t>语句时将使用将是</a:t>
            </a:r>
            <a:r>
              <a:rPr lang="en-US" altLang="zh-CN" dirty="0" smtClean="0"/>
              <a:t>0x80483d4</a:t>
            </a:r>
            <a:r>
              <a:rPr lang="zh-CN" altLang="en-US" dirty="0" smtClean="0"/>
              <a:t>（</a:t>
            </a:r>
            <a:r>
              <a:rPr lang="en-US" altLang="zh-CN" dirty="0" smtClean="0"/>
              <a:t>add</a:t>
            </a:r>
            <a:r>
              <a:rPr lang="zh-CN" altLang="en-US" dirty="0" smtClean="0"/>
              <a:t>函数的起点）</a:t>
            </a:r>
            <a:endParaRPr lang="zh-CN" altLang="en-US" dirty="0"/>
          </a:p>
        </p:txBody>
      </p:sp>
      <p:sp>
        <p:nvSpPr>
          <p:cNvPr id="4" name="灯片编号占位符 3"/>
          <p:cNvSpPr>
            <a:spLocks noGrp="1"/>
          </p:cNvSpPr>
          <p:nvPr>
            <p:ph type="sldNum" sz="quarter" idx="10"/>
          </p:nvPr>
        </p:nvSpPr>
        <p:spPr/>
        <p:txBody>
          <a:bodyPr/>
          <a:lstStyle/>
          <a:p>
            <a:pPr>
              <a:defRPr/>
            </a:pPr>
            <a:fld id="{226EED95-B9E9-48F7-8C76-4C3EBDAE9C08}" type="slidenum">
              <a:rPr lang="en-US" altLang="zh-CN" smtClean="0">
                <a:solidFill>
                  <a:srgbClr val="000000"/>
                </a:solidFill>
              </a:rPr>
              <a:pPr>
                <a:defRPr/>
              </a:pPr>
              <a:t>61</a:t>
            </a:fld>
            <a:endParaRPr lang="en-US" altLang="zh-CN">
              <a:solidFill>
                <a:srgbClr val="000000"/>
              </a:solidFill>
            </a:endParaRPr>
          </a:p>
        </p:txBody>
      </p:sp>
    </p:spTree>
    <p:extLst>
      <p:ext uri="{BB962C8B-B14F-4D97-AF65-F5344CB8AC3E}">
        <p14:creationId xmlns:p14="http://schemas.microsoft.com/office/powerpoint/2010/main" xmlns="" val="712106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62</a:t>
            </a:fld>
            <a:endParaRPr lang="zh-CN" altLang="en-US"/>
          </a:p>
        </p:txBody>
      </p:sp>
    </p:spTree>
    <p:extLst>
      <p:ext uri="{BB962C8B-B14F-4D97-AF65-F5344CB8AC3E}">
        <p14:creationId xmlns:p14="http://schemas.microsoft.com/office/powerpoint/2010/main" xmlns="" val="280590149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1314" name="Rectangle 2"/>
          <p:cNvSpPr>
            <a:spLocks noGrp="1" noRot="1" noChangeAspect="1" noChangeArrowheads="1" noTextEdit="1"/>
          </p:cNvSpPr>
          <p:nvPr>
            <p:ph type="sldImg"/>
          </p:nvPr>
        </p:nvSpPr>
        <p:spPr>
          <a:xfrm>
            <a:off x="1152525" y="692150"/>
            <a:ext cx="4554538" cy="3416300"/>
          </a:xfrm>
          <a:ln/>
        </p:spPr>
      </p:sp>
      <p:sp>
        <p:nvSpPr>
          <p:cNvPr id="781315" name="Rectangle 3"/>
          <p:cNvSpPr>
            <a:spLocks noGrp="1" noChangeArrowheads="1"/>
          </p:cNvSpPr>
          <p:nvPr>
            <p:ph type="body" idx="1"/>
          </p:nvPr>
        </p:nvSpPr>
        <p:spPr>
          <a:xfrm>
            <a:off x="930275" y="4360863"/>
            <a:ext cx="5008563" cy="4070350"/>
          </a:xfrm>
          <a:noFill/>
          <a:ln/>
        </p:spPr>
        <p:txBody>
          <a:bodyPr lIns="86630" tIns="43315" rIns="86630" bIns="43315"/>
          <a:lstStyle/>
          <a:p>
            <a:endParaRPr lang="en-US" altLang="zh-CN" smtClean="0">
              <a:latin typeface="Arial" pitchFamily="34" charset="0"/>
            </a:endParaRPr>
          </a:p>
        </p:txBody>
      </p:sp>
    </p:spTree>
    <p:extLst>
      <p:ext uri="{BB962C8B-B14F-4D97-AF65-F5344CB8AC3E}">
        <p14:creationId xmlns:p14="http://schemas.microsoft.com/office/powerpoint/2010/main" xmlns="" val="38239983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362" name="Rectangle 2"/>
          <p:cNvSpPr>
            <a:spLocks noGrp="1" noRot="1" noChangeAspect="1" noChangeArrowheads="1" noTextEdit="1"/>
          </p:cNvSpPr>
          <p:nvPr>
            <p:ph type="sldImg"/>
          </p:nvPr>
        </p:nvSpPr>
        <p:spPr>
          <a:xfrm>
            <a:off x="1152525" y="692150"/>
            <a:ext cx="4554538" cy="3416300"/>
          </a:xfrm>
          <a:ln/>
        </p:spPr>
      </p:sp>
      <p:sp>
        <p:nvSpPr>
          <p:cNvPr id="783363" name="Rectangle 3"/>
          <p:cNvSpPr>
            <a:spLocks noGrp="1" noChangeArrowheads="1"/>
          </p:cNvSpPr>
          <p:nvPr>
            <p:ph type="body" idx="1"/>
          </p:nvPr>
        </p:nvSpPr>
        <p:spPr>
          <a:xfrm>
            <a:off x="930275" y="4360863"/>
            <a:ext cx="5008563" cy="4070350"/>
          </a:xfrm>
          <a:noFill/>
          <a:ln/>
        </p:spPr>
        <p:txBody>
          <a:bodyPr lIns="86630" tIns="43315" rIns="86630" bIns="43315"/>
          <a:lstStyle/>
          <a:p>
            <a:endParaRPr lang="en-US" altLang="zh-CN" smtClean="0">
              <a:latin typeface="Arial" pitchFamily="34" charset="0"/>
            </a:endParaRPr>
          </a:p>
        </p:txBody>
      </p:sp>
    </p:spTree>
    <p:extLst>
      <p:ext uri="{BB962C8B-B14F-4D97-AF65-F5344CB8AC3E}">
        <p14:creationId xmlns:p14="http://schemas.microsoft.com/office/powerpoint/2010/main" xmlns="" val="21284323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79266"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779267" name="Rectangle 2"/>
          <p:cNvSpPr>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dirty="0" smtClean="0">
              <a:latin typeface="Arial" pitchFamily="34" charset="0"/>
            </a:endParaRPr>
          </a:p>
        </p:txBody>
      </p:sp>
    </p:spTree>
    <p:extLst>
      <p:ext uri="{BB962C8B-B14F-4D97-AF65-F5344CB8AC3E}">
        <p14:creationId xmlns:p14="http://schemas.microsoft.com/office/powerpoint/2010/main" xmlns="" val="9932678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259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22595"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endParaRPr lang="en-US" altLang="zh-CN" dirty="0" smtClean="0">
              <a:latin typeface="Arial" pitchFamily="34" charset="0"/>
            </a:endParaRPr>
          </a:p>
        </p:txBody>
      </p:sp>
    </p:spTree>
    <p:extLst>
      <p:ext uri="{BB962C8B-B14F-4D97-AF65-F5344CB8AC3E}">
        <p14:creationId xmlns:p14="http://schemas.microsoft.com/office/powerpoint/2010/main" xmlns="" val="10167926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左边两个图代表位定位（起点是</a:t>
            </a:r>
            <a:r>
              <a:rPr lang="en-US" altLang="zh-CN" dirty="0" smtClean="0"/>
              <a:t>0</a:t>
            </a:r>
            <a:r>
              <a:rPr lang="zh-CN" altLang="en-US" dirty="0" smtClean="0"/>
              <a:t>地址）的目标文件，右边是布局到进程空间后的进程影像（</a:t>
            </a:r>
            <a:r>
              <a:rPr lang="en-US" altLang="zh-CN" dirty="0" smtClean="0"/>
              <a:t>P0/P1</a:t>
            </a:r>
            <a:r>
              <a:rPr lang="zh-CN" altLang="en-US" dirty="0" smtClean="0"/>
              <a:t>的地址都不为</a:t>
            </a:r>
            <a:r>
              <a:rPr lang="en-US" altLang="zh-CN" dirty="0" smtClean="0"/>
              <a:t>0</a:t>
            </a:r>
            <a:r>
              <a:rPr lang="zh-CN" altLang="en-US" dirty="0" smtClean="0"/>
              <a:t>）</a:t>
            </a:r>
            <a:endParaRPr lang="en-US" altLang="zh-CN" dirty="0" smtClean="0"/>
          </a:p>
          <a:p>
            <a:endParaRPr lang="en-US" altLang="zh-CN" dirty="0" smtClean="0"/>
          </a:p>
          <a:p>
            <a:r>
              <a:rPr lang="zh-CN" altLang="en-US" dirty="0" smtClean="0"/>
              <a:t>链接步骤的解释（后面还有</a:t>
            </a:r>
            <a:r>
              <a:rPr lang="en-US" altLang="zh-CN" dirty="0" err="1" smtClean="0"/>
              <a:t>ppt</a:t>
            </a:r>
            <a:r>
              <a:rPr lang="zh-CN" altLang="en-US" dirty="0" smtClean="0"/>
              <a:t>做各步骤的细节分析）：</a:t>
            </a:r>
            <a:endParaRPr lang="en-US" altLang="zh-CN" dirty="0" smtClean="0"/>
          </a:p>
          <a:p>
            <a:r>
              <a:rPr lang="en-US" altLang="zh-CN" dirty="0" smtClean="0"/>
              <a:t>1</a:t>
            </a:r>
            <a:r>
              <a:rPr lang="zh-CN" altLang="en-US" dirty="0" smtClean="0"/>
              <a:t>）符号的解析在编译中完成了，因此链接时已有符号表机器引用关系（记录在目标文件的重定位表中）。注意区分符号的定义和引用，其中符号定义处对应地址</a:t>
            </a:r>
            <a:r>
              <a:rPr lang="en-US" altLang="zh-CN" dirty="0" smtClean="0"/>
              <a:t>——</a:t>
            </a:r>
            <a:r>
              <a:rPr lang="zh-CN" altLang="en-US" dirty="0" smtClean="0"/>
              <a:t>一旦在</a:t>
            </a:r>
            <a:r>
              <a:rPr lang="en-US" altLang="zh-CN" dirty="0" smtClean="0"/>
              <a:t>2</a:t>
            </a:r>
            <a:r>
              <a:rPr lang="zh-CN" altLang="en-US" dirty="0" smtClean="0"/>
              <a:t>）中完成进程空间中的布局，其位置也就确定</a:t>
            </a:r>
            <a:endParaRPr lang="en-US" altLang="zh-CN" dirty="0" smtClean="0"/>
          </a:p>
          <a:p>
            <a:r>
              <a:rPr lang="en-US" altLang="zh-CN" dirty="0" smtClean="0"/>
              <a:t>2</a:t>
            </a:r>
            <a:r>
              <a:rPr lang="zh-CN" altLang="en-US" dirty="0" smtClean="0"/>
              <a:t>）将多个</a:t>
            </a:r>
            <a:r>
              <a:rPr lang="en-US" altLang="zh-CN" dirty="0" smtClean="0"/>
              <a:t>.o</a:t>
            </a:r>
            <a:r>
              <a:rPr lang="zh-CN" altLang="en-US" dirty="0" smtClean="0"/>
              <a:t>文件的内容，按某种次序布局到进程的虚存空间，因此符号的地址就确定下来了</a:t>
            </a:r>
            <a:endParaRPr lang="en-US" altLang="zh-CN" dirty="0" smtClean="0"/>
          </a:p>
          <a:p>
            <a:r>
              <a:rPr lang="en-US" altLang="zh-CN" dirty="0" smtClean="0"/>
              <a:t>3</a:t>
            </a:r>
            <a:r>
              <a:rPr lang="zh-CN" altLang="en-US" dirty="0" smtClean="0"/>
              <a:t>）其实在</a:t>
            </a:r>
            <a:r>
              <a:rPr lang="en-US" altLang="zh-CN" dirty="0" smtClean="0"/>
              <a:t>2</a:t>
            </a:r>
            <a:r>
              <a:rPr lang="zh-CN" altLang="en-US" dirty="0" smtClean="0"/>
              <a:t>）时就确定了</a:t>
            </a:r>
            <a:endParaRPr lang="en-US" altLang="zh-CN" dirty="0" smtClean="0"/>
          </a:p>
          <a:p>
            <a:r>
              <a:rPr lang="en-US" altLang="zh-CN" dirty="0" smtClean="0"/>
              <a:t>4</a:t>
            </a:r>
            <a:r>
              <a:rPr lang="zh-CN" altLang="en-US" dirty="0" smtClean="0"/>
              <a:t>）指的是在引用符号的指令中填入</a:t>
            </a:r>
            <a:r>
              <a:rPr lang="en-US" altLang="zh-CN" dirty="0" smtClean="0"/>
              <a:t>2</a:t>
            </a:r>
            <a:r>
              <a:rPr lang="zh-CN" altLang="en-US" dirty="0" smtClean="0"/>
              <a:t>）</a:t>
            </a:r>
            <a:r>
              <a:rPr lang="en-US" altLang="zh-CN" dirty="0" smtClean="0"/>
              <a:t>3</a:t>
            </a:r>
            <a:r>
              <a:rPr lang="zh-CN" altLang="en-US" dirty="0" smtClean="0"/>
              <a:t>）步骤确定好的地址。这里指的是对所生成的磁盘上的“可执行文件”</a:t>
            </a:r>
            <a:r>
              <a:rPr lang="en-US" altLang="zh-CN" dirty="0" smtClean="0"/>
              <a:t>——</a:t>
            </a:r>
            <a:r>
              <a:rPr lang="zh-CN" altLang="en-US" dirty="0" smtClean="0"/>
              <a:t>将它调入进程空间后对应的引用也自然是确定了地址</a:t>
            </a:r>
            <a:endParaRPr lang="en-US" altLang="zh-CN" dirty="0" smtClean="0"/>
          </a:p>
          <a:p>
            <a:endParaRPr lang="en-US" altLang="zh-CN" dirty="0" smtClean="0"/>
          </a:p>
          <a:p>
            <a:r>
              <a:rPr lang="zh-CN" altLang="en-US" dirty="0" smtClean="0"/>
              <a:t>以上是“静态”链接过程，动态在后面讨论</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14</a:t>
            </a:fld>
            <a:endParaRPr lang="en-US" altLang="zh-CN">
              <a:solidFill>
                <a:srgbClr val="000000"/>
              </a:solidFill>
            </a:endParaRPr>
          </a:p>
        </p:txBody>
      </p:sp>
    </p:spTree>
    <p:extLst>
      <p:ext uri="{BB962C8B-B14F-4D97-AF65-F5344CB8AC3E}">
        <p14:creationId xmlns:p14="http://schemas.microsoft.com/office/powerpoint/2010/main" xmlns="" val="40338822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70</a:t>
            </a:fld>
            <a:endParaRPr lang="zh-CN" altLang="en-US"/>
          </a:p>
        </p:txBody>
      </p:sp>
    </p:spTree>
    <p:extLst>
      <p:ext uri="{BB962C8B-B14F-4D97-AF65-F5344CB8AC3E}">
        <p14:creationId xmlns:p14="http://schemas.microsoft.com/office/powerpoint/2010/main" xmlns="" val="27659122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71</a:t>
            </a:fld>
            <a:endParaRPr lang="zh-CN" altLang="en-US"/>
          </a:p>
        </p:txBody>
      </p:sp>
    </p:spTree>
    <p:extLst>
      <p:ext uri="{BB962C8B-B14F-4D97-AF65-F5344CB8AC3E}">
        <p14:creationId xmlns:p14="http://schemas.microsoft.com/office/powerpoint/2010/main" xmlns="" val="34948835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smtClean="0"/>
              <a:t>Objdmp</a:t>
            </a:r>
            <a:r>
              <a:rPr lang="en-US" altLang="zh-CN" dirty="0" smtClean="0"/>
              <a:t> –d</a:t>
            </a:r>
            <a:r>
              <a:rPr lang="zh-CN" altLang="en-US" dirty="0" smtClean="0"/>
              <a:t>可以反汇编</a:t>
            </a:r>
            <a:r>
              <a:rPr lang="en-US" altLang="zh-CN" dirty="0" smtClean="0"/>
              <a:t>.o</a:t>
            </a:r>
            <a:r>
              <a:rPr lang="zh-CN" altLang="en-US" dirty="0" smtClean="0"/>
              <a:t>文件，我们的</a:t>
            </a:r>
            <a:r>
              <a:rPr lang="en-US" altLang="zh-CN" dirty="0" smtClean="0"/>
              <a:t>64</a:t>
            </a:r>
            <a:r>
              <a:rPr lang="zh-CN" altLang="en-US" dirty="0" smtClean="0"/>
              <a:t>位系统上不再使用</a:t>
            </a:r>
            <a:r>
              <a:rPr lang="en-US" altLang="zh-CN" dirty="0" smtClean="0"/>
              <a:t>”fc </a:t>
            </a:r>
            <a:r>
              <a:rPr lang="en-US" altLang="zh-CN" dirty="0" err="1" smtClean="0"/>
              <a:t>ff</a:t>
            </a:r>
            <a:r>
              <a:rPr lang="en-US" altLang="zh-CN" dirty="0" smtClean="0"/>
              <a:t> </a:t>
            </a:r>
            <a:r>
              <a:rPr lang="en-US" altLang="zh-CN" dirty="0" err="1" smtClean="0"/>
              <a:t>ff</a:t>
            </a:r>
            <a:r>
              <a:rPr lang="en-US" altLang="zh-CN" dirty="0" smtClean="0"/>
              <a:t> </a:t>
            </a:r>
            <a:r>
              <a:rPr lang="en-US" altLang="zh-CN" dirty="0" err="1" smtClean="0"/>
              <a:t>ff</a:t>
            </a:r>
            <a:r>
              <a:rPr lang="en-US" altLang="zh-CN" dirty="0" smtClean="0"/>
              <a:t> ”</a:t>
            </a:r>
            <a:r>
              <a:rPr lang="zh-CN" altLang="en-US" dirty="0" smtClean="0"/>
              <a:t>而是直接使用</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r>
              <a:rPr lang="zh-CN" altLang="en-US" dirty="0" smtClean="0"/>
              <a:t> </a:t>
            </a:r>
            <a:r>
              <a:rPr lang="en-US" altLang="zh-CN" dirty="0" smtClean="0"/>
              <a:t>00”</a:t>
            </a:r>
          </a:p>
          <a:p>
            <a:endParaRPr lang="en-US" altLang="zh-CN" dirty="0" smtClean="0"/>
          </a:p>
          <a:p>
            <a:r>
              <a:rPr lang="zh-CN" altLang="en-US" dirty="0" smtClean="0"/>
              <a:t>关键是要将引用地址转换成</a:t>
            </a:r>
            <a:r>
              <a:rPr lang="en-US" altLang="zh-CN" dirty="0" smtClean="0"/>
              <a:t>PC</a:t>
            </a:r>
            <a:r>
              <a:rPr lang="zh-CN" altLang="en-US" dirty="0" smtClean="0"/>
              <a:t>地址，因此会有上面的</a:t>
            </a:r>
            <a:r>
              <a:rPr lang="en-US" altLang="zh-CN" dirty="0" smtClean="0"/>
              <a:t>*</a:t>
            </a:r>
            <a:r>
              <a:rPr lang="en-US" altLang="zh-CN" dirty="0" err="1" smtClean="0"/>
              <a:t>refptr</a:t>
            </a:r>
            <a:r>
              <a:rPr lang="en-US" altLang="zh-CN" dirty="0" smtClean="0"/>
              <a:t>=</a:t>
            </a:r>
            <a:r>
              <a:rPr lang="zh-CN" altLang="en-US" dirty="0" smtClean="0"/>
              <a:t>（</a:t>
            </a:r>
            <a:r>
              <a:rPr lang="en-US" altLang="zh-CN" dirty="0" smtClean="0"/>
              <a:t>-4</a:t>
            </a:r>
            <a:r>
              <a:rPr lang="zh-CN" altLang="en-US" dirty="0" smtClean="0"/>
              <a:t>）的初值</a:t>
            </a:r>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72</a:t>
            </a:fld>
            <a:endParaRPr lang="zh-CN" altLang="en-US"/>
          </a:p>
        </p:txBody>
      </p:sp>
    </p:spTree>
    <p:extLst>
      <p:ext uri="{BB962C8B-B14F-4D97-AF65-F5344CB8AC3E}">
        <p14:creationId xmlns:p14="http://schemas.microsoft.com/office/powerpoint/2010/main" xmlns="" val="13574352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注意其中的</a:t>
            </a:r>
            <a:r>
              <a:rPr lang="en-US" altLang="zh-CN" dirty="0" smtClean="0"/>
              <a:t>bufp1</a:t>
            </a:r>
            <a:r>
              <a:rPr lang="zh-CN" altLang="en-US" dirty="0" smtClean="0"/>
              <a:t>是</a:t>
            </a:r>
            <a:r>
              <a:rPr lang="en-US" altLang="zh-CN" dirty="0" err="1" smtClean="0"/>
              <a:t>bss</a:t>
            </a:r>
            <a:r>
              <a:rPr lang="zh-CN" altLang="en-US" dirty="0" smtClean="0"/>
              <a:t>节的东西，因此磁盘文件上没有他的地址，运行时才会分配地址（和</a:t>
            </a:r>
            <a:r>
              <a:rPr lang="en-US" altLang="zh-CN" dirty="0" err="1" smtClean="0"/>
              <a:t>buf</a:t>
            </a:r>
            <a:r>
              <a:rPr lang="en-US" altLang="zh-CN" dirty="0" smtClean="0"/>
              <a:t>/bufp0</a:t>
            </a:r>
            <a:r>
              <a:rPr lang="zh-CN" altLang="en-US" smtClean="0"/>
              <a:t>不在一起）</a:t>
            </a:r>
            <a:endParaRPr lang="zh-CN" altLang="en-US"/>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73</a:t>
            </a:fld>
            <a:endParaRPr lang="zh-CN" altLang="en-US"/>
          </a:p>
        </p:txBody>
      </p:sp>
    </p:spTree>
    <p:extLst>
      <p:ext uri="{BB962C8B-B14F-4D97-AF65-F5344CB8AC3E}">
        <p14:creationId xmlns:p14="http://schemas.microsoft.com/office/powerpoint/2010/main" xmlns="" val="420992338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BB21687-B0A7-4083-A9B7-8BE7ECAB6D13}" type="slidenum">
              <a:rPr lang="zh-CN" altLang="en-US" smtClean="0"/>
              <a:pPr/>
              <a:t>77</a:t>
            </a:fld>
            <a:endParaRPr lang="zh-CN" altLang="en-US"/>
          </a:p>
        </p:txBody>
      </p:sp>
    </p:spTree>
    <p:extLst>
      <p:ext uri="{BB962C8B-B14F-4D97-AF65-F5344CB8AC3E}">
        <p14:creationId xmlns:p14="http://schemas.microsoft.com/office/powerpoint/2010/main" xmlns="" val="40643257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62" name="Rectangle 2"/>
          <p:cNvSpPr>
            <a:spLocks noGrp="1" noRot="1" noChangeAspect="1" noChangeArrowheads="1" noTextEdit="1"/>
          </p:cNvSpPr>
          <p:nvPr>
            <p:ph type="sldImg"/>
          </p:nvPr>
        </p:nvSpPr>
        <p:spPr>
          <a:xfrm>
            <a:off x="1152525" y="692150"/>
            <a:ext cx="4554538" cy="3416300"/>
          </a:xfrm>
          <a:ln/>
        </p:spPr>
      </p:sp>
      <p:sp>
        <p:nvSpPr>
          <p:cNvPr id="604163"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符号表在目标文件中，可以用</a:t>
            </a:r>
            <a:r>
              <a:rPr lang="en-US" altLang="zh-CN" dirty="0" err="1" smtClean="0">
                <a:latin typeface="Arial" pitchFamily="34" charset="0"/>
              </a:rPr>
              <a:t>objdump</a:t>
            </a:r>
            <a:r>
              <a:rPr lang="en-US" altLang="zh-CN" dirty="0" smtClean="0">
                <a:latin typeface="Arial" pitchFamily="34" charset="0"/>
              </a:rPr>
              <a:t> –r </a:t>
            </a:r>
            <a:r>
              <a:rPr lang="en-US" altLang="zh-CN" dirty="0" err="1" smtClean="0">
                <a:latin typeface="Arial" pitchFamily="34" charset="0"/>
              </a:rPr>
              <a:t>xxxx.o</a:t>
            </a:r>
            <a:r>
              <a:rPr lang="zh-CN" altLang="en-US" dirty="0" smtClean="0">
                <a:latin typeface="Arial" pitchFamily="34" charset="0"/>
              </a:rPr>
              <a:t>查看到</a:t>
            </a:r>
            <a:endParaRPr lang="en-US" altLang="zh-CN" dirty="0" smtClean="0">
              <a:latin typeface="Arial" pitchFamily="34" charset="0"/>
            </a:endParaRPr>
          </a:p>
          <a:p>
            <a:endParaRPr lang="en-US" altLang="zh-CN" dirty="0" smtClean="0">
              <a:latin typeface="Arial" pitchFamily="34" charset="0"/>
            </a:endParaRPr>
          </a:p>
          <a:p>
            <a:r>
              <a:rPr lang="zh-CN" altLang="en-US" dirty="0" smtClean="0">
                <a:latin typeface="Arial" pitchFamily="34" charset="0"/>
              </a:rPr>
              <a:t>重定位</a:t>
            </a:r>
            <a:r>
              <a:rPr lang="en-US" altLang="zh-CN" dirty="0" smtClean="0">
                <a:latin typeface="Arial" pitchFamily="34" charset="0"/>
              </a:rPr>
              <a:t>——</a:t>
            </a:r>
            <a:r>
              <a:rPr lang="zh-CN" altLang="en-US" dirty="0" smtClean="0">
                <a:latin typeface="Arial" pitchFamily="34" charset="0"/>
              </a:rPr>
              <a:t>原来的外部符号引用暂时用</a:t>
            </a:r>
            <a:r>
              <a:rPr lang="en-US" altLang="zh-CN" dirty="0" smtClean="0">
                <a:latin typeface="Arial" pitchFamily="34" charset="0"/>
              </a:rPr>
              <a:t>00000</a:t>
            </a:r>
            <a:r>
              <a:rPr lang="zh-CN" altLang="en-US" dirty="0" smtClean="0">
                <a:latin typeface="Arial" pitchFamily="34" charset="0"/>
              </a:rPr>
              <a:t>代替，现在外部符号位置确定了，需要用确定的地址替代原来的引用时临时填入的</a:t>
            </a:r>
            <a:r>
              <a:rPr lang="en-US" altLang="zh-CN" dirty="0" smtClean="0">
                <a:latin typeface="Arial" pitchFamily="34" charset="0"/>
              </a:rPr>
              <a:t>0000.</a:t>
            </a:r>
          </a:p>
          <a:p>
            <a:r>
              <a:rPr lang="zh-CN" altLang="en-US" dirty="0" smtClean="0">
                <a:latin typeface="Arial" pitchFamily="34" charset="0"/>
              </a:rPr>
              <a:t>这里说的“合并”，首先是各个段在进程空间上的布局合并，完成布局后才能将这些段合并写入到磁盘可执行文件中。</a:t>
            </a:r>
            <a:endParaRPr lang="en-US" altLang="zh-CN" dirty="0" smtClean="0">
              <a:latin typeface="Arial" pitchFamily="34" charset="0"/>
            </a:endParaRPr>
          </a:p>
        </p:txBody>
      </p:sp>
    </p:spTree>
    <p:extLst>
      <p:ext uri="{BB962C8B-B14F-4D97-AF65-F5344CB8AC3E}">
        <p14:creationId xmlns:p14="http://schemas.microsoft.com/office/powerpoint/2010/main" xmlns="" val="492947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8258" name="Rectangle 2"/>
          <p:cNvSpPr>
            <a:spLocks noGrp="1" noRot="1" noChangeAspect="1" noChangeArrowheads="1" noTextEdit="1"/>
          </p:cNvSpPr>
          <p:nvPr>
            <p:ph type="sldImg"/>
          </p:nvPr>
        </p:nvSpPr>
        <p:spPr>
          <a:xfrm>
            <a:off x="1152525" y="692150"/>
            <a:ext cx="4554538" cy="3416300"/>
          </a:xfrm>
          <a:ln/>
        </p:spPr>
      </p:sp>
      <p:sp>
        <p:nvSpPr>
          <p:cNvPr id="608259" name="Rectangle 3"/>
          <p:cNvSpPr>
            <a:spLocks noGrp="1" noChangeArrowheads="1"/>
          </p:cNvSpPr>
          <p:nvPr>
            <p:ph type="body" idx="1"/>
          </p:nvPr>
        </p:nvSpPr>
        <p:spPr>
          <a:xfrm>
            <a:off x="930275" y="4360863"/>
            <a:ext cx="5008563" cy="4070350"/>
          </a:xfrm>
          <a:noFill/>
          <a:ln/>
        </p:spPr>
        <p:txBody>
          <a:bodyPr lIns="86630" tIns="43315" rIns="86630" bIns="43315"/>
          <a:lstStyle/>
          <a:p>
            <a:r>
              <a:rPr lang="zh-CN" altLang="en-US" dirty="0" smtClean="0">
                <a:latin typeface="Arial" pitchFamily="34" charset="0"/>
              </a:rPr>
              <a:t>三类目标文件在</a:t>
            </a:r>
            <a:r>
              <a:rPr lang="en-US" altLang="zh-CN" dirty="0" err="1" smtClean="0">
                <a:latin typeface="Arial" pitchFamily="34" charset="0"/>
              </a:rPr>
              <a:t>linux</a:t>
            </a:r>
            <a:r>
              <a:rPr lang="zh-CN" altLang="en-US" dirty="0" smtClean="0">
                <a:latin typeface="Arial" pitchFamily="34" charset="0"/>
              </a:rPr>
              <a:t>中都以</a:t>
            </a:r>
            <a:r>
              <a:rPr lang="en-US" altLang="zh-CN" dirty="0" smtClean="0">
                <a:latin typeface="Arial" pitchFamily="34" charset="0"/>
              </a:rPr>
              <a:t>ELF</a:t>
            </a:r>
            <a:r>
              <a:rPr lang="zh-CN" altLang="en-US" dirty="0" smtClean="0">
                <a:latin typeface="Arial" pitchFamily="34" charset="0"/>
              </a:rPr>
              <a:t>格式存放，就是</a:t>
            </a:r>
            <a:r>
              <a:rPr lang="en-US" altLang="zh-CN" dirty="0" smtClean="0">
                <a:latin typeface="Arial" pitchFamily="34" charset="0"/>
              </a:rPr>
              <a:t>P12</a:t>
            </a:r>
            <a:r>
              <a:rPr lang="zh-CN" altLang="en-US" dirty="0" smtClean="0">
                <a:latin typeface="Arial" pitchFamily="34" charset="0"/>
              </a:rPr>
              <a:t>左边那个图所示的结构</a:t>
            </a:r>
            <a:endParaRPr lang="en-US" altLang="zh-CN" dirty="0" smtClean="0">
              <a:latin typeface="Arial" pitchFamily="34" charset="0"/>
            </a:endParaRPr>
          </a:p>
        </p:txBody>
      </p:sp>
    </p:spTree>
    <p:extLst>
      <p:ext uri="{BB962C8B-B14F-4D97-AF65-F5344CB8AC3E}">
        <p14:creationId xmlns:p14="http://schemas.microsoft.com/office/powerpoint/2010/main" xmlns="" val="10812489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19</a:t>
            </a:fld>
            <a:endParaRPr lang="en-US" altLang="zh-CN">
              <a:solidFill>
                <a:srgbClr val="000000"/>
              </a:solidFill>
            </a:endParaRPr>
          </a:p>
        </p:txBody>
      </p:sp>
    </p:spTree>
    <p:extLst>
      <p:ext uri="{BB962C8B-B14F-4D97-AF65-F5344CB8AC3E}">
        <p14:creationId xmlns:p14="http://schemas.microsoft.com/office/powerpoint/2010/main" xmlns="" val="24997506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2354" name="Text Box 1"/>
          <p:cNvSpPr txBox="1">
            <a:spLocks noChangeArrowheads="1"/>
          </p:cNvSpPr>
          <p:nvPr/>
        </p:nvSpPr>
        <p:spPr bwMode="auto">
          <a:xfrm>
            <a:off x="2127250" y="692150"/>
            <a:ext cx="2603500" cy="3416300"/>
          </a:xfrm>
          <a:prstGeom prst="rect">
            <a:avLst/>
          </a:prstGeom>
          <a:solidFill>
            <a:srgbClr val="FFFFFF"/>
          </a:solidFill>
          <a:ln w="9525">
            <a:solidFill>
              <a:srgbClr val="000000"/>
            </a:solidFill>
            <a:miter lim="800000"/>
            <a:headEnd/>
            <a:tailEnd/>
          </a:ln>
        </p:spPr>
        <p:txBody>
          <a:bodyPr wrap="none" lIns="86630" tIns="43315" rIns="86630" bIns="43315" anchor="ctr"/>
          <a:lstStyle/>
          <a:p>
            <a:pPr defTabSz="866775" eaLnBrk="0" fontAlgn="base" hangingPunct="0">
              <a:spcBef>
                <a:spcPct val="0"/>
              </a:spcBef>
              <a:spcAft>
                <a:spcPct val="0"/>
              </a:spcAft>
            </a:pPr>
            <a:endParaRPr lang="en-US" altLang="zh-CN" sz="2300" b="1">
              <a:solidFill>
                <a:srgbClr val="000000"/>
              </a:solidFill>
              <a:latin typeface="Arial Narrow" pitchFamily="34" charset="0"/>
              <a:ea typeface="宋体" pitchFamily="2" charset="-122"/>
            </a:endParaRPr>
          </a:p>
        </p:txBody>
      </p:sp>
      <p:sp>
        <p:nvSpPr>
          <p:cNvPr id="612355" name="Rectangle 2"/>
          <p:cNvSpPr txBox="1">
            <a:spLocks noGrp="1" noChangeArrowheads="1"/>
          </p:cNvSpPr>
          <p:nvPr>
            <p:ph type="body"/>
          </p:nvPr>
        </p:nvSpPr>
        <p:spPr>
          <a:xfrm>
            <a:off x="914400" y="4343400"/>
            <a:ext cx="5029200" cy="4116388"/>
          </a:xfrm>
          <a:noFill/>
          <a:ln/>
        </p:spPr>
        <p:txBody>
          <a:bodyPr wrap="none" lIns="86630" tIns="43315" rIns="86630" bIns="43315" anchor="ctr"/>
          <a:lstStyle/>
          <a:p>
            <a:r>
              <a:rPr lang="zh-CN" altLang="en-US" dirty="0" smtClean="0">
                <a:latin typeface="Arial" pitchFamily="34" charset="0"/>
              </a:rPr>
              <a:t>由于目标文件从</a:t>
            </a:r>
            <a:r>
              <a:rPr lang="en-US" altLang="zh-CN" dirty="0" smtClean="0">
                <a:latin typeface="Arial" pitchFamily="34" charset="0"/>
              </a:rPr>
              <a:t>0</a:t>
            </a:r>
            <a:r>
              <a:rPr lang="zh-CN" altLang="en-US" dirty="0" smtClean="0">
                <a:latin typeface="Arial" pitchFamily="34" charset="0"/>
              </a:rPr>
              <a:t>地址看是，没有在进程空间布局，因此内部符号引用都暂时用</a:t>
            </a:r>
            <a:r>
              <a:rPr lang="en-US" altLang="zh-CN" dirty="0" smtClean="0">
                <a:latin typeface="Arial" pitchFamily="34" charset="0"/>
              </a:rPr>
              <a:t>0</a:t>
            </a:r>
            <a:r>
              <a:rPr lang="zh-CN" altLang="en-US" dirty="0" smtClean="0">
                <a:latin typeface="Arial" pitchFamily="34" charset="0"/>
              </a:rPr>
              <a:t>表示。</a:t>
            </a:r>
            <a:endParaRPr lang="en-US" altLang="zh-CN" dirty="0" smtClean="0">
              <a:latin typeface="Arial" pitchFamily="34" charset="0"/>
            </a:endParaRPr>
          </a:p>
          <a:p>
            <a:r>
              <a:rPr lang="zh-CN" altLang="en-US" dirty="0" smtClean="0">
                <a:latin typeface="Arial" pitchFamily="34" charset="0"/>
              </a:rPr>
              <a:t>但是为了便于后面链接时找到它们的位置，因此在</a:t>
            </a:r>
            <a:r>
              <a:rPr lang="en-US" altLang="zh-CN" dirty="0" smtClean="0">
                <a:latin typeface="Arial" pitchFamily="34" charset="0"/>
              </a:rPr>
              <a:t>.</a:t>
            </a:r>
            <a:r>
              <a:rPr lang="en-US" altLang="zh-CN" dirty="0" err="1" smtClean="0">
                <a:latin typeface="Arial" pitchFamily="34" charset="0"/>
              </a:rPr>
              <a:t>rel.txt</a:t>
            </a:r>
            <a:r>
              <a:rPr lang="zh-CN" altLang="en-US" dirty="0" smtClean="0">
                <a:latin typeface="Arial" pitchFamily="34" charset="0"/>
              </a:rPr>
              <a:t>和</a:t>
            </a:r>
            <a:r>
              <a:rPr lang="en-US" altLang="zh-CN" dirty="0" err="1" smtClean="0">
                <a:latin typeface="Arial" pitchFamily="34" charset="0"/>
              </a:rPr>
              <a:t>rel.data</a:t>
            </a:r>
            <a:r>
              <a:rPr lang="zh-CN" altLang="en-US" dirty="0" smtClean="0">
                <a:latin typeface="Arial" pitchFamily="34" charset="0"/>
              </a:rPr>
              <a:t>节中记录了这些被临时填充为</a:t>
            </a:r>
            <a:r>
              <a:rPr lang="en-US" altLang="zh-CN" dirty="0" smtClean="0">
                <a:latin typeface="Arial" pitchFamily="34" charset="0"/>
              </a:rPr>
              <a:t>0</a:t>
            </a:r>
            <a:r>
              <a:rPr lang="zh-CN" altLang="en-US" dirty="0" smtClean="0">
                <a:latin typeface="Arial" pitchFamily="34" charset="0"/>
              </a:rPr>
              <a:t>的外部引用位置</a:t>
            </a:r>
            <a:r>
              <a:rPr lang="en-US" altLang="zh-CN" dirty="0" smtClean="0">
                <a:latin typeface="Arial" pitchFamily="34" charset="0"/>
              </a:rPr>
              <a:t>——</a:t>
            </a:r>
            <a:r>
              <a:rPr lang="zh-CN" altLang="en-US" dirty="0" smtClean="0">
                <a:latin typeface="Arial" pitchFamily="34" charset="0"/>
              </a:rPr>
              <a:t>将来重定位时再修改</a:t>
            </a:r>
            <a:endParaRPr lang="en-US" altLang="zh-CN" dirty="0" smtClean="0">
              <a:latin typeface="Arial" pitchFamily="34" charset="0"/>
            </a:endParaRPr>
          </a:p>
          <a:p>
            <a:endParaRPr lang="en-US" altLang="zh-CN" dirty="0" smtClean="0">
              <a:latin typeface="Arial" pitchFamily="34" charset="0"/>
            </a:endParaRPr>
          </a:p>
        </p:txBody>
      </p:sp>
    </p:spTree>
    <p:extLst>
      <p:ext uri="{BB962C8B-B14F-4D97-AF65-F5344CB8AC3E}">
        <p14:creationId xmlns:p14="http://schemas.microsoft.com/office/powerpoint/2010/main" xmlns="" val="34945256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该例子是说目标文件的</a:t>
            </a:r>
            <a:r>
              <a:rPr lang="en-US" altLang="zh-CN" dirty="0" smtClean="0"/>
              <a:t>.</a:t>
            </a:r>
            <a:r>
              <a:rPr lang="en-US" altLang="zh-CN" dirty="0" err="1" smtClean="0"/>
              <a:t>rodata</a:t>
            </a:r>
            <a:r>
              <a:rPr lang="zh-CN" altLang="en-US" dirty="0" smtClean="0"/>
              <a:t>中有</a:t>
            </a:r>
            <a:r>
              <a:rPr lang="en-US" altLang="zh-CN" dirty="0" smtClean="0"/>
              <a:t>L1~L5</a:t>
            </a:r>
            <a:r>
              <a:rPr lang="zh-CN" altLang="en-US" dirty="0" smtClean="0"/>
              <a:t>的引用，但是无法确定地址，</a:t>
            </a:r>
            <a:endParaRPr lang="en-US" altLang="zh-CN" dirty="0" smtClean="0"/>
          </a:p>
          <a:p>
            <a:r>
              <a:rPr lang="zh-CN" altLang="en-US" dirty="0" smtClean="0"/>
              <a:t>因此需要将这些位置都记录到</a:t>
            </a:r>
            <a:r>
              <a:rPr lang="en-US" altLang="zh-CN" dirty="0" err="1" smtClean="0"/>
              <a:t>rel.data</a:t>
            </a:r>
            <a:r>
              <a:rPr lang="zh-CN" altLang="en-US" dirty="0" smtClean="0"/>
              <a:t>中，以后链接时再来对它们重定位</a:t>
            </a:r>
            <a:endParaRPr lang="zh-CN" altLang="en-US" dirty="0"/>
          </a:p>
        </p:txBody>
      </p:sp>
      <p:sp>
        <p:nvSpPr>
          <p:cNvPr id="4" name="灯片编号占位符 3"/>
          <p:cNvSpPr>
            <a:spLocks noGrp="1"/>
          </p:cNvSpPr>
          <p:nvPr>
            <p:ph type="sldNum" sz="quarter" idx="10"/>
          </p:nvPr>
        </p:nvSpPr>
        <p:spPr/>
        <p:txBody>
          <a:bodyPr/>
          <a:lstStyle/>
          <a:p>
            <a:pPr>
              <a:defRPr/>
            </a:pPr>
            <a:fld id="{D8489734-2952-475A-8074-C1C0FBF459B3}" type="slidenum">
              <a:rPr lang="en-US" altLang="zh-CN" smtClean="0">
                <a:solidFill>
                  <a:srgbClr val="000000"/>
                </a:solidFill>
              </a:rPr>
              <a:pPr>
                <a:defRPr/>
              </a:pPr>
              <a:t>22</a:t>
            </a:fld>
            <a:endParaRPr lang="en-US" altLang="zh-CN">
              <a:solidFill>
                <a:srgbClr val="000000"/>
              </a:solidFill>
            </a:endParaRPr>
          </a:p>
        </p:txBody>
      </p:sp>
    </p:spTree>
    <p:extLst>
      <p:ext uri="{BB962C8B-B14F-4D97-AF65-F5344CB8AC3E}">
        <p14:creationId xmlns:p14="http://schemas.microsoft.com/office/powerpoint/2010/main" xmlns="" val="897652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72805363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33544855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76059330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60910861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55314077"/>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025169942"/>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862858308"/>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152524726"/>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1994837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369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49123448"/>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47073359"/>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357941649"/>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04844002"/>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456142199"/>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03202314"/>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142984032"/>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08142154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31918171"/>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7364900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459D03-5454-4E7E-9D96-E2A2C5DE10B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37720743"/>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20594101"/>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996060655"/>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53733246"/>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3399537"/>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73139248"/>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112237503"/>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70208892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174088151"/>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09971566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146376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F636988-D1BA-41B6-B5C4-9299E09C65A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854268402"/>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94084732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80289637"/>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128875739"/>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054577993"/>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4319776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95204150"/>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38357272"/>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08803490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3174635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655120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7CDEBDB-CCB1-4DC5-9A48-C1D831183E8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09107258"/>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6814811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78847666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69213746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419807966"/>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5164213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44034160"/>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3854878"/>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921540480"/>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979424821"/>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186704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BD64837-600B-4DE0-A823-6C9BE90AB4F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17884391"/>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909224045"/>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895564931"/>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336824901"/>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51040746"/>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252718183"/>
      </p:ext>
    </p:extLst>
  </p:cSld>
  <p:clrMapOvr>
    <a:masterClrMapping/>
  </p:clrMapOvr>
</p:sldLayout>
</file>

<file path=ppt/slideLayouts/slideLayout15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7"/>
            <a:ext cx="7772400" cy="1470025"/>
          </a:xfrm>
        </p:spPr>
        <p:txBody>
          <a:bodyPr/>
          <a:lstStyle/>
          <a:p>
            <a:r>
              <a:rPr lang="zh-CN" altLang="en-US" dirty="0" smtClean="0"/>
              <a:t>单击此处编辑母版标题样式</a:t>
            </a:r>
            <a:endParaRPr lang="zh-CN" altLang="en-US" dirty="0"/>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smtClean="0"/>
            </a:lvl1pPr>
          </a:lstStyle>
          <a:p>
            <a:pPr>
              <a:defRPr/>
            </a:pPr>
            <a:fld id="{22715368-1108-4622-9707-1302AF29C5F4}"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r>
              <a:rPr lang="en-US" altLang="zh-CN"/>
              <a:t>Parallel Programming with  Intel Parallel Studio XE </a:t>
            </a:r>
            <a:fld id="{4EC9487D-EDE6-4240-988C-9B3801F6C3FE}" type="slidenum">
              <a:rPr lang="zh-CN" altLang="en-US"/>
              <a:pPr>
                <a:defRPr/>
              </a:pPr>
              <a:t>‹#›</a:t>
            </a:fld>
            <a:endParaRPr lang="zh-CN" altLang="en-US"/>
          </a:p>
        </p:txBody>
      </p:sp>
    </p:spTree>
    <p:extLst>
      <p:ext uri="{BB962C8B-B14F-4D97-AF65-F5344CB8AC3E}">
        <p14:creationId xmlns:p14="http://schemas.microsoft.com/office/powerpoint/2010/main" xmlns="" val="4029294342"/>
      </p:ext>
    </p:extLst>
  </p:cSld>
  <p:clrMapOvr>
    <a:masterClrMapping/>
  </p:clrMapOvr>
</p:sldLayout>
</file>

<file path=ppt/slideLayouts/slideLayout15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78122B3-86C5-44B2-A31D-101270A77D2F}"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392EB7A3-68BD-4CAE-8C14-8063AF6D8FB4}" type="slidenum">
              <a:rPr lang="zh-CN" altLang="en-US"/>
              <a:pPr>
                <a:defRPr/>
              </a:pPr>
              <a:t>‹#›</a:t>
            </a:fld>
            <a:endParaRPr lang="zh-CN" altLang="en-US"/>
          </a:p>
        </p:txBody>
      </p:sp>
    </p:spTree>
    <p:extLst>
      <p:ext uri="{BB962C8B-B14F-4D97-AF65-F5344CB8AC3E}">
        <p14:creationId xmlns:p14="http://schemas.microsoft.com/office/powerpoint/2010/main" xmlns="" val="1133705588"/>
      </p:ext>
    </p:extLst>
  </p:cSld>
  <p:clrMapOvr>
    <a:masterClrMapping/>
  </p:clrMapOvr>
</p:sldLayout>
</file>

<file path=ppt/slideLayouts/slideLayout15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2"/>
            <a:ext cx="7772400" cy="1362075"/>
          </a:xfrm>
        </p:spPr>
        <p:txBody>
          <a:bodyPr anchor="t"/>
          <a:lstStyle>
            <a:lvl1pPr algn="l">
              <a:defRPr sz="3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ECE3F79-A974-43C6-80E9-65454845AAAF}"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60CEB1A0-3023-43F0-97EE-02504FA71AA0}" type="slidenum">
              <a:rPr lang="zh-CN" altLang="en-US"/>
              <a:pPr>
                <a:defRPr/>
              </a:pPr>
              <a:t>‹#›</a:t>
            </a:fld>
            <a:endParaRPr lang="zh-CN" altLang="en-US"/>
          </a:p>
        </p:txBody>
      </p:sp>
    </p:spTree>
    <p:extLst>
      <p:ext uri="{BB962C8B-B14F-4D97-AF65-F5344CB8AC3E}">
        <p14:creationId xmlns:p14="http://schemas.microsoft.com/office/powerpoint/2010/main" xmlns="" val="238980267"/>
      </p:ext>
    </p:extLst>
  </p:cSld>
  <p:clrMapOvr>
    <a:masterClrMapping/>
  </p:clrMapOvr>
</p:sldLayout>
</file>

<file path=ppt/slideLayouts/slideLayout15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2"/>
            <a:ext cx="4038600" cy="4525963"/>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E1F5DBBD-6995-4DED-8717-653520402F37}"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8FE5A321-DC3E-40F3-9C40-B0DC3FC0A8DA}" type="slidenum">
              <a:rPr lang="zh-CN" altLang="en-US"/>
              <a:pPr>
                <a:defRPr/>
              </a:pPr>
              <a:t>‹#›</a:t>
            </a:fld>
            <a:endParaRPr lang="zh-CN" altLang="en-US"/>
          </a:p>
        </p:txBody>
      </p:sp>
    </p:spTree>
    <p:extLst>
      <p:ext uri="{BB962C8B-B14F-4D97-AF65-F5344CB8AC3E}">
        <p14:creationId xmlns:p14="http://schemas.microsoft.com/office/powerpoint/2010/main" xmlns="" val="4140096905"/>
      </p:ext>
    </p:extLst>
  </p:cSld>
  <p:clrMapOvr>
    <a:masterClrMapping/>
  </p:clrMapOvr>
</p:sldLayout>
</file>

<file path=ppt/slideLayouts/slideLayout15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6"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p>
        </p:txBody>
      </p:sp>
      <p:sp>
        <p:nvSpPr>
          <p:cNvPr id="6" name="内容占位符 5"/>
          <p:cNvSpPr>
            <a:spLocks noGrp="1"/>
          </p:cNvSpPr>
          <p:nvPr>
            <p:ph sz="quarter" idx="4"/>
          </p:nvPr>
        </p:nvSpPr>
        <p:spPr>
          <a:xfrm>
            <a:off x="4645026"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EED07E25-5B42-4525-91B6-BC4BA244FC14}"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8"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9" name="灯片编号占位符 5"/>
          <p:cNvSpPr>
            <a:spLocks noGrp="1"/>
          </p:cNvSpPr>
          <p:nvPr>
            <p:ph type="sldNum" sz="quarter" idx="12"/>
          </p:nvPr>
        </p:nvSpPr>
        <p:spPr/>
        <p:txBody>
          <a:bodyPr/>
          <a:lstStyle>
            <a:lvl1pPr>
              <a:defRPr/>
            </a:lvl1pPr>
          </a:lstStyle>
          <a:p>
            <a:pPr>
              <a:defRPr/>
            </a:pPr>
            <a:fld id="{1D7F7AEF-DFB1-4D8E-A0AD-E22BEDE34580}" type="slidenum">
              <a:rPr lang="zh-CN" altLang="en-US"/>
              <a:pPr>
                <a:defRPr/>
              </a:pPr>
              <a:t>‹#›</a:t>
            </a:fld>
            <a:endParaRPr lang="zh-CN" altLang="en-US"/>
          </a:p>
        </p:txBody>
      </p:sp>
    </p:spTree>
    <p:extLst>
      <p:ext uri="{BB962C8B-B14F-4D97-AF65-F5344CB8AC3E}">
        <p14:creationId xmlns:p14="http://schemas.microsoft.com/office/powerpoint/2010/main" xmlns="" val="1087458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8AD0AEA3-A55C-4F0C-B678-AF4E4540DBD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591616128"/>
      </p:ext>
    </p:extLst>
  </p:cSld>
  <p:clrMapOvr>
    <a:masterClrMapping/>
  </p:clrMapOvr>
</p:sldLayout>
</file>

<file path=ppt/slideLayouts/slideLayout16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9405611B-78D8-4A61-96EF-510306F2C2E5}"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4"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5" name="灯片编号占位符 5"/>
          <p:cNvSpPr>
            <a:spLocks noGrp="1"/>
          </p:cNvSpPr>
          <p:nvPr>
            <p:ph type="sldNum" sz="quarter" idx="12"/>
          </p:nvPr>
        </p:nvSpPr>
        <p:spPr/>
        <p:txBody>
          <a:bodyPr/>
          <a:lstStyle>
            <a:lvl1pPr>
              <a:defRPr/>
            </a:lvl1pPr>
          </a:lstStyle>
          <a:p>
            <a:pPr>
              <a:defRPr/>
            </a:pPr>
            <a:fld id="{D307BB3E-743D-4008-8225-7E363631CBD4}" type="slidenum">
              <a:rPr lang="zh-CN" altLang="en-US"/>
              <a:pPr>
                <a:defRPr/>
              </a:pPr>
              <a:t>‹#›</a:t>
            </a:fld>
            <a:endParaRPr lang="zh-CN" altLang="en-US"/>
          </a:p>
        </p:txBody>
      </p:sp>
    </p:spTree>
    <p:extLst>
      <p:ext uri="{BB962C8B-B14F-4D97-AF65-F5344CB8AC3E}">
        <p14:creationId xmlns:p14="http://schemas.microsoft.com/office/powerpoint/2010/main" xmlns="" val="1304669604"/>
      </p:ext>
    </p:extLst>
  </p:cSld>
  <p:clrMapOvr>
    <a:masterClrMapping/>
  </p:clrMapOvr>
</p:sldLayout>
</file>

<file path=ppt/slideLayouts/slideLayout16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9FE8C386-04D6-401E-ABEB-7F953EC0AE82}"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3"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4" name="灯片编号占位符 5"/>
          <p:cNvSpPr>
            <a:spLocks noGrp="1"/>
          </p:cNvSpPr>
          <p:nvPr>
            <p:ph type="sldNum" sz="quarter" idx="12"/>
          </p:nvPr>
        </p:nvSpPr>
        <p:spPr/>
        <p:txBody>
          <a:bodyPr/>
          <a:lstStyle>
            <a:lvl1pPr>
              <a:defRPr/>
            </a:lvl1pPr>
          </a:lstStyle>
          <a:p>
            <a:pPr>
              <a:defRPr/>
            </a:pPr>
            <a:fld id="{891184C0-916E-4CCA-8FFE-169A3289BBF6}" type="slidenum">
              <a:rPr lang="zh-CN" altLang="en-US"/>
              <a:pPr>
                <a:defRPr/>
              </a:pPr>
              <a:t>‹#›</a:t>
            </a:fld>
            <a:endParaRPr lang="zh-CN" altLang="en-US"/>
          </a:p>
        </p:txBody>
      </p:sp>
    </p:spTree>
    <p:extLst>
      <p:ext uri="{BB962C8B-B14F-4D97-AF65-F5344CB8AC3E}">
        <p14:creationId xmlns:p14="http://schemas.microsoft.com/office/powerpoint/2010/main" xmlns="" val="3598739796"/>
      </p:ext>
    </p:extLst>
  </p:cSld>
  <p:clrMapOvr>
    <a:masterClrMapping/>
  </p:clrMapOvr>
</p:sldLayout>
</file>

<file path=ppt/slideLayouts/slideLayout16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15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2"/>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1" y="1435102"/>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02C302E-8084-463D-98EB-665EE57F03FE}"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5EC31BE3-27E6-45A3-9FD0-D6D377DA906F}" type="slidenum">
              <a:rPr lang="zh-CN" altLang="en-US"/>
              <a:pPr>
                <a:defRPr/>
              </a:pPr>
              <a:t>‹#›</a:t>
            </a:fld>
            <a:endParaRPr lang="zh-CN" altLang="en-US"/>
          </a:p>
        </p:txBody>
      </p:sp>
    </p:spTree>
    <p:extLst>
      <p:ext uri="{BB962C8B-B14F-4D97-AF65-F5344CB8AC3E}">
        <p14:creationId xmlns:p14="http://schemas.microsoft.com/office/powerpoint/2010/main" xmlns="" val="3842368995"/>
      </p:ext>
    </p:extLst>
  </p:cSld>
  <p:clrMapOvr>
    <a:masterClrMapping/>
  </p:clrMapOvr>
</p:sldLayout>
</file>

<file path=ppt/slideLayouts/slideLayout16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15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rtlCol="0">
            <a:normAutofit/>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zh-CN" altLang="en-US" smtClean="0"/>
              <a:t>单击此处编辑母版文本样式</a:t>
            </a:r>
          </a:p>
        </p:txBody>
      </p:sp>
      <p:sp>
        <p:nvSpPr>
          <p:cNvPr id="5" name="日期占位符 3"/>
          <p:cNvSpPr>
            <a:spLocks noGrp="1"/>
          </p:cNvSpPr>
          <p:nvPr>
            <p:ph type="dt" sz="half" idx="10"/>
          </p:nvPr>
        </p:nvSpPr>
        <p:spPr/>
        <p:txBody>
          <a:bodyPr/>
          <a:lstStyle>
            <a:lvl1pPr>
              <a:defRPr/>
            </a:lvl1pPr>
          </a:lstStyle>
          <a:p>
            <a:pPr>
              <a:defRPr/>
            </a:pPr>
            <a:fld id="{57668163-2CD8-4BB8-820C-0D53A8BFBD48}"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6"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7" name="灯片编号占位符 5"/>
          <p:cNvSpPr>
            <a:spLocks noGrp="1"/>
          </p:cNvSpPr>
          <p:nvPr>
            <p:ph type="sldNum" sz="quarter" idx="12"/>
          </p:nvPr>
        </p:nvSpPr>
        <p:spPr/>
        <p:txBody>
          <a:bodyPr/>
          <a:lstStyle>
            <a:lvl1pPr>
              <a:defRPr/>
            </a:lvl1pPr>
          </a:lstStyle>
          <a:p>
            <a:pPr>
              <a:defRPr/>
            </a:pPr>
            <a:fld id="{53531243-DBEA-4109-85A3-E82E485F61DF}" type="slidenum">
              <a:rPr lang="zh-CN" altLang="en-US"/>
              <a:pPr>
                <a:defRPr/>
              </a:pPr>
              <a:t>‹#›</a:t>
            </a:fld>
            <a:endParaRPr lang="zh-CN" altLang="en-US"/>
          </a:p>
        </p:txBody>
      </p:sp>
    </p:spTree>
    <p:extLst>
      <p:ext uri="{BB962C8B-B14F-4D97-AF65-F5344CB8AC3E}">
        <p14:creationId xmlns:p14="http://schemas.microsoft.com/office/powerpoint/2010/main" xmlns="" val="703818057"/>
      </p:ext>
    </p:extLst>
  </p:cSld>
  <p:clrMapOvr>
    <a:masterClrMapping/>
  </p:clrMapOvr>
</p:sldLayout>
</file>

<file path=ppt/slideLayouts/slideLayout16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C840575C-E412-4327-A2D3-6A3689C503B1}"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10BBFE60-31ED-427F-A1F2-3D69A70E3895}" type="slidenum">
              <a:rPr lang="zh-CN" altLang="en-US"/>
              <a:pPr>
                <a:defRPr/>
              </a:pPr>
              <a:t>‹#›</a:t>
            </a:fld>
            <a:endParaRPr lang="zh-CN" altLang="en-US"/>
          </a:p>
        </p:txBody>
      </p:sp>
    </p:spTree>
    <p:extLst>
      <p:ext uri="{BB962C8B-B14F-4D97-AF65-F5344CB8AC3E}">
        <p14:creationId xmlns:p14="http://schemas.microsoft.com/office/powerpoint/2010/main" xmlns="" val="314335287"/>
      </p:ext>
    </p:extLst>
  </p:cSld>
  <p:clrMapOvr>
    <a:masterClrMapping/>
  </p:clrMapOvr>
</p:sldLayout>
</file>

<file path=ppt/slideLayouts/slideLayout16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40"/>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432D07A6-638C-4D27-B6AB-268E34B0E210}"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lvl1pPr>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lvl1pPr>
              <a:defRPr/>
            </a:lvl1pPr>
          </a:lstStyle>
          <a:p>
            <a:pPr>
              <a:defRPr/>
            </a:pPr>
            <a:fld id="{DC89239F-357D-482E-918D-3ED5A6357549}" type="slidenum">
              <a:rPr lang="zh-CN" altLang="en-US"/>
              <a:pPr>
                <a:defRPr/>
              </a:pPr>
              <a:t>‹#›</a:t>
            </a:fld>
            <a:endParaRPr lang="zh-CN" altLang="en-US"/>
          </a:p>
        </p:txBody>
      </p:sp>
    </p:spTree>
    <p:extLst>
      <p:ext uri="{BB962C8B-B14F-4D97-AF65-F5344CB8AC3E}">
        <p14:creationId xmlns:p14="http://schemas.microsoft.com/office/powerpoint/2010/main" xmlns="" val="4283065555"/>
      </p:ext>
    </p:extLst>
  </p:cSld>
  <p:clrMapOvr>
    <a:masterClrMapping/>
  </p:clrMapOvr>
</p:sldLayout>
</file>

<file path=ppt/slideLayouts/slideLayout16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747905534"/>
      </p:ext>
    </p:extLst>
  </p:cSld>
  <p:clrMapOvr>
    <a:masterClrMapping/>
  </p:clrMapOvr>
</p:sldLayout>
</file>

<file path=ppt/slideLayouts/slideLayout16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443784280"/>
      </p:ext>
    </p:extLst>
  </p:cSld>
  <p:clrMapOvr>
    <a:masterClrMapping/>
  </p:clrMapOvr>
</p:sldLayout>
</file>

<file path=ppt/slideLayouts/slideLayout16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647719145"/>
      </p:ext>
    </p:extLst>
  </p:cSld>
  <p:clrMapOvr>
    <a:masterClrMapping/>
  </p:clrMapOvr>
</p:sldLayout>
</file>

<file path=ppt/slideLayouts/slideLayout16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1104380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5726C803-5FB9-485D-BA5E-BC726180CCF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370858265"/>
      </p:ext>
    </p:extLst>
  </p:cSld>
  <p:clrMapOvr>
    <a:masterClrMapping/>
  </p:clrMapOvr>
</p:sldLayout>
</file>

<file path=ppt/slideLayouts/slideLayout17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992282572"/>
      </p:ext>
    </p:extLst>
  </p:cSld>
  <p:clrMapOvr>
    <a:masterClrMapping/>
  </p:clrMapOvr>
</p:sldLayout>
</file>

<file path=ppt/slideLayouts/slideLayout17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310740542"/>
      </p:ext>
    </p:extLst>
  </p:cSld>
  <p:clrMapOvr>
    <a:masterClrMapping/>
  </p:clrMapOvr>
</p:sldLayout>
</file>

<file path=ppt/slideLayouts/slideLayout17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159194903"/>
      </p:ext>
    </p:extLst>
  </p:cSld>
  <p:clrMapOvr>
    <a:masterClrMapping/>
  </p:clrMapOvr>
</p:sldLayout>
</file>

<file path=ppt/slideLayouts/slideLayout17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604276330"/>
      </p:ext>
    </p:extLst>
  </p:cSld>
  <p:clrMapOvr>
    <a:masterClrMapping/>
  </p:clrMapOvr>
</p:sldLayout>
</file>

<file path=ppt/slideLayouts/slideLayout17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577811576"/>
      </p:ext>
    </p:extLst>
  </p:cSld>
  <p:clrMapOvr>
    <a:masterClrMapping/>
  </p:clrMapOvr>
</p:sldLayout>
</file>

<file path=ppt/slideLayouts/slideLayout17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62921560"/>
      </p:ext>
    </p:extLst>
  </p:cSld>
  <p:clrMapOvr>
    <a:masterClrMapping/>
  </p:clrMapOvr>
</p:sldLayout>
</file>

<file path=ppt/slideLayouts/slideLayout17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825556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99DF47A6-6E15-4DBC-9B17-2D40478758F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9509228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5BA69DF-BFC6-480D-AE2E-196B65C55605}"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1843459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E2FFCBA-067D-46C5-978B-148EE8D727D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018480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4710CB8-B9AA-4364-8B5D-D911A933664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1876335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4A48D0F-0EE7-4B18-AFAD-6B702BC0D26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8533073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459D03-5454-4E7E-9D96-E2A2C5DE10B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3149223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F636988-D1BA-41B6-B5C4-9299E09C65A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638573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7CDEBDB-CCB1-4DC5-9A48-C1D831183E8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237078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BD64837-600B-4DE0-A823-6C9BE90AB4F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172517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8AD0AEA3-A55C-4F0C-B678-AF4E4540DBD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55279804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5726C803-5FB9-485D-BA5E-BC726180CCF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0798230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99DF47A6-6E15-4DBC-9B17-2D40478758F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3664612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5BA69DF-BFC6-480D-AE2E-196B65C55605}"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89597552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E2FFCBA-067D-46C5-978B-148EE8D727D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78273301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4710CB8-B9AA-4364-8B5D-D911A933664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1449653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4A48D0F-0EE7-4B18-AFAD-6B702BC0D26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7523849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459D03-5454-4E7E-9D96-E2A2C5DE10B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19727321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F636988-D1BA-41B6-B5C4-9299E09C65A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53457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7CDEBDB-CCB1-4DC5-9A48-C1D831183E8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1499042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BD64837-600B-4DE0-A823-6C9BE90AB4F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8070922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8AD0AEA3-A55C-4F0C-B678-AF4E4540DBD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314756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5726C803-5FB9-485D-BA5E-BC726180CCF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848775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99DF47A6-6E15-4DBC-9B17-2D40478758F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4759127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5BA69DF-BFC6-480D-AE2E-196B65C55605}"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7817309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E2FFCBA-067D-46C5-978B-148EE8D727D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699391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4710CB8-B9AA-4364-8B5D-D911A933664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09632710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4A48D0F-0EE7-4B18-AFAD-6B702BC0D26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87807636"/>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459D03-5454-4E7E-9D96-E2A2C5DE10B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8720527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F636988-D1BA-41B6-B5C4-9299E09C65A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75357415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7CDEBDB-CCB1-4DC5-9A48-C1D831183E8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7892698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BD64837-600B-4DE0-A823-6C9BE90AB4F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043869733"/>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8AD0AEA3-A55C-4F0C-B678-AF4E4540DBD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8046498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629841"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5726C803-5FB9-485D-BA5E-BC726180CCF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50771017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99DF47A6-6E15-4DBC-9B17-2D40478758F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63105321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5BA69DF-BFC6-480D-AE2E-196B65C55605}"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12507302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E2FFCBA-067D-46C5-978B-148EE8D727D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2966302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4710CB8-B9AA-4364-8B5D-D911A933664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77195684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4A48D0F-0EE7-4B18-AFAD-6B702BC0D26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29434736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C4459D03-5454-4E7E-9D96-E2A2C5DE10B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5849359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1F636988-D1BA-41B6-B5C4-9299E09C65A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65901266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7CDEBDB-CCB1-4DC5-9A48-C1D831183E8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2052856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4BD64837-600B-4DE0-A823-6C9BE90AB4F9}"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80657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8AD0AEA3-A55C-4F0C-B678-AF4E4540DBD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16033751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5726C803-5FB9-485D-BA5E-BC726180CCFB}"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31480537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99DF47A6-6E15-4DBC-9B17-2D40478758F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03799028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05BA69DF-BFC6-480D-AE2E-196B65C55605}"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248795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8E2FFCBA-067D-46C5-978B-148EE8D727D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830792756"/>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64710CB8-B9AA-4364-8B5D-D911A933664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45350581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74A48D0F-0EE7-4B18-AFAD-6B702BC0D26D}"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57066450"/>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70142563"/>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40546058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91821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567931173"/>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60478041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637746928"/>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30158932"/>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167596997"/>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88162158"/>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85794661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774796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170463574"/>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45937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98752783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5080941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483218364"/>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64074832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93452898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89422552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57231816"/>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00120162"/>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2212125868"/>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DAA641D9-4220-4E72-9722-32FF691202D7}"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2220093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9F9438B-B9D6-45A9-86DE-48321F9095CD}" type="datetimeFigureOut">
              <a:rPr lang="zh-CN" altLang="en-US" smtClean="0"/>
              <a:pPr/>
              <a:t>2018/6/1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4A47680-0DF8-418F-8A1D-41F414FEE36B}" type="slidenum">
              <a:rPr lang="zh-CN" altLang="en-US" smtClean="0"/>
              <a:pPr/>
              <a:t>‹#›</a:t>
            </a:fld>
            <a:endParaRPr lang="zh-CN" altLang="en-US"/>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95ED3118-8D86-4B3C-80D6-7A5ED7E0293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037133087"/>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C547E81-B053-4F59-B681-3460C9619FF4}"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619593256"/>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68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59313" y="836613"/>
            <a:ext cx="4038600" cy="52181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14715D0A-DA70-4A38-AD00-D7876C96533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094766012"/>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9" name="Rectangle 6"/>
          <p:cNvSpPr>
            <a:spLocks noGrp="1" noChangeArrowheads="1"/>
          </p:cNvSpPr>
          <p:nvPr>
            <p:ph type="sldNum" sz="quarter" idx="12"/>
          </p:nvPr>
        </p:nvSpPr>
        <p:spPr>
          <a:ln/>
        </p:spPr>
        <p:txBody>
          <a:bodyPr/>
          <a:lstStyle>
            <a:lvl1pPr>
              <a:defRPr/>
            </a:lvl1pPr>
          </a:lstStyle>
          <a:p>
            <a:pPr>
              <a:defRPr/>
            </a:pPr>
            <a:fld id="{7EA0AE89-90B2-4702-82C7-C8C4254576D3}"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898254273"/>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5" name="Rectangle 6"/>
          <p:cNvSpPr>
            <a:spLocks noGrp="1" noChangeArrowheads="1"/>
          </p:cNvSpPr>
          <p:nvPr>
            <p:ph type="sldNum" sz="quarter" idx="12"/>
          </p:nvPr>
        </p:nvSpPr>
        <p:spPr>
          <a:ln/>
        </p:spPr>
        <p:txBody>
          <a:bodyPr/>
          <a:lstStyle>
            <a:lvl1pPr>
              <a:defRPr/>
            </a:lvl1pPr>
          </a:lstStyle>
          <a:p>
            <a:pPr>
              <a:defRPr/>
            </a:pPr>
            <a:fld id="{283272EB-2AAA-48FC-A108-9830421E7B40}"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762220022"/>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4" name="Rectangle 6"/>
          <p:cNvSpPr>
            <a:spLocks noGrp="1" noChangeArrowheads="1"/>
          </p:cNvSpPr>
          <p:nvPr>
            <p:ph type="sldNum" sz="quarter" idx="12"/>
          </p:nvPr>
        </p:nvSpPr>
        <p:spPr>
          <a:ln/>
        </p:spPr>
        <p:txBody>
          <a:bodyPr/>
          <a:lstStyle>
            <a:lvl1pPr>
              <a:defRPr/>
            </a:lvl1pPr>
          </a:lstStyle>
          <a:p>
            <a:pPr>
              <a:defRPr/>
            </a:pPr>
            <a:fld id="{73B269A0-83C7-4444-BEBD-75FA1C72035E}"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26749912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C61A212D-A82F-4DE3-8FFC-6AEDF89B8C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359339892"/>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7" name="Rectangle 6"/>
          <p:cNvSpPr>
            <a:spLocks noGrp="1" noChangeArrowheads="1"/>
          </p:cNvSpPr>
          <p:nvPr>
            <p:ph type="sldNum" sz="quarter" idx="12"/>
          </p:nvPr>
        </p:nvSpPr>
        <p:spPr>
          <a:ln/>
        </p:spPr>
        <p:txBody>
          <a:bodyPr/>
          <a:lstStyle>
            <a:lvl1pPr>
              <a:defRPr/>
            </a:lvl1pPr>
          </a:lstStyle>
          <a:p>
            <a:pPr>
              <a:defRPr/>
            </a:pPr>
            <a:fld id="{20CFF49F-C365-436C-B7E2-B950BC08B811}"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80133041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81AC35C8-B6BA-4986-9F00-CF6993698E5F}"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909438163"/>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38925" y="188913"/>
            <a:ext cx="2058988" cy="58658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88913"/>
            <a:ext cx="6029325" cy="586581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solidFill>
                <a:srgbClr val="000000"/>
              </a:solidFill>
            </a:endParaRPr>
          </a:p>
        </p:txBody>
      </p:sp>
      <p:sp>
        <p:nvSpPr>
          <p:cNvPr id="6" name="Rectangle 6"/>
          <p:cNvSpPr>
            <a:spLocks noGrp="1" noChangeArrowheads="1"/>
          </p:cNvSpPr>
          <p:nvPr>
            <p:ph type="sldNum" sz="quarter" idx="12"/>
          </p:nvPr>
        </p:nvSpPr>
        <p:spPr>
          <a:ln/>
        </p:spPr>
        <p:txBody>
          <a:bodyPr/>
          <a:lstStyle>
            <a:lvl1pPr>
              <a:defRPr/>
            </a:lvl1pPr>
          </a:lstStyle>
          <a:p>
            <a:pPr>
              <a:defRPr/>
            </a:pPr>
            <a:fld id="{F4945ABA-38A0-4E4F-B1D5-B96F7E892C1A}" type="slidenum">
              <a:rPr lang="en-US" altLang="zh-CN">
                <a:solidFill>
                  <a:srgbClr val="000000"/>
                </a:solidFill>
              </a:rPr>
              <a:pPr>
                <a:defRPr/>
              </a:pPr>
              <a:t>‹#›</a:t>
            </a:fld>
            <a:endParaRPr lang="en-US" altLang="zh-CN">
              <a:solidFill>
                <a:srgbClr val="000000"/>
              </a:solidFill>
            </a:endParaRPr>
          </a:p>
        </p:txBody>
      </p:sp>
    </p:spTree>
    <p:extLst>
      <p:ext uri="{BB962C8B-B14F-4D97-AF65-F5344CB8AC3E}">
        <p14:creationId xmlns:p14="http://schemas.microsoft.com/office/powerpoint/2010/main" xmlns="" val="1831303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07.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theme" Target="../theme/theme10.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18.xml"/><Relationship Id="rId3" Type="http://schemas.openxmlformats.org/officeDocument/2006/relationships/slideLayout" Target="../slideLayouts/slideLayout113.xml"/><Relationship Id="rId7" Type="http://schemas.openxmlformats.org/officeDocument/2006/relationships/slideLayout" Target="../slideLayouts/slideLayout117.xml"/><Relationship Id="rId12" Type="http://schemas.openxmlformats.org/officeDocument/2006/relationships/theme" Target="../theme/theme11.xml"/><Relationship Id="rId2" Type="http://schemas.openxmlformats.org/officeDocument/2006/relationships/slideLayout" Target="../slideLayouts/slideLayout112.xml"/><Relationship Id="rId1" Type="http://schemas.openxmlformats.org/officeDocument/2006/relationships/slideLayout" Target="../slideLayouts/slideLayout111.xml"/><Relationship Id="rId6" Type="http://schemas.openxmlformats.org/officeDocument/2006/relationships/slideLayout" Target="../slideLayouts/slideLayout116.xml"/><Relationship Id="rId11" Type="http://schemas.openxmlformats.org/officeDocument/2006/relationships/slideLayout" Target="../slideLayouts/slideLayout121.xml"/><Relationship Id="rId5" Type="http://schemas.openxmlformats.org/officeDocument/2006/relationships/slideLayout" Target="../slideLayouts/slideLayout115.xml"/><Relationship Id="rId10" Type="http://schemas.openxmlformats.org/officeDocument/2006/relationships/slideLayout" Target="../slideLayouts/slideLayout120.xml"/><Relationship Id="rId4" Type="http://schemas.openxmlformats.org/officeDocument/2006/relationships/slideLayout" Target="../slideLayouts/slideLayout114.xml"/><Relationship Id="rId9" Type="http://schemas.openxmlformats.org/officeDocument/2006/relationships/slideLayout" Target="../slideLayouts/slideLayout119.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9.xml"/><Relationship Id="rId3" Type="http://schemas.openxmlformats.org/officeDocument/2006/relationships/slideLayout" Target="../slideLayouts/slideLayout124.xml"/><Relationship Id="rId7" Type="http://schemas.openxmlformats.org/officeDocument/2006/relationships/slideLayout" Target="../slideLayouts/slideLayout128.xml"/><Relationship Id="rId12" Type="http://schemas.openxmlformats.org/officeDocument/2006/relationships/theme" Target="../theme/theme12.xml"/><Relationship Id="rId2" Type="http://schemas.openxmlformats.org/officeDocument/2006/relationships/slideLayout" Target="../slideLayouts/slideLayout123.xml"/><Relationship Id="rId1" Type="http://schemas.openxmlformats.org/officeDocument/2006/relationships/slideLayout" Target="../slideLayouts/slideLayout122.xml"/><Relationship Id="rId6" Type="http://schemas.openxmlformats.org/officeDocument/2006/relationships/slideLayout" Target="../slideLayouts/slideLayout127.xml"/><Relationship Id="rId11" Type="http://schemas.openxmlformats.org/officeDocument/2006/relationships/slideLayout" Target="../slideLayouts/slideLayout132.xml"/><Relationship Id="rId5" Type="http://schemas.openxmlformats.org/officeDocument/2006/relationships/slideLayout" Target="../slideLayouts/slideLayout126.xml"/><Relationship Id="rId10" Type="http://schemas.openxmlformats.org/officeDocument/2006/relationships/slideLayout" Target="../slideLayouts/slideLayout131.xml"/><Relationship Id="rId4" Type="http://schemas.openxmlformats.org/officeDocument/2006/relationships/slideLayout" Target="../slideLayouts/slideLayout125.xml"/><Relationship Id="rId9" Type="http://schemas.openxmlformats.org/officeDocument/2006/relationships/slideLayout" Target="../slideLayouts/slideLayout130.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40.xml"/><Relationship Id="rId3" Type="http://schemas.openxmlformats.org/officeDocument/2006/relationships/slideLayout" Target="../slideLayouts/slideLayout135.xml"/><Relationship Id="rId7" Type="http://schemas.openxmlformats.org/officeDocument/2006/relationships/slideLayout" Target="../slideLayouts/slideLayout139.xml"/><Relationship Id="rId12" Type="http://schemas.openxmlformats.org/officeDocument/2006/relationships/theme" Target="../theme/theme13.xml"/><Relationship Id="rId2" Type="http://schemas.openxmlformats.org/officeDocument/2006/relationships/slideLayout" Target="../slideLayouts/slideLayout134.xml"/><Relationship Id="rId1" Type="http://schemas.openxmlformats.org/officeDocument/2006/relationships/slideLayout" Target="../slideLayouts/slideLayout133.xml"/><Relationship Id="rId6" Type="http://schemas.openxmlformats.org/officeDocument/2006/relationships/slideLayout" Target="../slideLayouts/slideLayout138.xml"/><Relationship Id="rId11" Type="http://schemas.openxmlformats.org/officeDocument/2006/relationships/slideLayout" Target="../slideLayouts/slideLayout143.xml"/><Relationship Id="rId5" Type="http://schemas.openxmlformats.org/officeDocument/2006/relationships/slideLayout" Target="../slideLayouts/slideLayout137.xml"/><Relationship Id="rId10" Type="http://schemas.openxmlformats.org/officeDocument/2006/relationships/slideLayout" Target="../slideLayouts/slideLayout142.xml"/><Relationship Id="rId4" Type="http://schemas.openxmlformats.org/officeDocument/2006/relationships/slideLayout" Target="../slideLayouts/slideLayout136.xml"/><Relationship Id="rId9" Type="http://schemas.openxmlformats.org/officeDocument/2006/relationships/slideLayout" Target="../slideLayouts/slideLayout141.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14.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62.xml"/><Relationship Id="rId13" Type="http://schemas.openxmlformats.org/officeDocument/2006/relationships/image" Target="../media/image1.png"/><Relationship Id="rId3" Type="http://schemas.openxmlformats.org/officeDocument/2006/relationships/slideLayout" Target="../slideLayouts/slideLayout157.xml"/><Relationship Id="rId7" Type="http://schemas.openxmlformats.org/officeDocument/2006/relationships/slideLayout" Target="../slideLayouts/slideLayout161.xml"/><Relationship Id="rId12" Type="http://schemas.openxmlformats.org/officeDocument/2006/relationships/theme" Target="../theme/theme15.xml"/><Relationship Id="rId2" Type="http://schemas.openxmlformats.org/officeDocument/2006/relationships/slideLayout" Target="../slideLayouts/slideLayout156.xml"/><Relationship Id="rId1" Type="http://schemas.openxmlformats.org/officeDocument/2006/relationships/slideLayout" Target="../slideLayouts/slideLayout155.xml"/><Relationship Id="rId6" Type="http://schemas.openxmlformats.org/officeDocument/2006/relationships/slideLayout" Target="../slideLayouts/slideLayout160.xml"/><Relationship Id="rId11" Type="http://schemas.openxmlformats.org/officeDocument/2006/relationships/slideLayout" Target="../slideLayouts/slideLayout165.xml"/><Relationship Id="rId5" Type="http://schemas.openxmlformats.org/officeDocument/2006/relationships/slideLayout" Target="../slideLayouts/slideLayout159.xml"/><Relationship Id="rId10" Type="http://schemas.openxmlformats.org/officeDocument/2006/relationships/slideLayout" Target="../slideLayouts/slideLayout164.xml"/><Relationship Id="rId4" Type="http://schemas.openxmlformats.org/officeDocument/2006/relationships/slideLayout" Target="../slideLayouts/slideLayout158.xml"/><Relationship Id="rId9" Type="http://schemas.openxmlformats.org/officeDocument/2006/relationships/slideLayout" Target="../slideLayouts/slideLayout163.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73.xml"/><Relationship Id="rId3" Type="http://schemas.openxmlformats.org/officeDocument/2006/relationships/slideLayout" Target="../slideLayouts/slideLayout168.xml"/><Relationship Id="rId7" Type="http://schemas.openxmlformats.org/officeDocument/2006/relationships/slideLayout" Target="../slideLayouts/slideLayout172.xml"/><Relationship Id="rId12" Type="http://schemas.openxmlformats.org/officeDocument/2006/relationships/theme" Target="../theme/theme16.xml"/><Relationship Id="rId2" Type="http://schemas.openxmlformats.org/officeDocument/2006/relationships/slideLayout" Target="../slideLayouts/slideLayout167.xml"/><Relationship Id="rId1" Type="http://schemas.openxmlformats.org/officeDocument/2006/relationships/slideLayout" Target="../slideLayouts/slideLayout166.xml"/><Relationship Id="rId6" Type="http://schemas.openxmlformats.org/officeDocument/2006/relationships/slideLayout" Target="../slideLayouts/slideLayout171.xml"/><Relationship Id="rId11" Type="http://schemas.openxmlformats.org/officeDocument/2006/relationships/slideLayout" Target="../slideLayouts/slideLayout176.xml"/><Relationship Id="rId5" Type="http://schemas.openxmlformats.org/officeDocument/2006/relationships/slideLayout" Target="../slideLayouts/slideLayout170.xml"/><Relationship Id="rId10" Type="http://schemas.openxmlformats.org/officeDocument/2006/relationships/slideLayout" Target="../slideLayouts/slideLayout175.xml"/><Relationship Id="rId4" Type="http://schemas.openxmlformats.org/officeDocument/2006/relationships/slideLayout" Target="../slideLayouts/slideLayout169.xml"/><Relationship Id="rId9" Type="http://schemas.openxmlformats.org/officeDocument/2006/relationships/slideLayout" Target="../slideLayouts/slideLayout17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theme" Target="../theme/theme6.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4.xml"/><Relationship Id="rId3" Type="http://schemas.openxmlformats.org/officeDocument/2006/relationships/slideLayout" Target="../slideLayouts/slideLayout69.xml"/><Relationship Id="rId7" Type="http://schemas.openxmlformats.org/officeDocument/2006/relationships/slideLayout" Target="../slideLayouts/slideLayout73.xml"/><Relationship Id="rId12" Type="http://schemas.openxmlformats.org/officeDocument/2006/relationships/theme" Target="../theme/theme7.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0" Type="http://schemas.openxmlformats.org/officeDocument/2006/relationships/slideLayout" Target="../slideLayouts/slideLayout76.xml"/><Relationship Id="rId4" Type="http://schemas.openxmlformats.org/officeDocument/2006/relationships/slideLayout" Target="../slideLayouts/slideLayout70.xml"/><Relationship Id="rId9" Type="http://schemas.openxmlformats.org/officeDocument/2006/relationships/slideLayout" Target="../slideLayouts/slideLayout75.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5.xml"/><Relationship Id="rId3" Type="http://schemas.openxmlformats.org/officeDocument/2006/relationships/slideLayout" Target="../slideLayouts/slideLayout80.xml"/><Relationship Id="rId7" Type="http://schemas.openxmlformats.org/officeDocument/2006/relationships/slideLayout" Target="../slideLayouts/slideLayout84.xml"/><Relationship Id="rId12" Type="http://schemas.openxmlformats.org/officeDocument/2006/relationships/theme" Target="../theme/theme8.xml"/><Relationship Id="rId2" Type="http://schemas.openxmlformats.org/officeDocument/2006/relationships/slideLayout" Target="../slideLayouts/slideLayout79.xml"/><Relationship Id="rId1" Type="http://schemas.openxmlformats.org/officeDocument/2006/relationships/slideLayout" Target="../slideLayouts/slideLayout78.xml"/><Relationship Id="rId6" Type="http://schemas.openxmlformats.org/officeDocument/2006/relationships/slideLayout" Target="../slideLayouts/slideLayout83.xml"/><Relationship Id="rId11" Type="http://schemas.openxmlformats.org/officeDocument/2006/relationships/slideLayout" Target="../slideLayouts/slideLayout88.xml"/><Relationship Id="rId5" Type="http://schemas.openxmlformats.org/officeDocument/2006/relationships/slideLayout" Target="../slideLayouts/slideLayout82.xml"/><Relationship Id="rId10" Type="http://schemas.openxmlformats.org/officeDocument/2006/relationships/slideLayout" Target="../slideLayouts/slideLayout87.xml"/><Relationship Id="rId4" Type="http://schemas.openxmlformats.org/officeDocument/2006/relationships/slideLayout" Target="../slideLayouts/slideLayout81.xml"/><Relationship Id="rId9" Type="http://schemas.openxmlformats.org/officeDocument/2006/relationships/slideLayout" Target="../slideLayouts/slideLayout8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6.xml"/><Relationship Id="rId3" Type="http://schemas.openxmlformats.org/officeDocument/2006/relationships/slideLayout" Target="../slideLayouts/slideLayout91.xml"/><Relationship Id="rId7" Type="http://schemas.openxmlformats.org/officeDocument/2006/relationships/slideLayout" Target="../slideLayouts/slideLayout95.xml"/><Relationship Id="rId12" Type="http://schemas.openxmlformats.org/officeDocument/2006/relationships/theme" Target="../theme/theme9.xml"/><Relationship Id="rId2" Type="http://schemas.openxmlformats.org/officeDocument/2006/relationships/slideLayout" Target="../slideLayouts/slideLayout90.xml"/><Relationship Id="rId1" Type="http://schemas.openxmlformats.org/officeDocument/2006/relationships/slideLayout" Target="../slideLayouts/slideLayout89.xml"/><Relationship Id="rId6" Type="http://schemas.openxmlformats.org/officeDocument/2006/relationships/slideLayout" Target="../slideLayouts/slideLayout94.xml"/><Relationship Id="rId11" Type="http://schemas.openxmlformats.org/officeDocument/2006/relationships/slideLayout" Target="../slideLayouts/slideLayout99.xml"/><Relationship Id="rId5" Type="http://schemas.openxmlformats.org/officeDocument/2006/relationships/slideLayout" Target="../slideLayouts/slideLayout93.xml"/><Relationship Id="rId10" Type="http://schemas.openxmlformats.org/officeDocument/2006/relationships/slideLayout" Target="../slideLayouts/slideLayout98.xml"/><Relationship Id="rId4" Type="http://schemas.openxmlformats.org/officeDocument/2006/relationships/slideLayout" Target="../slideLayouts/slideLayout92.xml"/><Relationship Id="rId9" Type="http://schemas.openxmlformats.org/officeDocument/2006/relationships/slideLayout" Target="../slideLayouts/slideLayout9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9F9438B-B9D6-45A9-86DE-48321F9095CD}" type="datetimeFigureOut">
              <a:rPr lang="zh-CN" altLang="en-US" smtClean="0"/>
              <a:pPr/>
              <a:t>2018/6/1</a:t>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A47680-0DF8-418F-8A1D-41F414FEE36B}" type="slidenum">
              <a:rPr lang="zh-CN" altLang="en-US" smtClean="0"/>
              <a:pPr/>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3453679544"/>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483026373"/>
      </p:ext>
    </p:extLst>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3310646899"/>
      </p:ext>
    </p:extLst>
  </p:cSld>
  <p:clrMap bg1="lt1" tx1="dk1" bg2="lt2" tx2="dk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031860785"/>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3614152436"/>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文本占位符 2"/>
          <p:cNvSpPr>
            <a:spLocks noGrp="1"/>
          </p:cNvSpPr>
          <p:nvPr>
            <p:ph type="body" idx="1"/>
          </p:nvPr>
        </p:nvSpPr>
        <p:spPr bwMode="auto">
          <a:xfrm>
            <a:off x="457200" y="1600202"/>
            <a:ext cx="8229600" cy="45259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eaLnBrk="1" fontAlgn="auto" hangingPunct="1">
              <a:spcBef>
                <a:spcPts val="0"/>
              </a:spcBef>
              <a:spcAft>
                <a:spcPts val="0"/>
              </a:spcAft>
              <a:defRPr sz="900" smtClean="0">
                <a:solidFill>
                  <a:schemeClr val="tx1">
                    <a:tint val="75000"/>
                  </a:schemeClr>
                </a:solidFill>
                <a:latin typeface="+mn-lt"/>
                <a:ea typeface="+mn-ea"/>
              </a:defRPr>
            </a:lvl1pPr>
          </a:lstStyle>
          <a:p>
            <a:pPr>
              <a:defRPr/>
            </a:pPr>
            <a:fld id="{F3A08E8D-C396-42F6-A6A4-94EA64FE17C5}" type="datetime1">
              <a:rPr lang="zh-CN" altLang="en-US">
                <a:solidFill>
                  <a:prstClr val="black">
                    <a:tint val="75000"/>
                  </a:prstClr>
                </a:solidFill>
              </a:rPr>
              <a:pPr>
                <a:defRPr/>
              </a:pPr>
              <a:t>2018/6/1</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2"/>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900">
                <a:solidFill>
                  <a:srgbClr val="898989"/>
                </a:solidFill>
                <a:latin typeface="Calibri" panose="020F0502020204030204" pitchFamily="34" charset="0"/>
              </a:defRPr>
            </a:lvl1pPr>
          </a:lstStyle>
          <a:p>
            <a:pPr>
              <a:defRPr/>
            </a:pPr>
            <a:fld id="{541F4F0B-1E44-4A40-8C56-CF8BFA97AA04}" type="slidenum">
              <a:rPr lang="zh-CN" altLang="en-US"/>
              <a:pPr>
                <a:defRPr/>
              </a:pPr>
              <a:t>‹#›</a:t>
            </a:fld>
            <a:endParaRPr lang="zh-CN" altLang="en-US"/>
          </a:p>
        </p:txBody>
      </p:sp>
      <p:pic>
        <p:nvPicPr>
          <p:cNvPr id="1031" name="图片 9" descr="ppt-nhpccsz-4.png"/>
          <p:cNvPicPr>
            <a:picLocks noChangeAspect="1"/>
          </p:cNvPicPr>
          <p:nvPr userDrawn="1"/>
        </p:nvPicPr>
        <p:blipFill>
          <a:blip r:embed="rId13" cstate="print">
            <a:extLst>
              <a:ext uri="{28A0092B-C50C-407E-A947-70E740481C1C}">
                <a14:useLocalDpi xmlns:a14="http://schemas.microsoft.com/office/drawing/2010/main" xmlns="" val="0"/>
              </a:ext>
            </a:extLst>
          </a:blip>
          <a:srcRect/>
          <a:stretch>
            <a:fillRect/>
          </a:stretch>
        </p:blipFill>
        <p:spPr bwMode="auto">
          <a:xfrm>
            <a:off x="295835" y="0"/>
            <a:ext cx="8498541" cy="6858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32" name="TextBox 7"/>
          <p:cNvSpPr txBox="1">
            <a:spLocks noChangeArrowheads="1"/>
          </p:cNvSpPr>
          <p:nvPr userDrawn="1"/>
        </p:nvSpPr>
        <p:spPr bwMode="auto">
          <a:xfrm>
            <a:off x="395288" y="260351"/>
            <a:ext cx="4304459" cy="23083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defRPr/>
            </a:pPr>
            <a:r>
              <a:rPr lang="zh-CN" altLang="en-US" sz="900" dirty="0" smtClean="0">
                <a:solidFill>
                  <a:prstClr val="black"/>
                </a:solidFill>
              </a:rPr>
              <a:t>深入理解计算机系统</a:t>
            </a:r>
            <a:r>
              <a:rPr lang="en-US" altLang="zh-CN" sz="900" dirty="0" smtClean="0">
                <a:solidFill>
                  <a:prstClr val="black"/>
                </a:solidFill>
              </a:rPr>
              <a:t>/Computer Systems: A Programmer’s Perspective 2</a:t>
            </a:r>
            <a:r>
              <a:rPr lang="en-US" altLang="zh-CN" sz="900" baseline="30000" dirty="0" smtClean="0">
                <a:solidFill>
                  <a:prstClr val="black"/>
                </a:solidFill>
              </a:rPr>
              <a:t>nd</a:t>
            </a:r>
            <a:r>
              <a:rPr lang="en-US" altLang="zh-CN" sz="900" dirty="0" smtClean="0">
                <a:solidFill>
                  <a:prstClr val="black"/>
                </a:solidFill>
              </a:rPr>
              <a:t> Edition</a:t>
            </a:r>
            <a:endParaRPr lang="zh-CN" altLang="en-US" sz="900" dirty="0" smtClean="0">
              <a:solidFill>
                <a:prstClr val="black"/>
              </a:solidFill>
            </a:endParaRPr>
          </a:p>
        </p:txBody>
      </p:sp>
    </p:spTree>
    <p:extLst>
      <p:ext uri="{BB962C8B-B14F-4D97-AF65-F5344CB8AC3E}">
        <p14:creationId xmlns:p14="http://schemas.microsoft.com/office/powerpoint/2010/main" xmlns="" val="1299767682"/>
      </p:ext>
    </p:extLst>
  </p:cSld>
  <p:clrMap bg1="lt1" tx1="dk1" bg2="lt2" tx2="dk2" accent1="accent1" accent2="accent2" accent3="accent3" accent4="accent4" accent5="accent5" accent6="accent6" hlink="hlink" folHlink="folHlink"/>
  <p:sldLayoutIdLst>
    <p:sldLayoutId id="2147483889" r:id="rId1"/>
    <p:sldLayoutId id="2147483890" r:id="rId2"/>
    <p:sldLayoutId id="2147483891" r:id="rId3"/>
    <p:sldLayoutId id="2147483892" r:id="rId4"/>
    <p:sldLayoutId id="2147483893" r:id="rId5"/>
    <p:sldLayoutId id="2147483894" r:id="rId6"/>
    <p:sldLayoutId id="2147483895" r:id="rId7"/>
    <p:sldLayoutId id="2147483896" r:id="rId8"/>
    <p:sldLayoutId id="2147483897" r:id="rId9"/>
    <p:sldLayoutId id="2147483898" r:id="rId10"/>
    <p:sldLayoutId id="2147483899" r:id="rId11"/>
  </p:sldLayoutIdLst>
  <p:hf hdr="0" ftr="0" dt="0"/>
  <p:txStyles>
    <p:titleStyle>
      <a:lvl1pPr algn="ctr" rtl="0" eaLnBrk="0" fontAlgn="base" hangingPunct="0">
        <a:spcBef>
          <a:spcPct val="0"/>
        </a:spcBef>
        <a:spcAft>
          <a:spcPct val="0"/>
        </a:spcAft>
        <a:defRPr sz="3300" kern="1200">
          <a:solidFill>
            <a:schemeClr val="tx1"/>
          </a:solidFill>
          <a:latin typeface="+mj-lt"/>
          <a:ea typeface="+mj-ea"/>
          <a:cs typeface="+mj-cs"/>
        </a:defRPr>
      </a:lvl1pPr>
      <a:lvl2pPr algn="ctr" rtl="0" eaLnBrk="0" fontAlgn="base" hangingPunct="0">
        <a:spcBef>
          <a:spcPct val="0"/>
        </a:spcBef>
        <a:spcAft>
          <a:spcPct val="0"/>
        </a:spcAft>
        <a:defRPr sz="3300">
          <a:solidFill>
            <a:schemeClr val="tx1"/>
          </a:solidFill>
          <a:latin typeface="Calibri" pitchFamily="34" charset="0"/>
          <a:ea typeface="宋体" charset="-122"/>
        </a:defRPr>
      </a:lvl2pPr>
      <a:lvl3pPr algn="ctr" rtl="0" eaLnBrk="0" fontAlgn="base" hangingPunct="0">
        <a:spcBef>
          <a:spcPct val="0"/>
        </a:spcBef>
        <a:spcAft>
          <a:spcPct val="0"/>
        </a:spcAft>
        <a:defRPr sz="3300">
          <a:solidFill>
            <a:schemeClr val="tx1"/>
          </a:solidFill>
          <a:latin typeface="Calibri" pitchFamily="34" charset="0"/>
          <a:ea typeface="宋体" charset="-122"/>
        </a:defRPr>
      </a:lvl3pPr>
      <a:lvl4pPr algn="ctr" rtl="0" eaLnBrk="0" fontAlgn="base" hangingPunct="0">
        <a:spcBef>
          <a:spcPct val="0"/>
        </a:spcBef>
        <a:spcAft>
          <a:spcPct val="0"/>
        </a:spcAft>
        <a:defRPr sz="3300">
          <a:solidFill>
            <a:schemeClr val="tx1"/>
          </a:solidFill>
          <a:latin typeface="Calibri" pitchFamily="34" charset="0"/>
          <a:ea typeface="宋体" charset="-122"/>
        </a:defRPr>
      </a:lvl4pPr>
      <a:lvl5pPr algn="ctr" rtl="0" eaLnBrk="0" fontAlgn="base" hangingPunct="0">
        <a:spcBef>
          <a:spcPct val="0"/>
        </a:spcBef>
        <a:spcAft>
          <a:spcPct val="0"/>
        </a:spcAft>
        <a:defRPr sz="3300">
          <a:solidFill>
            <a:schemeClr val="tx1"/>
          </a:solidFill>
          <a:latin typeface="Calibri" pitchFamily="34" charset="0"/>
          <a:ea typeface="宋体" charset="-122"/>
        </a:defRPr>
      </a:lvl5pPr>
      <a:lvl6pPr marL="342900" algn="ctr" rtl="0" fontAlgn="base">
        <a:spcBef>
          <a:spcPct val="0"/>
        </a:spcBef>
        <a:spcAft>
          <a:spcPct val="0"/>
        </a:spcAft>
        <a:defRPr sz="3300">
          <a:solidFill>
            <a:schemeClr val="tx1"/>
          </a:solidFill>
          <a:latin typeface="Calibri" pitchFamily="34" charset="0"/>
          <a:ea typeface="宋体" charset="-122"/>
        </a:defRPr>
      </a:lvl6pPr>
      <a:lvl7pPr marL="685800" algn="ctr" rtl="0" fontAlgn="base">
        <a:spcBef>
          <a:spcPct val="0"/>
        </a:spcBef>
        <a:spcAft>
          <a:spcPct val="0"/>
        </a:spcAft>
        <a:defRPr sz="3300">
          <a:solidFill>
            <a:schemeClr val="tx1"/>
          </a:solidFill>
          <a:latin typeface="Calibri" pitchFamily="34" charset="0"/>
          <a:ea typeface="宋体" charset="-122"/>
        </a:defRPr>
      </a:lvl7pPr>
      <a:lvl8pPr marL="1028700" algn="ctr" rtl="0" fontAlgn="base">
        <a:spcBef>
          <a:spcPct val="0"/>
        </a:spcBef>
        <a:spcAft>
          <a:spcPct val="0"/>
        </a:spcAft>
        <a:defRPr sz="3300">
          <a:solidFill>
            <a:schemeClr val="tx1"/>
          </a:solidFill>
          <a:latin typeface="Calibri" pitchFamily="34" charset="0"/>
          <a:ea typeface="宋体" charset="-122"/>
        </a:defRPr>
      </a:lvl8pPr>
      <a:lvl9pPr marL="1371600" algn="ctr" rtl="0" fontAlgn="base">
        <a:spcBef>
          <a:spcPct val="0"/>
        </a:spcBef>
        <a:spcAft>
          <a:spcPct val="0"/>
        </a:spcAft>
        <a:defRPr sz="3300">
          <a:solidFill>
            <a:schemeClr val="tx1"/>
          </a:solidFill>
          <a:latin typeface="Calibri" pitchFamily="34" charset="0"/>
          <a:ea typeface="宋体" charset="-122"/>
        </a:defRPr>
      </a:lvl9pPr>
    </p:titleStyle>
    <p:bodyStyle>
      <a:lvl1pPr marL="257175" indent="-257175"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1pPr>
      <a:lvl2pPr marL="557213" indent="-214313" algn="l"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mn-ea"/>
          <a:cs typeface="+mn-cs"/>
        </a:defRPr>
      </a:lvl2pPr>
      <a:lvl3pPr marL="857250" indent="-171450" algn="l"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mn-ea"/>
          <a:cs typeface="+mn-cs"/>
        </a:defRPr>
      </a:lvl3pPr>
      <a:lvl4pPr marL="12001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4pPr>
      <a:lvl5pPr marL="1543050" indent="-171450" algn="l"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190086956"/>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8" r:id="rId8"/>
    <p:sldLayoutId id="2147483909" r:id="rId9"/>
    <p:sldLayoutId id="2147483910" r:id="rId10"/>
    <p:sldLayoutId id="2147483911"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31679735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5286429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00767473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527777320"/>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2867800A-A912-4436-8CCA-AD2E52523CBA}"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933209555"/>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300355977"/>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148576835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53975"/>
            <a:ext cx="8229600" cy="561975"/>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68313" y="836613"/>
            <a:ext cx="8229600" cy="52181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Arial" charset="0"/>
                <a:ea typeface="宋体" pitchFamily="2" charset="-122"/>
              </a:defRPr>
            </a:lvl1pPr>
          </a:lstStyle>
          <a:p>
            <a:pPr fontAlgn="base">
              <a:spcBef>
                <a:spcPct val="0"/>
              </a:spcBef>
              <a:spcAft>
                <a:spcPct val="0"/>
              </a:spcAft>
              <a:defRPr/>
            </a:pPr>
            <a:endParaRPr lang="en-US" altLang="zh-CN">
              <a:solidFill>
                <a:srgbClr val="000000"/>
              </a:solidFill>
            </a:endParaRP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Arial" charset="0"/>
                <a:ea typeface="宋体" pitchFamily="2" charset="-122"/>
              </a:defRPr>
            </a:lvl1pPr>
          </a:lstStyle>
          <a:p>
            <a:pPr fontAlgn="base">
              <a:spcBef>
                <a:spcPct val="0"/>
              </a:spcBef>
              <a:spcAft>
                <a:spcPct val="0"/>
              </a:spcAft>
              <a:defRPr/>
            </a:pPr>
            <a:fld id="{DF10B804-F766-4E06-8369-BE73074F8E39}" type="slidenum">
              <a:rPr lang="en-US" altLang="zh-CN">
                <a:solidFill>
                  <a:srgbClr val="000000"/>
                </a:solidFill>
              </a:rPr>
              <a:pPr fontAlgn="base">
                <a:spcBef>
                  <a:spcPct val="0"/>
                </a:spcBef>
                <a:spcAft>
                  <a:spcPct val="0"/>
                </a:spcAft>
                <a:defRPr/>
              </a:pPr>
              <a:t>‹#›</a:t>
            </a:fld>
            <a:endParaRPr lang="en-US" altLang="zh-CN">
              <a:solidFill>
                <a:srgbClr val="000000"/>
              </a:solidFill>
            </a:endParaRPr>
          </a:p>
        </p:txBody>
      </p:sp>
      <p:sp>
        <p:nvSpPr>
          <p:cNvPr id="1031" name="Line 7"/>
          <p:cNvSpPr>
            <a:spLocks noChangeShapeType="1"/>
          </p:cNvSpPr>
          <p:nvPr userDrawn="1"/>
        </p:nvSpPr>
        <p:spPr bwMode="auto">
          <a:xfrm>
            <a:off x="323850" y="692150"/>
            <a:ext cx="8496300" cy="0"/>
          </a:xfrm>
          <a:prstGeom prst="line">
            <a:avLst/>
          </a:prstGeom>
          <a:noFill/>
          <a:ln w="9525">
            <a:solidFill>
              <a:schemeClr val="tx1"/>
            </a:solidFill>
            <a:round/>
            <a:headEnd/>
            <a:tailEnd/>
          </a:ln>
          <a:effectLst/>
        </p:spPr>
        <p:txBody>
          <a:bodyPr/>
          <a:lstStyle/>
          <a:p>
            <a:pPr fontAlgn="base">
              <a:spcBef>
                <a:spcPct val="0"/>
              </a:spcBef>
              <a:spcAft>
                <a:spcPct val="0"/>
              </a:spcAft>
              <a:defRPr/>
            </a:pPr>
            <a:endParaRPr lang="zh-CN" altLang="en-US">
              <a:solidFill>
                <a:srgbClr val="000000"/>
              </a:solidFill>
            </a:endParaRPr>
          </a:p>
        </p:txBody>
      </p:sp>
    </p:spTree>
    <p:extLst>
      <p:ext uri="{BB962C8B-B14F-4D97-AF65-F5344CB8AC3E}">
        <p14:creationId xmlns:p14="http://schemas.microsoft.com/office/powerpoint/2010/main" xmlns="" val="4252805547"/>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iming>
    <p:tnLst>
      <p:par>
        <p:cTn id="1" dur="indefinite" restart="never" nodeType="tmRoot"/>
      </p:par>
    </p:tnLst>
  </p:timing>
  <p:txStyles>
    <p:title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p:titleStyle>
    <p:body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6.xml"/><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6.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57.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7.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57.xm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6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2.xml"/></Relationships>
</file>

<file path=ppt/slides/_rels/slide3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0.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0.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8.xml"/></Relationships>
</file>

<file path=ppt/slides/_rels/slide6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12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8.xml"/></Relationships>
</file>

<file path=ppt/slides/_rels/slide6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128.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8.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50.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7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9.xml"/></Relationships>
</file>

<file path=ppt/slides/_rels/slide71.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1.xml"/><Relationship Id="rId1" Type="http://schemas.openxmlformats.org/officeDocument/2006/relationships/slideLayout" Target="../slideLayouts/slideLayout139.xml"/></Relationships>
</file>

<file path=ppt/slides/_rels/slide7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2.xml"/><Relationship Id="rId1" Type="http://schemas.openxmlformats.org/officeDocument/2006/relationships/slideLayout" Target="../slideLayouts/slideLayout139.xml"/><Relationship Id="rId4" Type="http://schemas.openxmlformats.org/officeDocument/2006/relationships/image" Target="../media/image17.emf"/></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9.xml"/></Relationships>
</file>

<file path=ppt/slides/_rels/slide7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139.xml"/></Relationships>
</file>

<file path=ppt/slides/_rels/slide7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39.xml"/></Relationships>
</file>

<file path=ppt/slides/_rels/slide77.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4.xml"/><Relationship Id="rId1" Type="http://schemas.openxmlformats.org/officeDocument/2006/relationships/slideLayout" Target="../slideLayouts/slideLayout139.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3810"/>
            <a:ext cx="9144000" cy="6854825"/>
          </a:xfrm>
          <a:prstGeom prst="rect">
            <a:avLst/>
          </a:prstGeom>
        </p:spPr>
      </p:pic>
      <p:sp>
        <p:nvSpPr>
          <p:cNvPr id="3" name="文本框 2"/>
          <p:cNvSpPr txBox="1"/>
          <p:nvPr/>
        </p:nvSpPr>
        <p:spPr>
          <a:xfrm>
            <a:off x="1005840" y="2036826"/>
            <a:ext cx="7351776" cy="922020"/>
          </a:xfrm>
          <a:prstGeom prst="rect">
            <a:avLst/>
          </a:prstGeom>
          <a:noFill/>
        </p:spPr>
        <p:txBody>
          <a:bodyPr wrap="square" rtlCol="0">
            <a:spAutoFit/>
          </a:bodyPr>
          <a:lstStyle/>
          <a:p>
            <a:pPr algn="ctr"/>
            <a:r>
              <a:rPr lang="en-US" altLang="zh-CN" sz="5400" b="1" dirty="0" smtClean="0">
                <a:solidFill>
                  <a:schemeClr val="bg1"/>
                </a:solidFill>
                <a:effectLst>
                  <a:outerShdw blurRad="38100" dist="38100" dir="2700000" algn="tl">
                    <a:srgbClr val="000000">
                      <a:alpha val="43137"/>
                    </a:srgbClr>
                  </a:outerShdw>
                </a:effectLst>
                <a:sym typeface="+mn-ea"/>
              </a:rPr>
              <a:t>Chapter7</a:t>
            </a:r>
            <a:r>
              <a:rPr lang="en-US" altLang="zh-CN" sz="5400" b="1" dirty="0">
                <a:solidFill>
                  <a:schemeClr val="bg1"/>
                </a:solidFill>
                <a:effectLst>
                  <a:outerShdw blurRad="38100" dist="38100" dir="2700000" algn="tl">
                    <a:srgbClr val="000000">
                      <a:alpha val="43137"/>
                    </a:srgbClr>
                  </a:outerShdw>
                </a:effectLst>
                <a:sym typeface="+mn-ea"/>
              </a:rPr>
              <a:t>.</a:t>
            </a:r>
            <a:r>
              <a:rPr lang="zh-CN" altLang="en-US" sz="5400" b="1" dirty="0">
                <a:solidFill>
                  <a:schemeClr val="bg1"/>
                </a:solidFill>
                <a:effectLst>
                  <a:outerShdw blurRad="38100" dist="38100" dir="2700000" algn="tl">
                    <a:srgbClr val="000000">
                      <a:alpha val="43137"/>
                    </a:srgbClr>
                  </a:outerShdw>
                </a:effectLst>
                <a:sym typeface="+mn-ea"/>
              </a:rPr>
              <a:t>链接</a:t>
            </a:r>
          </a:p>
        </p:txBody>
      </p:sp>
      <p:sp>
        <p:nvSpPr>
          <p:cNvPr id="4" name="文本框 3"/>
          <p:cNvSpPr txBox="1"/>
          <p:nvPr/>
        </p:nvSpPr>
        <p:spPr>
          <a:xfrm>
            <a:off x="2707640" y="2959298"/>
            <a:ext cx="5315552" cy="714375"/>
          </a:xfrm>
          <a:prstGeom prst="rect">
            <a:avLst/>
          </a:prstGeom>
          <a:noFill/>
        </p:spPr>
        <p:txBody>
          <a:bodyPr wrap="square" rtlCol="0">
            <a:spAutoFit/>
          </a:bodyPr>
          <a:lstStyle/>
          <a:p>
            <a:r>
              <a:rPr lang="zh-CN" altLang="en-US" sz="4050" b="1" dirty="0">
                <a:solidFill>
                  <a:schemeClr val="bg1">
                    <a:lumMod val="85000"/>
                  </a:schemeClr>
                </a:solidFill>
                <a:effectLst>
                  <a:outerShdw blurRad="38100" dist="38100" dir="2700000" algn="tl">
                    <a:srgbClr val="000000">
                      <a:alpha val="43137"/>
                    </a:srgbClr>
                  </a:outerShdw>
                </a:effectLst>
              </a:rPr>
              <a:t>《计算机系统</a:t>
            </a:r>
            <a:r>
              <a:rPr lang="en-US" altLang="zh-CN" sz="4050" b="1" dirty="0">
                <a:solidFill>
                  <a:schemeClr val="bg1">
                    <a:lumMod val="85000"/>
                  </a:schemeClr>
                </a:solidFill>
                <a:effectLst>
                  <a:outerShdw blurRad="38100" dist="38100" dir="2700000" algn="tl">
                    <a:srgbClr val="000000">
                      <a:alpha val="43137"/>
                    </a:srgbClr>
                  </a:outerShdw>
                </a:effectLst>
              </a:rPr>
              <a:t>2</a:t>
            </a:r>
            <a:r>
              <a:rPr lang="zh-CN" altLang="en-US" sz="4050" b="1" dirty="0">
                <a:solidFill>
                  <a:schemeClr val="bg1">
                    <a:lumMod val="85000"/>
                  </a:schemeClr>
                </a:solidFill>
                <a:effectLst>
                  <a:outerShdw blurRad="38100" dist="38100" dir="2700000" algn="tl">
                    <a:srgbClr val="000000">
                      <a:alpha val="43137"/>
                    </a:srgbClr>
                  </a:outerShdw>
                </a:effectLst>
              </a:rPr>
              <a:t>》</a:t>
            </a:r>
          </a:p>
        </p:txBody>
      </p:sp>
      <p:sp>
        <p:nvSpPr>
          <p:cNvPr id="5" name="文本框 4"/>
          <p:cNvSpPr txBox="1"/>
          <p:nvPr/>
        </p:nvSpPr>
        <p:spPr>
          <a:xfrm>
            <a:off x="3525774" y="3994658"/>
            <a:ext cx="2770632" cy="553085"/>
          </a:xfrm>
          <a:prstGeom prst="rect">
            <a:avLst/>
          </a:prstGeom>
          <a:noFill/>
        </p:spPr>
        <p:txBody>
          <a:bodyPr wrap="square" rtlCol="0">
            <a:spAutoFit/>
          </a:bodyPr>
          <a:lstStyle/>
          <a:p>
            <a:r>
              <a:rPr lang="zh-CN" altLang="en-US" sz="3000" b="1" u="sng" dirty="0">
                <a:solidFill>
                  <a:schemeClr val="tx1">
                    <a:lumMod val="75000"/>
                    <a:lumOff val="25000"/>
                  </a:schemeClr>
                </a:solidFill>
              </a:rPr>
              <a:t>教师</a:t>
            </a:r>
            <a:r>
              <a:rPr lang="zh-CN" altLang="en-US" sz="3000" b="1" u="sng" dirty="0" smtClean="0">
                <a:solidFill>
                  <a:schemeClr val="tx1">
                    <a:lumMod val="75000"/>
                    <a:lumOff val="25000"/>
                  </a:schemeClr>
                </a:solidFill>
              </a:rPr>
              <a:t>：</a:t>
            </a:r>
            <a:endParaRPr lang="zh-CN" altLang="en-US" sz="3000" b="1" u="sng" dirty="0">
              <a:solidFill>
                <a:schemeClr val="tx1">
                  <a:lumMod val="75000"/>
                  <a:lumOff val="25000"/>
                </a:schemeClr>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341313" y="0"/>
            <a:ext cx="7591425" cy="762000"/>
          </a:xfrm>
        </p:spPr>
        <p:txBody>
          <a:bodyPr/>
          <a:lstStyle/>
          <a:p>
            <a:r>
              <a:rPr lang="zh-CN" altLang="en-US" dirty="0"/>
              <a:t>另</a:t>
            </a:r>
            <a:r>
              <a:rPr lang="zh-CN" altLang="en-US" dirty="0" smtClean="0"/>
              <a:t>一个</a:t>
            </a:r>
            <a:r>
              <a:rPr lang="en-US" altLang="zh-CN" dirty="0" smtClean="0"/>
              <a:t>C</a:t>
            </a:r>
            <a:r>
              <a:rPr lang="zh-CN" altLang="en-US" dirty="0" smtClean="0"/>
              <a:t>语言程序举例</a:t>
            </a:r>
          </a:p>
        </p:txBody>
      </p:sp>
      <p:sp>
        <p:nvSpPr>
          <p:cNvPr id="594947" name="Rectangle 3"/>
          <p:cNvSpPr>
            <a:spLocks noChangeArrowheads="1"/>
          </p:cNvSpPr>
          <p:nvPr/>
        </p:nvSpPr>
        <p:spPr bwMode="auto">
          <a:xfrm>
            <a:off x="796925" y="1446213"/>
            <a:ext cx="2479675" cy="25336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buf[2] = {1, 2};</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 </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swap();</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a:t>
            </a:r>
          </a:p>
        </p:txBody>
      </p:sp>
      <p:sp>
        <p:nvSpPr>
          <p:cNvPr id="594948" name="Rectangle 4"/>
          <p:cNvSpPr>
            <a:spLocks noChangeArrowheads="1"/>
          </p:cNvSpPr>
          <p:nvPr/>
        </p:nvSpPr>
        <p:spPr bwMode="auto">
          <a:xfrm>
            <a:off x="762000" y="877888"/>
            <a:ext cx="11953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main.c</a:t>
            </a:r>
          </a:p>
        </p:txBody>
      </p:sp>
      <p:sp>
        <p:nvSpPr>
          <p:cNvPr id="594949" name="Rectangle 5"/>
          <p:cNvSpPr>
            <a:spLocks noChangeArrowheads="1"/>
          </p:cNvSpPr>
          <p:nvPr/>
        </p:nvSpPr>
        <p:spPr bwMode="auto">
          <a:xfrm>
            <a:off x="4648200" y="792163"/>
            <a:ext cx="1222375"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swap.c</a:t>
            </a:r>
          </a:p>
        </p:txBody>
      </p:sp>
      <p:sp>
        <p:nvSpPr>
          <p:cNvPr id="594950" name="Rectangle 6"/>
          <p:cNvSpPr>
            <a:spLocks noChangeArrowheads="1"/>
          </p:cNvSpPr>
          <p:nvPr/>
        </p:nvSpPr>
        <p:spPr bwMode="auto">
          <a:xfrm>
            <a:off x="4535488" y="1289050"/>
            <a:ext cx="3665537" cy="3562350"/>
          </a:xfrm>
          <a:prstGeom prst="rect">
            <a:avLst/>
          </a:prstGeom>
          <a:solidFill>
            <a:srgbClr val="DBF2DA"/>
          </a:solidFill>
          <a:ln w="3175">
            <a:solidFill>
              <a:schemeClr val="tx1"/>
            </a:solidFill>
            <a:miter lim="800000"/>
            <a:headEnd/>
            <a:tailEnd/>
          </a:ln>
        </p:spPr>
        <p:txBody>
          <a:bodyPr>
            <a:spAutoFit/>
          </a:bodyPr>
          <a:lstStyle/>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extern int buf[]; </a:t>
            </a:r>
          </a:p>
          <a:p>
            <a:pPr eaLnBrk="0" fontAlgn="base" hangingPunct="0">
              <a:lnSpc>
                <a:spcPct val="95000"/>
              </a:lnSpc>
              <a:spcBef>
                <a:spcPct val="0"/>
              </a:spcBef>
              <a:spcAft>
                <a:spcPct val="0"/>
              </a:spcAft>
            </a:pPr>
            <a:r>
              <a:rPr lang="en-US" altLang="zh-CN" sz="1000" b="1">
                <a:solidFill>
                  <a:srgbClr val="000000"/>
                </a:solidFill>
                <a:latin typeface="微软雅黑" pitchFamily="34" charset="-122"/>
                <a:ea typeface="微软雅黑" pitchFamily="34" charset="-122"/>
                <a:cs typeface="Courier New" pitchFamily="49" charset="0"/>
              </a:rPr>
              <a:t> </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*bufp0 = &amp;buf[0];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static int *bufp1;</a:t>
            </a:r>
          </a:p>
          <a:p>
            <a:pPr eaLnBrk="0" fontAlgn="base" hangingPunct="0">
              <a:lnSpc>
                <a:spcPct val="95000"/>
              </a:lnSpc>
              <a:spcBef>
                <a:spcPct val="0"/>
              </a:spcBef>
              <a:spcAft>
                <a:spcPct val="0"/>
              </a:spcAft>
            </a:pPr>
            <a:endParaRPr lang="en-US" altLang="zh-CN" sz="1000" b="1">
              <a:solidFill>
                <a:srgbClr val="F7F5CD"/>
              </a:solidFill>
              <a:latin typeface="微软雅黑" pitchFamily="34" charset="-122"/>
              <a:ea typeface="微软雅黑" pitchFamily="34" charset="-122"/>
              <a:cs typeface="Courier New"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&amp;buf[1];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temp = *bufp0;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*bufp0 = *bufp1;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594952" name="Text Box 8"/>
          <p:cNvSpPr txBox="1">
            <a:spLocks noChangeArrowheads="1"/>
          </p:cNvSpPr>
          <p:nvPr/>
        </p:nvSpPr>
        <p:spPr bwMode="auto">
          <a:xfrm>
            <a:off x="217488" y="5403850"/>
            <a:ext cx="7343775" cy="427038"/>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你能说出哪些是</a:t>
            </a:r>
            <a:r>
              <a:rPr lang="zh-CN" altLang="en-US" sz="2200" b="1">
                <a:solidFill>
                  <a:srgbClr val="FF0000"/>
                </a:solidFill>
                <a:ea typeface="微软雅黑" pitchFamily="34" charset="-122"/>
              </a:rPr>
              <a:t>符号定义</a:t>
            </a:r>
            <a:r>
              <a:rPr lang="zh-CN" altLang="en-US" sz="2200" b="1">
                <a:solidFill>
                  <a:srgbClr val="000000"/>
                </a:solidFill>
                <a:ea typeface="微软雅黑" pitchFamily="34" charset="-122"/>
              </a:rPr>
              <a:t>？哪些是</a:t>
            </a:r>
            <a:r>
              <a:rPr lang="zh-CN" altLang="en-US" sz="2200" b="1">
                <a:solidFill>
                  <a:srgbClr val="FF0000"/>
                </a:solidFill>
                <a:ea typeface="微软雅黑" pitchFamily="34" charset="-122"/>
              </a:rPr>
              <a:t>符号的引用</a:t>
            </a:r>
            <a:r>
              <a:rPr lang="zh-CN" altLang="en-US" sz="2200" b="1">
                <a:solidFill>
                  <a:srgbClr val="000000"/>
                </a:solidFill>
                <a:ea typeface="微软雅黑" pitchFamily="34" charset="-122"/>
              </a:rPr>
              <a:t>？</a:t>
            </a:r>
          </a:p>
        </p:txBody>
      </p:sp>
      <p:sp>
        <p:nvSpPr>
          <p:cNvPr id="594953" name="Line 9"/>
          <p:cNvSpPr>
            <a:spLocks noChangeShapeType="1"/>
          </p:cNvSpPr>
          <p:nvPr/>
        </p:nvSpPr>
        <p:spPr bwMode="auto">
          <a:xfrm flipH="1" flipV="1">
            <a:off x="1395413" y="1727200"/>
            <a:ext cx="1609725" cy="3730625"/>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4" name="Line 10"/>
          <p:cNvSpPr>
            <a:spLocks noChangeShapeType="1"/>
          </p:cNvSpPr>
          <p:nvPr/>
        </p:nvSpPr>
        <p:spPr bwMode="auto">
          <a:xfrm flipH="1" flipV="1">
            <a:off x="1450975" y="2684463"/>
            <a:ext cx="1452563" cy="2773362"/>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5" name="Line 11"/>
          <p:cNvSpPr>
            <a:spLocks noChangeShapeType="1"/>
          </p:cNvSpPr>
          <p:nvPr/>
        </p:nvSpPr>
        <p:spPr bwMode="auto">
          <a:xfrm flipV="1">
            <a:off x="3048000" y="1611313"/>
            <a:ext cx="2959100" cy="3817937"/>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6" name="Line 12"/>
          <p:cNvSpPr>
            <a:spLocks noChangeShapeType="1"/>
          </p:cNvSpPr>
          <p:nvPr/>
        </p:nvSpPr>
        <p:spPr bwMode="auto">
          <a:xfrm flipV="1">
            <a:off x="2990850" y="1989138"/>
            <a:ext cx="2306638" cy="3424237"/>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7" name="Line 13"/>
          <p:cNvSpPr>
            <a:spLocks noChangeShapeType="1"/>
          </p:cNvSpPr>
          <p:nvPr/>
        </p:nvSpPr>
        <p:spPr bwMode="auto">
          <a:xfrm flipV="1">
            <a:off x="3163888" y="2351088"/>
            <a:ext cx="3208337" cy="3136900"/>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8" name="Line 14"/>
          <p:cNvSpPr>
            <a:spLocks noChangeShapeType="1"/>
          </p:cNvSpPr>
          <p:nvPr/>
        </p:nvSpPr>
        <p:spPr bwMode="auto">
          <a:xfrm flipV="1">
            <a:off x="3121025" y="2771775"/>
            <a:ext cx="2424113" cy="2641600"/>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59" name="Text Box 15"/>
          <p:cNvSpPr txBox="1">
            <a:spLocks noChangeArrowheads="1"/>
          </p:cNvSpPr>
          <p:nvPr/>
        </p:nvSpPr>
        <p:spPr bwMode="auto">
          <a:xfrm>
            <a:off x="260350" y="6037263"/>
            <a:ext cx="8069263"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局部变量</a:t>
            </a:r>
            <a:r>
              <a:rPr lang="en-US" altLang="zh-CN" sz="2000" b="1">
                <a:solidFill>
                  <a:srgbClr val="CC0066"/>
                </a:solidFill>
                <a:ea typeface="微软雅黑" pitchFamily="34" charset="-122"/>
              </a:rPr>
              <a:t>temp</a:t>
            </a:r>
            <a:r>
              <a:rPr lang="zh-CN" altLang="en-US" sz="2000" b="1">
                <a:solidFill>
                  <a:srgbClr val="3366FF"/>
                </a:solidFill>
                <a:ea typeface="微软雅黑" pitchFamily="34" charset="-122"/>
              </a:rPr>
              <a:t>分配在栈中，不会在过程外被引用，因此不是符号定义</a:t>
            </a:r>
          </a:p>
        </p:txBody>
      </p:sp>
      <p:sp>
        <p:nvSpPr>
          <p:cNvPr id="594960" name="Line 16"/>
          <p:cNvSpPr>
            <a:spLocks noChangeShapeType="1"/>
          </p:cNvSpPr>
          <p:nvPr/>
        </p:nvSpPr>
        <p:spPr bwMode="auto">
          <a:xfrm flipH="1" flipV="1">
            <a:off x="1190625" y="3279775"/>
            <a:ext cx="4281488" cy="2220913"/>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1" name="Line 17"/>
          <p:cNvSpPr>
            <a:spLocks noChangeShapeType="1"/>
          </p:cNvSpPr>
          <p:nvPr/>
        </p:nvSpPr>
        <p:spPr bwMode="auto">
          <a:xfrm flipV="1">
            <a:off x="5514975" y="2032000"/>
            <a:ext cx="1393825" cy="3395663"/>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2" name="Line 18"/>
          <p:cNvSpPr>
            <a:spLocks noChangeShapeType="1"/>
          </p:cNvSpPr>
          <p:nvPr/>
        </p:nvSpPr>
        <p:spPr bwMode="auto">
          <a:xfrm flipV="1">
            <a:off x="5602288" y="3584575"/>
            <a:ext cx="942975" cy="1800225"/>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3" name="Line 19"/>
          <p:cNvSpPr>
            <a:spLocks noChangeShapeType="1"/>
          </p:cNvSpPr>
          <p:nvPr/>
        </p:nvSpPr>
        <p:spPr bwMode="auto">
          <a:xfrm flipV="1">
            <a:off x="5695950" y="3894138"/>
            <a:ext cx="941388" cy="1509712"/>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4" name="Line 20"/>
          <p:cNvSpPr>
            <a:spLocks noChangeShapeType="1"/>
          </p:cNvSpPr>
          <p:nvPr/>
        </p:nvSpPr>
        <p:spPr bwMode="auto">
          <a:xfrm flipV="1">
            <a:off x="5767388" y="4198938"/>
            <a:ext cx="871537" cy="1265237"/>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5" name="Line 21"/>
          <p:cNvSpPr>
            <a:spLocks noChangeShapeType="1"/>
          </p:cNvSpPr>
          <p:nvPr/>
        </p:nvSpPr>
        <p:spPr bwMode="auto">
          <a:xfrm flipV="1">
            <a:off x="5486400" y="3598863"/>
            <a:ext cx="42863" cy="1785937"/>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6" name="Line 22"/>
          <p:cNvSpPr>
            <a:spLocks noChangeShapeType="1"/>
          </p:cNvSpPr>
          <p:nvPr/>
        </p:nvSpPr>
        <p:spPr bwMode="auto">
          <a:xfrm flipH="1" flipV="1">
            <a:off x="5113338" y="4170363"/>
            <a:ext cx="349250" cy="1262062"/>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594967" name="Line 23"/>
          <p:cNvSpPr>
            <a:spLocks noChangeShapeType="1"/>
          </p:cNvSpPr>
          <p:nvPr/>
        </p:nvSpPr>
        <p:spPr bwMode="auto">
          <a:xfrm flipH="1" flipV="1">
            <a:off x="5056188" y="4473575"/>
            <a:ext cx="347662" cy="915988"/>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2937264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4952"/>
                                        </p:tgtEl>
                                        <p:attrNameLst>
                                          <p:attrName>style.visibility</p:attrName>
                                        </p:attrNameLst>
                                      </p:cBhvr>
                                      <p:to>
                                        <p:strVal val="visible"/>
                                      </p:to>
                                    </p:set>
                                    <p:animEffect transition="in" filter="blinds(horizontal)">
                                      <p:cBhvr>
                                        <p:cTn id="7" dur="500"/>
                                        <p:tgtEl>
                                          <p:spTgt spid="59495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4954"/>
                                        </p:tgtEl>
                                        <p:attrNameLst>
                                          <p:attrName>style.visibility</p:attrName>
                                        </p:attrNameLst>
                                      </p:cBhvr>
                                      <p:to>
                                        <p:strVal val="visible"/>
                                      </p:to>
                                    </p:set>
                                    <p:animEffect transition="in" filter="blinds(horizontal)">
                                      <p:cBhvr>
                                        <p:cTn id="12" dur="500"/>
                                        <p:tgtEl>
                                          <p:spTgt spid="59495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594953"/>
                                        </p:tgtEl>
                                        <p:attrNameLst>
                                          <p:attrName>style.visibility</p:attrName>
                                        </p:attrNameLst>
                                      </p:cBhvr>
                                      <p:to>
                                        <p:strVal val="visible"/>
                                      </p:to>
                                    </p:set>
                                    <p:animEffect transition="in" filter="blinds(horizontal)">
                                      <p:cBhvr>
                                        <p:cTn id="17" dur="500"/>
                                        <p:tgtEl>
                                          <p:spTgt spid="59495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594955"/>
                                        </p:tgtEl>
                                        <p:attrNameLst>
                                          <p:attrName>style.visibility</p:attrName>
                                        </p:attrNameLst>
                                      </p:cBhvr>
                                      <p:to>
                                        <p:strVal val="visible"/>
                                      </p:to>
                                    </p:set>
                                    <p:animEffect transition="in" filter="blinds(horizontal)">
                                      <p:cBhvr>
                                        <p:cTn id="22" dur="500"/>
                                        <p:tgtEl>
                                          <p:spTgt spid="59495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594956"/>
                                        </p:tgtEl>
                                        <p:attrNameLst>
                                          <p:attrName>style.visibility</p:attrName>
                                        </p:attrNameLst>
                                      </p:cBhvr>
                                      <p:to>
                                        <p:strVal val="visible"/>
                                      </p:to>
                                    </p:set>
                                    <p:animEffect transition="in" filter="blinds(horizontal)">
                                      <p:cBhvr>
                                        <p:cTn id="27" dur="500"/>
                                        <p:tgtEl>
                                          <p:spTgt spid="59495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594957"/>
                                        </p:tgtEl>
                                        <p:attrNameLst>
                                          <p:attrName>style.visibility</p:attrName>
                                        </p:attrNameLst>
                                      </p:cBhvr>
                                      <p:to>
                                        <p:strVal val="visible"/>
                                      </p:to>
                                    </p:set>
                                    <p:animEffect transition="in" filter="blinds(horizontal)">
                                      <p:cBhvr>
                                        <p:cTn id="32" dur="500"/>
                                        <p:tgtEl>
                                          <p:spTgt spid="594957"/>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594958"/>
                                        </p:tgtEl>
                                        <p:attrNameLst>
                                          <p:attrName>style.visibility</p:attrName>
                                        </p:attrNameLst>
                                      </p:cBhvr>
                                      <p:to>
                                        <p:strVal val="visible"/>
                                      </p:to>
                                    </p:set>
                                    <p:animEffect transition="in" filter="blinds(horizontal)">
                                      <p:cBhvr>
                                        <p:cTn id="37" dur="500"/>
                                        <p:tgtEl>
                                          <p:spTgt spid="594958"/>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594960"/>
                                        </p:tgtEl>
                                        <p:attrNameLst>
                                          <p:attrName>style.visibility</p:attrName>
                                        </p:attrNameLst>
                                      </p:cBhvr>
                                      <p:to>
                                        <p:strVal val="visible"/>
                                      </p:to>
                                    </p:set>
                                    <p:animEffect transition="in" filter="blinds(horizontal)">
                                      <p:cBhvr>
                                        <p:cTn id="42" dur="500"/>
                                        <p:tgtEl>
                                          <p:spTgt spid="59496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594967"/>
                                        </p:tgtEl>
                                        <p:attrNameLst>
                                          <p:attrName>style.visibility</p:attrName>
                                        </p:attrNameLst>
                                      </p:cBhvr>
                                      <p:to>
                                        <p:strVal val="visible"/>
                                      </p:to>
                                    </p:set>
                                    <p:animEffect transition="in" filter="blinds(horizontal)">
                                      <p:cBhvr>
                                        <p:cTn id="47" dur="500"/>
                                        <p:tgtEl>
                                          <p:spTgt spid="59496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594966"/>
                                        </p:tgtEl>
                                        <p:attrNameLst>
                                          <p:attrName>style.visibility</p:attrName>
                                        </p:attrNameLst>
                                      </p:cBhvr>
                                      <p:to>
                                        <p:strVal val="visible"/>
                                      </p:to>
                                    </p:set>
                                    <p:animEffect transition="in" filter="blinds(horizontal)">
                                      <p:cBhvr>
                                        <p:cTn id="52" dur="500"/>
                                        <p:tgtEl>
                                          <p:spTgt spid="594966"/>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594965"/>
                                        </p:tgtEl>
                                        <p:attrNameLst>
                                          <p:attrName>style.visibility</p:attrName>
                                        </p:attrNameLst>
                                      </p:cBhvr>
                                      <p:to>
                                        <p:strVal val="visible"/>
                                      </p:to>
                                    </p:set>
                                    <p:animEffect transition="in" filter="blinds(horizontal)">
                                      <p:cBhvr>
                                        <p:cTn id="57" dur="500"/>
                                        <p:tgtEl>
                                          <p:spTgt spid="594965"/>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594961"/>
                                        </p:tgtEl>
                                        <p:attrNameLst>
                                          <p:attrName>style.visibility</p:attrName>
                                        </p:attrNameLst>
                                      </p:cBhvr>
                                      <p:to>
                                        <p:strVal val="visible"/>
                                      </p:to>
                                    </p:set>
                                    <p:animEffect transition="in" filter="blinds(horizontal)">
                                      <p:cBhvr>
                                        <p:cTn id="62" dur="500"/>
                                        <p:tgtEl>
                                          <p:spTgt spid="594961"/>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594962"/>
                                        </p:tgtEl>
                                        <p:attrNameLst>
                                          <p:attrName>style.visibility</p:attrName>
                                        </p:attrNameLst>
                                      </p:cBhvr>
                                      <p:to>
                                        <p:strVal val="visible"/>
                                      </p:to>
                                    </p:set>
                                    <p:animEffect transition="in" filter="blinds(horizontal)">
                                      <p:cBhvr>
                                        <p:cTn id="67" dur="500"/>
                                        <p:tgtEl>
                                          <p:spTgt spid="594962"/>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594963"/>
                                        </p:tgtEl>
                                        <p:attrNameLst>
                                          <p:attrName>style.visibility</p:attrName>
                                        </p:attrNameLst>
                                      </p:cBhvr>
                                      <p:to>
                                        <p:strVal val="visible"/>
                                      </p:to>
                                    </p:set>
                                    <p:animEffect transition="in" filter="blinds(horizontal)">
                                      <p:cBhvr>
                                        <p:cTn id="72" dur="500"/>
                                        <p:tgtEl>
                                          <p:spTgt spid="594963"/>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594964"/>
                                        </p:tgtEl>
                                        <p:attrNameLst>
                                          <p:attrName>style.visibility</p:attrName>
                                        </p:attrNameLst>
                                      </p:cBhvr>
                                      <p:to>
                                        <p:strVal val="visible"/>
                                      </p:to>
                                    </p:set>
                                    <p:animEffect transition="in" filter="blinds(horizontal)">
                                      <p:cBhvr>
                                        <p:cTn id="77" dur="500"/>
                                        <p:tgtEl>
                                          <p:spTgt spid="594964"/>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594959"/>
                                        </p:tgtEl>
                                        <p:attrNameLst>
                                          <p:attrName>style.visibility</p:attrName>
                                        </p:attrNameLst>
                                      </p:cBhvr>
                                      <p:to>
                                        <p:strVal val="visible"/>
                                      </p:to>
                                    </p:set>
                                    <p:animEffect transition="in" filter="blinds(horizontal)">
                                      <p:cBhvr>
                                        <p:cTn id="82" dur="500"/>
                                        <p:tgtEl>
                                          <p:spTgt spid="594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52" grpId="0"/>
      <p:bldP spid="594953" grpId="0" animBg="1"/>
      <p:bldP spid="594954" grpId="0" animBg="1"/>
      <p:bldP spid="594955" grpId="0" animBg="1"/>
      <p:bldP spid="594956" grpId="0" animBg="1"/>
      <p:bldP spid="594957" grpId="0" animBg="1"/>
      <p:bldP spid="594958" grpId="0" animBg="1"/>
      <p:bldP spid="594959" grpId="0"/>
      <p:bldP spid="594960" grpId="0" animBg="1"/>
      <p:bldP spid="594961" grpId="0" animBg="1"/>
      <p:bldP spid="594962" grpId="0" animBg="1"/>
      <p:bldP spid="594963" grpId="0" animBg="1"/>
      <p:bldP spid="594964" grpId="0" animBg="1"/>
      <p:bldP spid="594965" grpId="0" animBg="1"/>
      <p:bldP spid="594966" grpId="0" animBg="1"/>
      <p:bldP spid="59496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smtClean="0">
                <a:solidFill>
                  <a:srgbClr val="D66A2B"/>
                </a:solidFill>
                <a:uFillTx/>
              </a:rPr>
              <a:t>可执行文件的生成</a:t>
            </a:r>
            <a:r>
              <a:rPr lang="zh-CN" altLang="en-US" sz="4000" u="dash" dirty="0" smtClean="0">
                <a:solidFill>
                  <a:srgbClr val="D66A2B"/>
                </a:solidFill>
                <a:uFillTx/>
              </a:rPr>
              <a:t>：</a:t>
            </a:r>
          </a:p>
        </p:txBody>
      </p:sp>
      <p:sp>
        <p:nvSpPr>
          <p:cNvPr id="596995" name="Rectangle 3"/>
          <p:cNvSpPr>
            <a:spLocks noGrp="1" noChangeArrowheads="1"/>
          </p:cNvSpPr>
          <p:nvPr/>
        </p:nvSpPr>
        <p:spPr>
          <a:xfrm>
            <a:off x="458788" y="1068705"/>
            <a:ext cx="5843587" cy="1244600"/>
          </a:xfrm>
          <a:prstGeom prst="rect">
            <a:avLst/>
          </a:prstGeom>
          <a:solidFill>
            <a:srgbClr val="E0E0E0"/>
          </a:solidFill>
          <a:ln w="9525">
            <a:solidFill>
              <a:srgbClr val="000004"/>
            </a:solid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chemeClr val="tx1"/>
                </a:solidFill>
                <a:latin typeface="+mn-lt"/>
                <a:ea typeface="+mn-ea"/>
                <a:cs typeface="+mn-cs"/>
              </a:defRPr>
            </a:lvl1pPr>
            <a:lvl2pPr marL="742950" indent="-285750" algn="l" rtl="0" eaLnBrk="0" fontAlgn="base" hangingPunct="0">
              <a:lnSpc>
                <a:spcPct val="115000"/>
              </a:lnSpc>
              <a:spcBef>
                <a:spcPct val="20000"/>
              </a:spcBef>
              <a:spcAft>
                <a:spcPct val="0"/>
              </a:spcAft>
              <a:buChar char="–"/>
              <a:defRPr sz="2000" b="1">
                <a:solidFill>
                  <a:srgbClr val="0000CC"/>
                </a:solidFill>
                <a:latin typeface="+mn-lt"/>
                <a:ea typeface="+mn-ea"/>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mn-lt"/>
                <a:ea typeface="+mn-ea"/>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mn-lt"/>
                <a:ea typeface="+mn-ea"/>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mn-lt"/>
                <a:ea typeface="+mn-ea"/>
              </a:defRPr>
            </a:lvl5pPr>
            <a:lvl6pPr marL="2514600" indent="-228600" algn="l" rtl="0" fontAlgn="base">
              <a:lnSpc>
                <a:spcPct val="115000"/>
              </a:lnSpc>
              <a:spcBef>
                <a:spcPct val="20000"/>
              </a:spcBef>
              <a:spcAft>
                <a:spcPct val="0"/>
              </a:spcAft>
              <a:buChar char="»"/>
              <a:defRPr sz="1500" b="1">
                <a:solidFill>
                  <a:srgbClr val="996600"/>
                </a:solidFill>
                <a:latin typeface="+mn-lt"/>
                <a:ea typeface="+mn-ea"/>
              </a:defRPr>
            </a:lvl6pPr>
            <a:lvl7pPr marL="2971800" indent="-228600" algn="l" rtl="0" fontAlgn="base">
              <a:lnSpc>
                <a:spcPct val="115000"/>
              </a:lnSpc>
              <a:spcBef>
                <a:spcPct val="20000"/>
              </a:spcBef>
              <a:spcAft>
                <a:spcPct val="0"/>
              </a:spcAft>
              <a:buChar char="»"/>
              <a:defRPr sz="1500" b="1">
                <a:solidFill>
                  <a:srgbClr val="996600"/>
                </a:solidFill>
                <a:latin typeface="+mn-lt"/>
                <a:ea typeface="+mn-ea"/>
              </a:defRPr>
            </a:lvl7pPr>
            <a:lvl8pPr marL="3429000" indent="-228600" algn="l" rtl="0" fontAlgn="base">
              <a:lnSpc>
                <a:spcPct val="115000"/>
              </a:lnSpc>
              <a:spcBef>
                <a:spcPct val="20000"/>
              </a:spcBef>
              <a:spcAft>
                <a:spcPct val="0"/>
              </a:spcAft>
              <a:buChar char="»"/>
              <a:defRPr sz="1500" b="1">
                <a:solidFill>
                  <a:srgbClr val="996600"/>
                </a:solidFill>
                <a:latin typeface="+mn-lt"/>
                <a:ea typeface="+mn-ea"/>
              </a:defRPr>
            </a:lvl8pPr>
            <a:lvl9pPr marL="3886200" indent="-228600" algn="l" rtl="0" fontAlgn="base">
              <a:lnSpc>
                <a:spcPct val="115000"/>
              </a:lnSpc>
              <a:spcBef>
                <a:spcPct val="20000"/>
              </a:spcBef>
              <a:spcAft>
                <a:spcPct val="0"/>
              </a:spcAft>
              <a:buChar char="»"/>
              <a:defRPr sz="1500" b="1">
                <a:solidFill>
                  <a:srgbClr val="996600"/>
                </a:solidFill>
                <a:latin typeface="+mn-lt"/>
                <a:ea typeface="+mn-ea"/>
              </a:defRPr>
            </a:lvl9pPr>
          </a:lstStyle>
          <a:p>
            <a:r>
              <a:rPr lang="zh-CN" altLang="en-US" sz="2000" smtClean="0">
                <a:latin typeface="微软雅黑" panose="020B0503020204020204" pitchFamily="34" charset="-122"/>
                <a:ea typeface="微软雅黑" panose="020B0503020204020204" pitchFamily="34" charset="-122"/>
              </a:rPr>
              <a:t>使用</a:t>
            </a:r>
            <a:r>
              <a:rPr lang="en-US" altLang="zh-CN" sz="2000" smtClean="0">
                <a:latin typeface="微软雅黑" panose="020B0503020204020204" pitchFamily="34" charset="-122"/>
                <a:ea typeface="微软雅黑" panose="020B0503020204020204" pitchFamily="34" charset="-122"/>
              </a:rPr>
              <a:t>GCC</a:t>
            </a:r>
            <a:r>
              <a:rPr lang="zh-CN" altLang="en-US" sz="2000" smtClean="0">
                <a:latin typeface="微软雅黑" panose="020B0503020204020204" pitchFamily="34" charset="-122"/>
                <a:ea typeface="微软雅黑" panose="020B0503020204020204" pitchFamily="34" charset="-122"/>
              </a:rPr>
              <a:t>编译器编译并链接生成可执行程序</a:t>
            </a:r>
            <a:r>
              <a:rPr lang="en-US" altLang="zh-CN" sz="2000" smtClean="0">
                <a:latin typeface="微软雅黑" panose="020B0503020204020204" pitchFamily="34" charset="-122"/>
                <a:ea typeface="微软雅黑" panose="020B0503020204020204" pitchFamily="34" charset="-122"/>
              </a:rPr>
              <a:t>P:</a:t>
            </a:r>
          </a:p>
          <a:p>
            <a:pPr lvl="1"/>
            <a:r>
              <a:rPr lang="en-US" altLang="zh-CN" smtClean="0">
                <a:latin typeface="微软雅黑" panose="020B0503020204020204" pitchFamily="34" charset="-122"/>
                <a:ea typeface="微软雅黑" panose="020B0503020204020204" pitchFamily="34" charset="-122"/>
              </a:rPr>
              <a:t>$ gcc -O2 -g -o p main.c swap.c</a:t>
            </a:r>
          </a:p>
          <a:p>
            <a:pPr lvl="1"/>
            <a:r>
              <a:rPr lang="en-US" altLang="zh-CN" smtClean="0">
                <a:latin typeface="微软雅黑" panose="020B0503020204020204" pitchFamily="34" charset="-122"/>
                <a:ea typeface="微软雅黑" panose="020B0503020204020204" pitchFamily="34" charset="-122"/>
              </a:rPr>
              <a:t>$ ./p</a:t>
            </a:r>
          </a:p>
        </p:txBody>
      </p:sp>
      <p:grpSp>
        <p:nvGrpSpPr>
          <p:cNvPr id="597016" name="Group 24"/>
          <p:cNvGrpSpPr/>
          <p:nvPr/>
        </p:nvGrpSpPr>
        <p:grpSpPr bwMode="auto">
          <a:xfrm>
            <a:off x="1506538" y="2778443"/>
            <a:ext cx="7607300" cy="3530600"/>
            <a:chOff x="1152" y="1680"/>
            <a:chExt cx="3859" cy="2216"/>
          </a:xfrm>
        </p:grpSpPr>
        <p:sp>
          <p:nvSpPr>
            <p:cNvPr id="596996" name="Line 4"/>
            <p:cNvSpPr>
              <a:spLocks noChangeShapeType="1"/>
            </p:cNvSpPr>
            <p:nvPr/>
          </p:nvSpPr>
          <p:spPr bwMode="auto">
            <a:xfrm>
              <a:off x="1680"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6997" name="Rectangle 5"/>
            <p:cNvSpPr>
              <a:spLocks noChangeArrowheads="1"/>
            </p:cNvSpPr>
            <p:nvPr/>
          </p:nvSpPr>
          <p:spPr bwMode="auto">
            <a:xfrm>
              <a:off x="1296" y="3211"/>
              <a:ext cx="1872" cy="256"/>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a:latin typeface="微软雅黑" panose="020B0503020204020204" pitchFamily="34" charset="-122"/>
                  <a:ea typeface="微软雅黑" panose="020B0503020204020204" pitchFamily="34" charset="-122"/>
                </a:rPr>
                <a:t>链接 </a:t>
              </a:r>
              <a:r>
                <a:rPr lang="en-US" altLang="zh-CN" sz="1900" b="1">
                  <a:latin typeface="微软雅黑" panose="020B0503020204020204" pitchFamily="34" charset="-122"/>
                  <a:ea typeface="微软雅黑" panose="020B0503020204020204" pitchFamily="34" charset="-122"/>
                </a:rPr>
                <a:t>(ld)</a:t>
              </a:r>
            </a:p>
          </p:txBody>
        </p:sp>
        <p:sp>
          <p:nvSpPr>
            <p:cNvPr id="596998" name="Rectangle 6"/>
            <p:cNvSpPr>
              <a:spLocks noChangeArrowheads="1"/>
            </p:cNvSpPr>
            <p:nvPr/>
          </p:nvSpPr>
          <p:spPr bwMode="auto">
            <a:xfrm>
              <a:off x="1152" y="2148"/>
              <a:ext cx="1104"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smtClean="0">
                  <a:latin typeface="微软雅黑" panose="020B0503020204020204" pitchFamily="34" charset="-122"/>
                  <a:ea typeface="微软雅黑" panose="020B0503020204020204" pitchFamily="34" charset="-122"/>
                  <a:cs typeface="Courier New" panose="02070309020205020404" pitchFamily="49" charset="0"/>
                </a:rPr>
                <a:t>翻译器</a:t>
              </a:r>
              <a:endParaRPr lang="zh-CN" altLang="en-US" sz="1900" b="1" dirty="0">
                <a:latin typeface="微软雅黑" panose="020B0503020204020204" pitchFamily="34" charset="-122"/>
                <a:ea typeface="微软雅黑" panose="020B0503020204020204" pitchFamily="34" charset="-122"/>
                <a:cs typeface="Courier New" panose="02070309020205020404" pitchFamily="49" charset="0"/>
              </a:endParaRPr>
            </a:p>
            <a:p>
              <a:pPr algn="ctr" eaLnBrk="0" hangingPunct="0"/>
              <a:r>
                <a:rPr lang="en-US" altLang="zh-CN" sz="1900" b="1" dirty="0">
                  <a:latin typeface="微软雅黑" panose="020B0503020204020204" pitchFamily="34" charset="-122"/>
                  <a:ea typeface="微软雅黑" panose="020B0503020204020204" pitchFamily="34" charset="-122"/>
                  <a:cs typeface="Courier New" panose="02070309020205020404" pitchFamily="49" charset="0"/>
                </a:rPr>
                <a:t>(</a:t>
              </a:r>
              <a:r>
                <a:rPr lang="en-US" altLang="zh-CN" sz="1900" b="1" dirty="0" err="1">
                  <a:latin typeface="微软雅黑" panose="020B0503020204020204" pitchFamily="34" charset="-122"/>
                  <a:ea typeface="微软雅黑" panose="020B0503020204020204" pitchFamily="34" charset="-122"/>
                  <a:cs typeface="Courier New" panose="02070309020205020404" pitchFamily="49" charset="0"/>
                </a:rPr>
                <a:t>cpp</a:t>
              </a:r>
              <a:r>
                <a:rPr lang="en-US" altLang="zh-CN" sz="1900" b="1" dirty="0">
                  <a:latin typeface="微软雅黑" panose="020B0503020204020204" pitchFamily="34" charset="-122"/>
                  <a:ea typeface="微软雅黑" panose="020B0503020204020204" pitchFamily="34" charset="-122"/>
                  <a:cs typeface="Courier New" panose="02070309020205020404" pitchFamily="49" charset="0"/>
                </a:rPr>
                <a:t>, cc1, as)</a:t>
              </a:r>
            </a:p>
          </p:txBody>
        </p:sp>
        <p:sp>
          <p:nvSpPr>
            <p:cNvPr id="596999" name="Text Box 7"/>
            <p:cNvSpPr txBox="1">
              <a:spLocks noChangeArrowheads="1"/>
            </p:cNvSpPr>
            <p:nvPr/>
          </p:nvSpPr>
          <p:spPr bwMode="auto">
            <a:xfrm>
              <a:off x="1344" y="1680"/>
              <a:ext cx="604"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anose="020B0503020204020204" pitchFamily="34" charset="-122"/>
                  <a:ea typeface="微软雅黑" panose="020B0503020204020204" pitchFamily="34" charset="-122"/>
                  <a:cs typeface="Courier New" panose="02070309020205020404" pitchFamily="49" charset="0"/>
                </a:rPr>
                <a:t>main.c</a:t>
              </a:r>
            </a:p>
          </p:txBody>
        </p:sp>
        <p:sp>
          <p:nvSpPr>
            <p:cNvPr id="597000" name="Text Box 8"/>
            <p:cNvSpPr txBox="1">
              <a:spLocks noChangeArrowheads="1"/>
            </p:cNvSpPr>
            <p:nvPr/>
          </p:nvSpPr>
          <p:spPr bwMode="auto">
            <a:xfrm>
              <a:off x="1429" y="2736"/>
              <a:ext cx="627" cy="287"/>
            </a:xfrm>
            <a:prstGeom prst="rect">
              <a:avLst/>
            </a:prstGeom>
            <a:noFill/>
            <a:ln w="25400">
              <a:noFill/>
              <a:miter lim="800000"/>
            </a:ln>
          </p:spPr>
          <p:txBody>
            <a:bodyPr wrap="none">
              <a:spAutoFit/>
            </a:bodyPr>
            <a:lstStyle/>
            <a:p>
              <a:pPr eaLnBrk="0" hangingPunct="0"/>
              <a:r>
                <a:rPr lang="en-US" altLang="zh-CN" sz="2400" b="1">
                  <a:latin typeface="微软雅黑" panose="020B0503020204020204" pitchFamily="34" charset="-122"/>
                  <a:ea typeface="微软雅黑" panose="020B0503020204020204" pitchFamily="34" charset="-122"/>
                  <a:cs typeface="Courier New" panose="02070309020205020404" pitchFamily="49" charset="0"/>
                </a:rPr>
                <a:t>main.o</a:t>
              </a:r>
            </a:p>
          </p:txBody>
        </p:sp>
        <p:sp>
          <p:nvSpPr>
            <p:cNvPr id="597001" name="Rectangle 9"/>
            <p:cNvSpPr>
              <a:spLocks noChangeArrowheads="1"/>
            </p:cNvSpPr>
            <p:nvPr/>
          </p:nvSpPr>
          <p:spPr bwMode="auto">
            <a:xfrm>
              <a:off x="2352" y="2148"/>
              <a:ext cx="1132" cy="437"/>
            </a:xfrm>
            <a:prstGeom prst="rect">
              <a:avLst/>
            </a:prstGeom>
            <a:solidFill>
              <a:srgbClr val="DEDFF5"/>
            </a:solidFill>
            <a:ln w="28575">
              <a:solidFill>
                <a:schemeClr val="tx1"/>
              </a:solidFill>
              <a:miter lim="800000"/>
            </a:ln>
          </p:spPr>
          <p:txBody>
            <a:bodyPr lIns="90487" tIns="44450" rIns="90487" bIns="44450">
              <a:spAutoFit/>
            </a:bodyPr>
            <a:lstStyle/>
            <a:p>
              <a:pPr algn="ctr" eaLnBrk="0" hangingPunct="0"/>
              <a:r>
                <a:rPr lang="zh-CN" altLang="en-US" sz="1900" b="1" dirty="0" smtClean="0">
                  <a:latin typeface="微软雅黑" panose="020B0503020204020204" pitchFamily="34" charset="-122"/>
                  <a:ea typeface="微软雅黑" panose="020B0503020204020204" pitchFamily="34" charset="-122"/>
                </a:rPr>
                <a:t>翻译器</a:t>
              </a:r>
              <a:endParaRPr lang="zh-CN" altLang="en-US" sz="1900" b="1" dirty="0">
                <a:latin typeface="微软雅黑" panose="020B0503020204020204" pitchFamily="34" charset="-122"/>
                <a:ea typeface="微软雅黑" panose="020B0503020204020204" pitchFamily="34" charset="-122"/>
              </a:endParaRPr>
            </a:p>
            <a:p>
              <a:pPr algn="ctr" eaLnBrk="0" hangingPunct="0"/>
              <a:r>
                <a:rPr lang="en-US" altLang="zh-CN" sz="1900" b="1" dirty="0">
                  <a:latin typeface="微软雅黑" panose="020B0503020204020204" pitchFamily="34" charset="-122"/>
                  <a:ea typeface="微软雅黑" panose="020B0503020204020204" pitchFamily="34" charset="-122"/>
                </a:rPr>
                <a:t>(</a:t>
              </a:r>
              <a:r>
                <a:rPr lang="en-US" altLang="zh-CN" sz="1900" b="1" dirty="0" err="1">
                  <a:latin typeface="微软雅黑" panose="020B0503020204020204" pitchFamily="34" charset="-122"/>
                  <a:ea typeface="微软雅黑" panose="020B0503020204020204" pitchFamily="34" charset="-122"/>
                </a:rPr>
                <a:t>cpp</a:t>
              </a:r>
              <a:r>
                <a:rPr lang="en-US" altLang="zh-CN" sz="1900" b="1" dirty="0">
                  <a:latin typeface="微软雅黑" panose="020B0503020204020204" pitchFamily="34" charset="-122"/>
                  <a:ea typeface="微软雅黑" panose="020B0503020204020204" pitchFamily="34" charset="-122"/>
                </a:rPr>
                <a:t>, cc1, as)</a:t>
              </a:r>
            </a:p>
          </p:txBody>
        </p:sp>
        <p:sp>
          <p:nvSpPr>
            <p:cNvPr id="597002" name="Text Box 10"/>
            <p:cNvSpPr txBox="1">
              <a:spLocks noChangeArrowheads="1"/>
            </p:cNvSpPr>
            <p:nvPr/>
          </p:nvSpPr>
          <p:spPr bwMode="auto">
            <a:xfrm>
              <a:off x="2640" y="1680"/>
              <a:ext cx="619" cy="287"/>
            </a:xfrm>
            <a:prstGeom prst="rect">
              <a:avLst/>
            </a:prstGeom>
            <a:noFill/>
            <a:ln w="25400">
              <a:noFill/>
              <a:miter lim="800000"/>
            </a:ln>
          </p:spPr>
          <p:txBody>
            <a:bodyPr wrap="none">
              <a:spAutoFit/>
            </a:bodyPr>
            <a:lstStyle/>
            <a:p>
              <a:pPr eaLnBrk="0" hangingPunct="0"/>
              <a:r>
                <a:rPr lang="en-US" altLang="zh-CN" sz="2400" b="1">
                  <a:solidFill>
                    <a:srgbClr val="0066FF"/>
                  </a:solidFill>
                  <a:latin typeface="微软雅黑" panose="020B0503020204020204" pitchFamily="34" charset="-122"/>
                  <a:ea typeface="微软雅黑" panose="020B0503020204020204" pitchFamily="34" charset="-122"/>
                  <a:cs typeface="Courier New" panose="02070309020205020404" pitchFamily="49" charset="0"/>
                </a:rPr>
                <a:t>swap.c</a:t>
              </a:r>
            </a:p>
          </p:txBody>
        </p:sp>
        <p:sp>
          <p:nvSpPr>
            <p:cNvPr id="597003" name="Text Box 11"/>
            <p:cNvSpPr txBox="1">
              <a:spLocks noChangeArrowheads="1"/>
            </p:cNvSpPr>
            <p:nvPr/>
          </p:nvSpPr>
          <p:spPr bwMode="auto">
            <a:xfrm>
              <a:off x="2644" y="2736"/>
              <a:ext cx="640" cy="287"/>
            </a:xfrm>
            <a:prstGeom prst="rect">
              <a:avLst/>
            </a:prstGeom>
            <a:noFill/>
            <a:ln w="25400">
              <a:noFill/>
              <a:miter lim="800000"/>
            </a:ln>
          </p:spPr>
          <p:txBody>
            <a:bodyPr wrap="none">
              <a:spAutoFit/>
            </a:bodyPr>
            <a:lstStyle/>
            <a:p>
              <a:pPr algn="ctr" eaLnBrk="0" hangingPunct="0"/>
              <a:r>
                <a:rPr lang="en-US" altLang="zh-CN" sz="2400" b="1">
                  <a:latin typeface="微软雅黑" panose="020B0503020204020204" pitchFamily="34" charset="-122"/>
                  <a:ea typeface="微软雅黑" panose="020B0503020204020204" pitchFamily="34" charset="-122"/>
                  <a:cs typeface="Courier New" panose="02070309020205020404" pitchFamily="49" charset="0"/>
                </a:rPr>
                <a:t>swap.o</a:t>
              </a:r>
            </a:p>
          </p:txBody>
        </p:sp>
        <p:sp>
          <p:nvSpPr>
            <p:cNvPr id="597004" name="Text Box 12"/>
            <p:cNvSpPr txBox="1">
              <a:spLocks noChangeArrowheads="1"/>
            </p:cNvSpPr>
            <p:nvPr/>
          </p:nvSpPr>
          <p:spPr bwMode="auto">
            <a:xfrm>
              <a:off x="2150" y="3647"/>
              <a:ext cx="179" cy="249"/>
            </a:xfrm>
            <a:prstGeom prst="rect">
              <a:avLst/>
            </a:prstGeom>
            <a:noFill/>
            <a:ln w="25400">
              <a:noFill/>
              <a:miter lim="800000"/>
            </a:ln>
          </p:spPr>
          <p:txBody>
            <a:bodyPr wrap="none">
              <a:spAutoFit/>
            </a:bodyPr>
            <a:lstStyle/>
            <a:p>
              <a:pPr eaLnBrk="0" hangingPunct="0"/>
              <a:r>
                <a:rPr lang="en-US" altLang="zh-CN" sz="2000" b="1">
                  <a:latin typeface="微软雅黑" panose="020B0503020204020204" pitchFamily="34" charset="-122"/>
                  <a:ea typeface="微软雅黑" panose="020B0503020204020204" pitchFamily="34" charset="-122"/>
                  <a:cs typeface="Courier New" panose="02070309020205020404" pitchFamily="49" charset="0"/>
                </a:rPr>
                <a:t>p</a:t>
              </a:r>
            </a:p>
          </p:txBody>
        </p:sp>
        <p:sp>
          <p:nvSpPr>
            <p:cNvPr id="597005" name="Line 13"/>
            <p:cNvSpPr>
              <a:spLocks noChangeShapeType="1"/>
            </p:cNvSpPr>
            <p:nvPr/>
          </p:nvSpPr>
          <p:spPr bwMode="auto">
            <a:xfrm>
              <a:off x="2935" y="1915"/>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6" name="Line 14"/>
            <p:cNvSpPr>
              <a:spLocks noChangeShapeType="1"/>
            </p:cNvSpPr>
            <p:nvPr/>
          </p:nvSpPr>
          <p:spPr bwMode="auto">
            <a:xfrm>
              <a:off x="1680"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7" name="Line 15"/>
            <p:cNvSpPr>
              <a:spLocks noChangeShapeType="1"/>
            </p:cNvSpPr>
            <p:nvPr/>
          </p:nvSpPr>
          <p:spPr bwMode="auto">
            <a:xfrm>
              <a:off x="2935" y="2587"/>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8" name="Line 16"/>
            <p:cNvSpPr>
              <a:spLocks noChangeShapeType="1"/>
            </p:cNvSpPr>
            <p:nvPr/>
          </p:nvSpPr>
          <p:spPr bwMode="auto">
            <a:xfrm>
              <a:off x="2935"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09" name="Line 17"/>
            <p:cNvSpPr>
              <a:spLocks noChangeShapeType="1"/>
            </p:cNvSpPr>
            <p:nvPr/>
          </p:nvSpPr>
          <p:spPr bwMode="auto">
            <a:xfrm>
              <a:off x="2242" y="3458"/>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0" name="Line 18"/>
            <p:cNvSpPr>
              <a:spLocks noChangeShapeType="1"/>
            </p:cNvSpPr>
            <p:nvPr/>
          </p:nvSpPr>
          <p:spPr bwMode="auto">
            <a:xfrm>
              <a:off x="1680" y="2971"/>
              <a:ext cx="0" cy="240"/>
            </a:xfrm>
            <a:prstGeom prst="line">
              <a:avLst/>
            </a:prstGeom>
            <a:noFill/>
            <a:ln w="28575">
              <a:solidFill>
                <a:schemeClr val="tx1"/>
              </a:solidFill>
              <a:round/>
              <a:tailEnd type="triangle" w="med" len="med"/>
            </a:ln>
          </p:spPr>
          <p:txBody>
            <a:bodyPr lIns="90487" tIns="44450" rIns="90487" bIns="44450">
              <a:spAutoFit/>
            </a:bodyPr>
            <a:lstStyle/>
            <a:p>
              <a:endParaRPr lang="zh-CN" altLang="en-US"/>
            </a:p>
          </p:txBody>
        </p:sp>
        <p:sp>
          <p:nvSpPr>
            <p:cNvPr id="597011" name="Text Box 19"/>
            <p:cNvSpPr txBox="1">
              <a:spLocks noChangeArrowheads="1"/>
            </p:cNvSpPr>
            <p:nvPr/>
          </p:nvSpPr>
          <p:spPr bwMode="auto">
            <a:xfrm>
              <a:off x="3580" y="1713"/>
              <a:ext cx="737" cy="250"/>
            </a:xfrm>
            <a:prstGeom prst="rect">
              <a:avLst/>
            </a:prstGeom>
            <a:noFill/>
            <a:ln w="25400">
              <a:noFill/>
              <a:miter lim="800000"/>
            </a:ln>
          </p:spPr>
          <p:txBody>
            <a:bodyPr wrap="none">
              <a:spAutoFit/>
            </a:bodyPr>
            <a:lstStyle/>
            <a:p>
              <a:pPr eaLnBrk="0" hangingPunct="0"/>
              <a:r>
                <a:rPr lang="en-GB" sz="2000" kern="0" dirty="0" smtClean="0">
                  <a:solidFill>
                    <a:srgbClr val="FF0000"/>
                  </a:solidFill>
                  <a:latin typeface="Calibri" panose="020F0502020204030204" pitchFamily="34" charset="0"/>
                  <a:ea typeface="Arial" panose="020B0604020202020204" pitchFamily="34" charset="0"/>
                  <a:cs typeface="+mn-ea"/>
                </a:rPr>
                <a:t>源程序文件</a:t>
              </a:r>
              <a:endParaRPr lang="en-GB" altLang="en-US" sz="2000" b="1" kern="0" dirty="0" smtClean="0">
                <a:solidFill>
                  <a:srgbClr val="FF0000"/>
                </a:solidFill>
                <a:latin typeface="Calibri" panose="020F0502020204030204" pitchFamily="34" charset="0"/>
                <a:ea typeface="Arial" panose="020B0604020202020204" pitchFamily="34" charset="0"/>
                <a:cs typeface="+mn-ea"/>
              </a:endParaRPr>
            </a:p>
          </p:txBody>
        </p:sp>
        <p:sp>
          <p:nvSpPr>
            <p:cNvPr id="597012" name="Text Box 20"/>
            <p:cNvSpPr txBox="1">
              <a:spLocks noChangeArrowheads="1"/>
            </p:cNvSpPr>
            <p:nvPr/>
          </p:nvSpPr>
          <p:spPr bwMode="auto">
            <a:xfrm>
              <a:off x="3540" y="2686"/>
              <a:ext cx="1471" cy="632"/>
            </a:xfrm>
            <a:prstGeom prst="rect">
              <a:avLst/>
            </a:prstGeom>
            <a:noFill/>
            <a:ln w="25400">
              <a:noFill/>
              <a:miter lim="800000"/>
            </a:ln>
          </p:spPr>
          <p:txBody>
            <a:bodyPr>
              <a:spAutoFit/>
            </a:bodyPr>
            <a:lstStyle/>
            <a:p>
              <a:pPr eaLnBrk="0" hangingPunct="0"/>
              <a:r>
                <a:rPr lang="zh-CN" altLang="en-US" sz="2000" b="1">
                  <a:solidFill>
                    <a:srgbClr val="C00000"/>
                  </a:solidFill>
                  <a:latin typeface="微软雅黑" panose="020B0503020204020204" pitchFamily="34" charset="-122"/>
                  <a:ea typeface="微软雅黑" panose="020B0503020204020204" pitchFamily="34" charset="-122"/>
                </a:rPr>
                <a:t>分别转换</a:t>
              </a:r>
              <a:r>
                <a:rPr lang="zh-CN" altLang="en-US" sz="2000" b="1">
                  <a:solidFill>
                    <a:srgbClr val="FF0000"/>
                  </a:solidFill>
                  <a:latin typeface="微软雅黑" panose="020B0503020204020204" pitchFamily="34" charset="-122"/>
                  <a:ea typeface="微软雅黑" panose="020B0503020204020204" pitchFamily="34" charset="-122"/>
                </a:rPr>
                <a:t>（预处理、编译、汇编）</a:t>
              </a:r>
              <a:r>
                <a:rPr lang="zh-CN" altLang="en-US" sz="2000" b="1">
                  <a:solidFill>
                    <a:srgbClr val="C00000"/>
                  </a:solidFill>
                  <a:latin typeface="微软雅黑" panose="020B0503020204020204" pitchFamily="34" charset="-122"/>
                  <a:ea typeface="微软雅黑" panose="020B0503020204020204" pitchFamily="34" charset="-122"/>
                </a:rPr>
                <a:t>为可重定位目标文件</a:t>
              </a:r>
            </a:p>
          </p:txBody>
        </p:sp>
        <p:sp>
          <p:nvSpPr>
            <p:cNvPr id="597013" name="Text Box 21"/>
            <p:cNvSpPr txBox="1">
              <a:spLocks noChangeArrowheads="1"/>
            </p:cNvSpPr>
            <p:nvPr/>
          </p:nvSpPr>
          <p:spPr bwMode="auto">
            <a:xfrm>
              <a:off x="2448" y="3533"/>
              <a:ext cx="1388" cy="347"/>
            </a:xfrm>
            <a:prstGeom prst="rect">
              <a:avLst/>
            </a:prstGeom>
            <a:noFill/>
            <a:ln w="25400">
              <a:noFill/>
              <a:miter lim="800000"/>
            </a:ln>
          </p:spPr>
          <p:txBody>
            <a:bodyPr wrap="none">
              <a:spAutoFit/>
            </a:bodyPr>
            <a:lstStyle/>
            <a:p>
              <a:pPr eaLnBrk="0" hangingPunct="0"/>
              <a:endParaRPr lang="zh-CN" altLang="en-US" sz="1000" b="1">
                <a:solidFill>
                  <a:srgbClr val="009242"/>
                </a:solidFill>
                <a:latin typeface="微软雅黑" panose="020B0503020204020204" pitchFamily="34" charset="-122"/>
                <a:ea typeface="微软雅黑" panose="020B0503020204020204" pitchFamily="34" charset="-122"/>
              </a:endParaRPr>
            </a:p>
            <a:p>
              <a:pPr eaLnBrk="0" hangingPunct="0"/>
              <a:r>
                <a:rPr lang="en-GB" sz="2000" b="1" kern="0" dirty="0" smtClean="0">
                  <a:solidFill>
                    <a:srgbClr val="FF0000"/>
                  </a:solidFill>
                  <a:latin typeface="Calibri" panose="020F0502020204030204" pitchFamily="34" charset="0"/>
                  <a:ea typeface="Arial" panose="020B0604020202020204" pitchFamily="34" charset="0"/>
                  <a:cs typeface="+mn-ea"/>
                </a:rPr>
                <a:t>完全可执行的目标文件</a:t>
              </a:r>
              <a:endParaRPr lang="zh-CN" altLang="en-US" sz="2000" b="1">
                <a:solidFill>
                  <a:srgbClr val="FF0000"/>
                </a:solidFill>
                <a:latin typeface="Calibri" panose="020F0502020204030204" pitchFamily="34" charset="0"/>
                <a:ea typeface="微软雅黑" panose="020B0503020204020204" pitchFamily="34" charset="-122"/>
              </a:endParaRPr>
            </a:p>
          </p:txBody>
        </p:sp>
      </p:grpSp>
      <p:sp>
        <p:nvSpPr>
          <p:cNvPr id="597014" name="Text Box 22"/>
          <p:cNvSpPr txBox="1">
            <a:spLocks noChangeArrowheads="1"/>
          </p:cNvSpPr>
          <p:nvPr/>
        </p:nvSpPr>
        <p:spPr bwMode="auto">
          <a:xfrm>
            <a:off x="245745" y="2886393"/>
            <a:ext cx="904875" cy="2306955"/>
          </a:xfrm>
          <a:prstGeom prst="rect">
            <a:avLst/>
          </a:prstGeom>
          <a:noFill/>
          <a:ln w="9525">
            <a:noFill/>
            <a:miter lim="800000"/>
          </a:ln>
          <a:effectLst/>
        </p:spPr>
        <p:txBody>
          <a:bodyPr>
            <a:spAutoFit/>
          </a:bodyPr>
          <a:lstStyle/>
          <a:p>
            <a:pPr>
              <a:lnSpc>
                <a:spcPct val="120000"/>
              </a:lnSpc>
              <a:spcBef>
                <a:spcPct val="50000"/>
              </a:spcBef>
            </a:pPr>
            <a:r>
              <a:rPr lang="en-GB" sz="2000" kern="0" dirty="0" smtClean="0">
                <a:solidFill>
                  <a:schemeClr val="tx1"/>
                </a:solidFill>
                <a:latin typeface="Calibri" panose="020F0502020204030204" pitchFamily="34" charset="0"/>
                <a:ea typeface="Arial" panose="020B0604020202020204" pitchFamily="34" charset="0"/>
                <a:cs typeface="+mn-ea"/>
              </a:rPr>
              <a:t>GCC编译器的</a:t>
            </a:r>
            <a:r>
              <a:rPr lang="en-GB" sz="2000" kern="0" dirty="0" smtClean="0">
                <a:solidFill>
                  <a:srgbClr val="FF0000"/>
                </a:solidFill>
                <a:latin typeface="Calibri" panose="020F0502020204030204" pitchFamily="34" charset="0"/>
                <a:ea typeface="Arial" panose="020B0604020202020204" pitchFamily="34" charset="0"/>
                <a:cs typeface="+mn-ea"/>
              </a:rPr>
              <a:t>静态链接过程</a:t>
            </a:r>
            <a:endParaRPr lang="zh-CN" altLang="en-US" sz="2200" b="1">
              <a:solidFill>
                <a:srgbClr val="FF0000"/>
              </a:solidFill>
              <a:latin typeface="微软雅黑" panose="020B0503020204020204" pitchFamily="34" charset="-122"/>
              <a:ea typeface="微软雅黑" panose="020B0503020204020204" pitchFamily="34" charset="-122"/>
            </a:endParaRPr>
          </a:p>
        </p:txBody>
      </p:sp>
      <p:sp>
        <p:nvSpPr>
          <p:cNvPr id="597017" name="Text Box 25"/>
          <p:cNvSpPr txBox="1">
            <a:spLocks noChangeArrowheads="1"/>
          </p:cNvSpPr>
          <p:nvPr/>
        </p:nvSpPr>
        <p:spPr bwMode="auto">
          <a:xfrm>
            <a:off x="6543675" y="981710"/>
            <a:ext cx="2368550" cy="1322070"/>
          </a:xfrm>
          <a:prstGeom prst="rect">
            <a:avLst/>
          </a:prstGeom>
          <a:noFill/>
          <a:ln w="9525">
            <a:noFill/>
            <a:miter lim="800000"/>
          </a:ln>
          <a:effectLst/>
        </p:spPr>
        <p:txBody>
          <a:bodyPr wrap="square">
            <a:spAutoFit/>
          </a:bodyPr>
          <a:lstStyle/>
          <a:p>
            <a:pPr>
              <a:spcBef>
                <a:spcPct val="50000"/>
              </a:spcBef>
            </a:pPr>
            <a:r>
              <a:rPr lang="en-GB" sz="2000" kern="0" dirty="0" smtClean="0">
                <a:solidFill>
                  <a:srgbClr val="FF0000"/>
                </a:solidFill>
                <a:latin typeface="Calibri" panose="020F0502020204030204" pitchFamily="34" charset="0"/>
                <a:ea typeface="Arial" panose="020B0604020202020204" pitchFamily="34" charset="0"/>
                <a:cs typeface="+mn-ea"/>
              </a:rPr>
              <a:t>-O2：2级优化</a:t>
            </a:r>
          </a:p>
          <a:p>
            <a:pPr>
              <a:spcBef>
                <a:spcPct val="50000"/>
              </a:spcBef>
            </a:pPr>
            <a:r>
              <a:rPr lang="en-GB" sz="2000" kern="0" dirty="0" smtClean="0">
                <a:solidFill>
                  <a:srgbClr val="FF0000"/>
                </a:solidFill>
                <a:latin typeface="Calibri" panose="020F0502020204030204" pitchFamily="34" charset="0"/>
                <a:ea typeface="Arial" panose="020B0604020202020204" pitchFamily="34" charset="0"/>
                <a:cs typeface="+mn-ea"/>
              </a:rPr>
              <a:t>-g：生成调试信息</a:t>
            </a:r>
          </a:p>
          <a:p>
            <a:pPr>
              <a:spcBef>
                <a:spcPct val="50000"/>
              </a:spcBef>
            </a:pPr>
            <a:r>
              <a:rPr lang="en-GB" sz="2000" kern="0" dirty="0" smtClean="0">
                <a:solidFill>
                  <a:srgbClr val="FF0000"/>
                </a:solidFill>
                <a:latin typeface="Calibri" panose="020F0502020204030204" pitchFamily="34" charset="0"/>
                <a:ea typeface="Arial" panose="020B0604020202020204" pitchFamily="34" charset="0"/>
                <a:cs typeface="+mn-ea"/>
              </a:rPr>
              <a:t>-o：目标文件名</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97017"/>
                                        </p:tgtEl>
                                        <p:attrNameLst>
                                          <p:attrName>style.visibility</p:attrName>
                                        </p:attrNameLst>
                                      </p:cBhvr>
                                      <p:to>
                                        <p:strVal val="visible"/>
                                      </p:to>
                                    </p:set>
                                    <p:animEffect transition="in" filter="blinds(horizontal)">
                                      <p:cBhvr>
                                        <p:cTn id="7" dur="500"/>
                                        <p:tgtEl>
                                          <p:spTgt spid="59701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97014"/>
                                        </p:tgtEl>
                                        <p:attrNameLst>
                                          <p:attrName>style.visibility</p:attrName>
                                        </p:attrNameLst>
                                      </p:cBhvr>
                                      <p:to>
                                        <p:strVal val="visible"/>
                                      </p:to>
                                    </p:set>
                                    <p:animEffect transition="in" filter="blinds(horizontal)">
                                      <p:cBhvr>
                                        <p:cTn id="12" dur="500"/>
                                        <p:tgtEl>
                                          <p:spTgt spid="59701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97016"/>
                                        </p:tgtEl>
                                        <p:attrNameLst>
                                          <p:attrName>style.visibility</p:attrName>
                                        </p:attrNameLst>
                                      </p:cBhvr>
                                      <p:to>
                                        <p:strVal val="visible"/>
                                      </p:to>
                                    </p:set>
                                    <p:animEffect transition="in" filter="blinds(horizontal)">
                                      <p:cBhvr>
                                        <p:cTn id="17" dur="500"/>
                                        <p:tgtEl>
                                          <p:spTgt spid="5970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7014" grpId="0" bldLvl="0" animBg="1"/>
      <p:bldP spid="597017"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smtClean="0">
                <a:solidFill>
                  <a:srgbClr val="D66A2B"/>
                </a:solidFill>
                <a:uFillTx/>
              </a:rPr>
              <a:t>链接过程的本质</a:t>
            </a:r>
            <a:r>
              <a:rPr lang="zh-CN" altLang="en-US" sz="4000" u="dash" dirty="0" smtClean="0">
                <a:solidFill>
                  <a:srgbClr val="D66A2B"/>
                </a:solidFill>
                <a:uFillTx/>
              </a:rPr>
              <a:t>：</a:t>
            </a:r>
          </a:p>
        </p:txBody>
      </p:sp>
      <p:sp>
        <p:nvSpPr>
          <p:cNvPr id="715779" name="Rectangle 2"/>
          <p:cNvSpPr>
            <a:spLocks noChangeArrowheads="1"/>
          </p:cNvSpPr>
          <p:nvPr/>
        </p:nvSpPr>
        <p:spPr bwMode="auto">
          <a:xfrm>
            <a:off x="452120" y="3841750"/>
            <a:ext cx="2278063" cy="533400"/>
          </a:xfrm>
          <a:prstGeom prst="rect">
            <a:avLst/>
          </a:prstGeom>
          <a:solidFill>
            <a:srgbClr val="FF000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main()</a:t>
            </a:r>
          </a:p>
        </p:txBody>
      </p:sp>
      <p:sp>
        <p:nvSpPr>
          <p:cNvPr id="715780" name="Text Box 3"/>
          <p:cNvSpPr txBox="1">
            <a:spLocks noChangeArrowheads="1"/>
          </p:cNvSpPr>
          <p:nvPr/>
        </p:nvSpPr>
        <p:spPr bwMode="auto">
          <a:xfrm>
            <a:off x="379095" y="3478213"/>
            <a:ext cx="968375"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anose="020B0503020204020204" pitchFamily="34" charset="-122"/>
                <a:ea typeface="微软雅黑" panose="020B0503020204020204" pitchFamily="34" charset="-122"/>
                <a:cs typeface="msgothic"/>
              </a:rPr>
              <a:t>main.o</a:t>
            </a:r>
          </a:p>
        </p:txBody>
      </p:sp>
      <p:sp>
        <p:nvSpPr>
          <p:cNvPr id="18436" name="Rectangle 4"/>
          <p:cNvSpPr>
            <a:spLocks noChangeArrowheads="1"/>
          </p:cNvSpPr>
          <p:nvPr/>
        </p:nvSpPr>
        <p:spPr bwMode="auto">
          <a:xfrm>
            <a:off x="452120" y="5705475"/>
            <a:ext cx="2278063" cy="358775"/>
          </a:xfrm>
          <a:prstGeom prst="rect">
            <a:avLst/>
          </a:prstGeom>
          <a:solidFill>
            <a:srgbClr val="008080">
              <a:alpha val="32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int *bufp0=&amp;buf[0]</a:t>
            </a:r>
          </a:p>
        </p:txBody>
      </p:sp>
      <p:sp>
        <p:nvSpPr>
          <p:cNvPr id="715782" name="Rectangle 5"/>
          <p:cNvSpPr>
            <a:spLocks noChangeArrowheads="1"/>
          </p:cNvSpPr>
          <p:nvPr/>
        </p:nvSpPr>
        <p:spPr bwMode="auto">
          <a:xfrm>
            <a:off x="452120" y="5172075"/>
            <a:ext cx="2278063" cy="533400"/>
          </a:xfrm>
          <a:prstGeom prst="rect">
            <a:avLst/>
          </a:prstGeom>
          <a:solidFill>
            <a:srgbClr val="FF0000">
              <a:alpha val="35001"/>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swap()</a:t>
            </a:r>
          </a:p>
        </p:txBody>
      </p:sp>
      <p:sp>
        <p:nvSpPr>
          <p:cNvPr id="715783" name="Text Box 6"/>
          <p:cNvSpPr txBox="1">
            <a:spLocks noChangeArrowheads="1"/>
          </p:cNvSpPr>
          <p:nvPr/>
        </p:nvSpPr>
        <p:spPr bwMode="auto">
          <a:xfrm>
            <a:off x="350520" y="4806950"/>
            <a:ext cx="989013"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chemeClr val="accent2"/>
                </a:solidFill>
                <a:latin typeface="微软雅黑" panose="020B0503020204020204" pitchFamily="34" charset="-122"/>
                <a:ea typeface="微软雅黑" panose="020B0503020204020204" pitchFamily="34" charset="-122"/>
                <a:cs typeface="msgothic"/>
              </a:rPr>
              <a:t>swap.o</a:t>
            </a:r>
          </a:p>
        </p:txBody>
      </p:sp>
      <p:sp>
        <p:nvSpPr>
          <p:cNvPr id="715789" name="Rectangle 12"/>
          <p:cNvSpPr>
            <a:spLocks noChangeArrowheads="1"/>
          </p:cNvSpPr>
          <p:nvPr/>
        </p:nvSpPr>
        <p:spPr bwMode="auto">
          <a:xfrm>
            <a:off x="452120" y="2197100"/>
            <a:ext cx="2278063" cy="533400"/>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系统代码</a:t>
            </a:r>
          </a:p>
        </p:txBody>
      </p:sp>
      <p:sp>
        <p:nvSpPr>
          <p:cNvPr id="18446" name="Rectangle 14"/>
          <p:cNvSpPr>
            <a:spLocks noChangeArrowheads="1"/>
          </p:cNvSpPr>
          <p:nvPr/>
        </p:nvSpPr>
        <p:spPr bwMode="auto">
          <a:xfrm>
            <a:off x="452120" y="4375150"/>
            <a:ext cx="2278063" cy="346075"/>
          </a:xfrm>
          <a:prstGeom prst="rect">
            <a:avLst/>
          </a:prstGeom>
          <a:solidFill>
            <a:srgbClr val="008080">
              <a:alpha val="39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int</a:t>
            </a:r>
            <a:r>
              <a:rPr lang="en-GB" altLang="zh-CN" sz="1600" b="1">
                <a:latin typeface="Courier New" panose="02070309020205020404" pitchFamily="49" charset="0"/>
                <a:ea typeface="微软雅黑" panose="020B0503020204020204" pitchFamily="34" charset="-122"/>
                <a:cs typeface="msgothic"/>
              </a:rPr>
              <a:t> </a:t>
            </a:r>
            <a:r>
              <a:rPr lang="en-GB" altLang="zh-CN" b="1">
                <a:latin typeface="微软雅黑" panose="020B0503020204020204" pitchFamily="34" charset="-122"/>
                <a:ea typeface="微软雅黑" panose="020B0503020204020204" pitchFamily="34" charset="-122"/>
                <a:cs typeface="msgothic"/>
              </a:rPr>
              <a:t>buf[2]={1,2}</a:t>
            </a:r>
          </a:p>
        </p:txBody>
      </p:sp>
      <p:sp>
        <p:nvSpPr>
          <p:cNvPr id="18447" name="Rectangle 15"/>
          <p:cNvSpPr>
            <a:spLocks noChangeArrowheads="1"/>
          </p:cNvSpPr>
          <p:nvPr/>
        </p:nvSpPr>
        <p:spPr bwMode="auto">
          <a:xfrm>
            <a:off x="452120" y="2730500"/>
            <a:ext cx="2278063" cy="373063"/>
          </a:xfrm>
          <a:prstGeom prst="rect">
            <a:avLst/>
          </a:prstGeom>
          <a:solidFill>
            <a:srgbClr val="008080">
              <a:alpha val="28999"/>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系统数据</a:t>
            </a:r>
          </a:p>
        </p:txBody>
      </p:sp>
      <p:sp>
        <p:nvSpPr>
          <p:cNvPr id="715795" name="Text Box 19"/>
          <p:cNvSpPr txBox="1">
            <a:spLocks noChangeArrowheads="1"/>
          </p:cNvSpPr>
          <p:nvPr/>
        </p:nvSpPr>
        <p:spPr bwMode="auto">
          <a:xfrm>
            <a:off x="363220" y="1592263"/>
            <a:ext cx="26193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anose="020B0503020204020204" pitchFamily="34" charset="-122"/>
                <a:cs typeface="msgothic"/>
              </a:rPr>
              <a:t>可重定位目标文件</a:t>
            </a:r>
          </a:p>
        </p:txBody>
      </p:sp>
      <p:sp>
        <p:nvSpPr>
          <p:cNvPr id="18452" name="Text Box 20"/>
          <p:cNvSpPr txBox="1">
            <a:spLocks noChangeArrowheads="1"/>
          </p:cNvSpPr>
          <p:nvPr/>
        </p:nvSpPr>
        <p:spPr bwMode="auto">
          <a:xfrm>
            <a:off x="5093970" y="1052513"/>
            <a:ext cx="2314575" cy="449262"/>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latin typeface="Calibri" panose="020F0502020204030204" pitchFamily="34" charset="0"/>
                <a:ea typeface="微软雅黑" panose="020B0503020204020204" pitchFamily="34" charset="-122"/>
                <a:cs typeface="msgothic"/>
              </a:rPr>
              <a:t>可执行目标文件</a:t>
            </a:r>
          </a:p>
        </p:txBody>
      </p:sp>
      <p:sp>
        <p:nvSpPr>
          <p:cNvPr id="715799" name="Text Box 23"/>
          <p:cNvSpPr txBox="1">
            <a:spLocks noChangeArrowheads="1"/>
          </p:cNvSpPr>
          <p:nvPr/>
        </p:nvSpPr>
        <p:spPr bwMode="auto">
          <a:xfrm>
            <a:off x="2722245" y="2252663"/>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.text</a:t>
            </a:r>
          </a:p>
        </p:txBody>
      </p:sp>
      <p:sp>
        <p:nvSpPr>
          <p:cNvPr id="715800" name="Text Box 24"/>
          <p:cNvSpPr txBox="1">
            <a:spLocks noChangeArrowheads="1"/>
          </p:cNvSpPr>
          <p:nvPr/>
        </p:nvSpPr>
        <p:spPr bwMode="auto">
          <a:xfrm>
            <a:off x="2722245" y="2660650"/>
            <a:ext cx="757238"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a:t>
            </a:r>
          </a:p>
        </p:txBody>
      </p:sp>
      <p:sp>
        <p:nvSpPr>
          <p:cNvPr id="715801" name="Text Box 25"/>
          <p:cNvSpPr txBox="1">
            <a:spLocks noChangeArrowheads="1"/>
          </p:cNvSpPr>
          <p:nvPr/>
        </p:nvSpPr>
        <p:spPr bwMode="auto">
          <a:xfrm>
            <a:off x="2722245" y="3881438"/>
            <a:ext cx="703263"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.text</a:t>
            </a:r>
          </a:p>
        </p:txBody>
      </p:sp>
      <p:sp>
        <p:nvSpPr>
          <p:cNvPr id="715802" name="Text Box 26"/>
          <p:cNvSpPr txBox="1">
            <a:spLocks noChangeArrowheads="1"/>
          </p:cNvSpPr>
          <p:nvPr/>
        </p:nvSpPr>
        <p:spPr bwMode="auto">
          <a:xfrm>
            <a:off x="2715895" y="4338638"/>
            <a:ext cx="757238"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a:t>
            </a:r>
          </a:p>
        </p:txBody>
      </p:sp>
      <p:sp>
        <p:nvSpPr>
          <p:cNvPr id="715803" name="Text Box 27"/>
          <p:cNvSpPr txBox="1">
            <a:spLocks noChangeArrowheads="1"/>
          </p:cNvSpPr>
          <p:nvPr/>
        </p:nvSpPr>
        <p:spPr bwMode="auto">
          <a:xfrm>
            <a:off x="2744470" y="5243513"/>
            <a:ext cx="703263"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.text</a:t>
            </a:r>
          </a:p>
        </p:txBody>
      </p:sp>
      <p:sp>
        <p:nvSpPr>
          <p:cNvPr id="715804" name="Text Box 28"/>
          <p:cNvSpPr txBox="1">
            <a:spLocks noChangeArrowheads="1"/>
          </p:cNvSpPr>
          <p:nvPr/>
        </p:nvSpPr>
        <p:spPr bwMode="auto">
          <a:xfrm>
            <a:off x="2746058" y="5705475"/>
            <a:ext cx="757237" cy="350838"/>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a:t>
            </a:r>
          </a:p>
        </p:txBody>
      </p:sp>
      <p:sp>
        <p:nvSpPr>
          <p:cNvPr id="18439" name="Rectangle 7"/>
          <p:cNvSpPr>
            <a:spLocks noChangeArrowheads="1"/>
          </p:cNvSpPr>
          <p:nvPr/>
        </p:nvSpPr>
        <p:spPr bwMode="auto">
          <a:xfrm>
            <a:off x="4890770" y="4718050"/>
            <a:ext cx="2606675" cy="331788"/>
          </a:xfrm>
          <a:prstGeom prst="rect">
            <a:avLst/>
          </a:prstGeom>
          <a:solidFill>
            <a:srgbClr val="00808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int buf[2]={1,2}</a:t>
            </a:r>
          </a:p>
        </p:txBody>
      </p:sp>
      <p:sp>
        <p:nvSpPr>
          <p:cNvPr id="18440" name="Rectangle 8"/>
          <p:cNvSpPr>
            <a:spLocks noChangeArrowheads="1"/>
          </p:cNvSpPr>
          <p:nvPr/>
        </p:nvSpPr>
        <p:spPr bwMode="auto">
          <a:xfrm>
            <a:off x="4890770" y="1657350"/>
            <a:ext cx="2606675" cy="382588"/>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Headers</a:t>
            </a:r>
          </a:p>
        </p:txBody>
      </p:sp>
      <p:sp>
        <p:nvSpPr>
          <p:cNvPr id="18441" name="Rectangle 9"/>
          <p:cNvSpPr>
            <a:spLocks noChangeArrowheads="1"/>
          </p:cNvSpPr>
          <p:nvPr/>
        </p:nvSpPr>
        <p:spPr bwMode="auto">
          <a:xfrm>
            <a:off x="4890770" y="2435225"/>
            <a:ext cx="2606675" cy="641350"/>
          </a:xfrm>
          <a:prstGeom prst="rect">
            <a:avLst/>
          </a:prstGeom>
          <a:solidFill>
            <a:srgbClr val="FF0000">
              <a:alpha val="31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main()</a:t>
            </a:r>
          </a:p>
        </p:txBody>
      </p:sp>
      <p:sp>
        <p:nvSpPr>
          <p:cNvPr id="18442" name="Rectangle 10"/>
          <p:cNvSpPr>
            <a:spLocks noChangeArrowheads="1"/>
          </p:cNvSpPr>
          <p:nvPr/>
        </p:nvSpPr>
        <p:spPr bwMode="auto">
          <a:xfrm>
            <a:off x="4890770" y="3076575"/>
            <a:ext cx="2606675" cy="641350"/>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swap()</a:t>
            </a:r>
          </a:p>
        </p:txBody>
      </p:sp>
      <p:sp>
        <p:nvSpPr>
          <p:cNvPr id="18443" name="Text Box 11"/>
          <p:cNvSpPr txBox="1">
            <a:spLocks noChangeArrowheads="1"/>
          </p:cNvSpPr>
          <p:nvPr/>
        </p:nvSpPr>
        <p:spPr bwMode="auto">
          <a:xfrm>
            <a:off x="4585970" y="1449388"/>
            <a:ext cx="296863" cy="361950"/>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Calibri" panose="020F0502020204030204" pitchFamily="34" charset="0"/>
                <a:ea typeface="msgothic"/>
                <a:cs typeface="msgothic"/>
              </a:rPr>
              <a:t>0</a:t>
            </a:r>
          </a:p>
        </p:txBody>
      </p:sp>
      <p:sp>
        <p:nvSpPr>
          <p:cNvPr id="18445" name="Rectangle 13"/>
          <p:cNvSpPr>
            <a:spLocks noChangeArrowheads="1"/>
          </p:cNvSpPr>
          <p:nvPr/>
        </p:nvSpPr>
        <p:spPr bwMode="auto">
          <a:xfrm>
            <a:off x="4890770" y="5051425"/>
            <a:ext cx="2606675" cy="330200"/>
          </a:xfrm>
          <a:prstGeom prst="rect">
            <a:avLst/>
          </a:prstGeom>
          <a:solidFill>
            <a:srgbClr val="008080">
              <a:alpha val="28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int</a:t>
            </a:r>
            <a:r>
              <a:rPr lang="en-GB" altLang="zh-CN" sz="1600" b="1">
                <a:latin typeface="Courier New" panose="02070309020205020404" pitchFamily="49" charset="0"/>
                <a:ea typeface="微软雅黑" panose="020B0503020204020204" pitchFamily="34" charset="-122"/>
                <a:cs typeface="msgothic"/>
              </a:rPr>
              <a:t> </a:t>
            </a:r>
            <a:r>
              <a:rPr lang="en-GB" altLang="zh-CN" b="1">
                <a:latin typeface="微软雅黑" panose="020B0503020204020204" pitchFamily="34" charset="-122"/>
                <a:ea typeface="微软雅黑" panose="020B0503020204020204" pitchFamily="34" charset="-122"/>
                <a:cs typeface="msgothic"/>
              </a:rPr>
              <a:t>*bufp0=&amp;buf[0]</a:t>
            </a:r>
          </a:p>
        </p:txBody>
      </p:sp>
      <p:sp>
        <p:nvSpPr>
          <p:cNvPr id="18448" name="Rectangle 16"/>
          <p:cNvSpPr>
            <a:spLocks noChangeArrowheads="1"/>
          </p:cNvSpPr>
          <p:nvPr/>
        </p:nvSpPr>
        <p:spPr bwMode="auto">
          <a:xfrm>
            <a:off x="4890770" y="3717925"/>
            <a:ext cx="2606675" cy="639763"/>
          </a:xfrm>
          <a:prstGeom prst="rect">
            <a:avLst/>
          </a:prstGeom>
          <a:solidFill>
            <a:srgbClr val="FF000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更多系统代码</a:t>
            </a:r>
          </a:p>
        </p:txBody>
      </p:sp>
      <p:sp>
        <p:nvSpPr>
          <p:cNvPr id="18450" name="Rectangle 18"/>
          <p:cNvSpPr>
            <a:spLocks noChangeArrowheads="1"/>
          </p:cNvSpPr>
          <p:nvPr/>
        </p:nvSpPr>
        <p:spPr bwMode="auto">
          <a:xfrm>
            <a:off x="4890770" y="4357688"/>
            <a:ext cx="2606675" cy="360362"/>
          </a:xfrm>
          <a:prstGeom prst="rect">
            <a:avLst/>
          </a:prstGeom>
          <a:solidFill>
            <a:srgbClr val="008080">
              <a:alpha val="27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系统数据</a:t>
            </a:r>
          </a:p>
        </p:txBody>
      </p:sp>
      <p:sp>
        <p:nvSpPr>
          <p:cNvPr id="18453" name="AutoShape 21"/>
          <p:cNvSpPr/>
          <p:nvPr/>
        </p:nvSpPr>
        <p:spPr bwMode="auto">
          <a:xfrm>
            <a:off x="7579995" y="1657350"/>
            <a:ext cx="328613" cy="2700338"/>
          </a:xfrm>
          <a:prstGeom prst="rightBrace">
            <a:avLst>
              <a:gd name="adj1" fmla="val 66576"/>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54" name="Text Box 22"/>
          <p:cNvSpPr txBox="1">
            <a:spLocks noChangeArrowheads="1"/>
          </p:cNvSpPr>
          <p:nvPr/>
        </p:nvSpPr>
        <p:spPr bwMode="auto">
          <a:xfrm>
            <a:off x="7943533" y="2841625"/>
            <a:ext cx="703262" cy="3508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.text</a:t>
            </a:r>
          </a:p>
        </p:txBody>
      </p:sp>
      <p:sp>
        <p:nvSpPr>
          <p:cNvPr id="18462" name="Rectangle 30"/>
          <p:cNvSpPr>
            <a:spLocks noChangeArrowheads="1"/>
          </p:cNvSpPr>
          <p:nvPr/>
        </p:nvSpPr>
        <p:spPr bwMode="auto">
          <a:xfrm>
            <a:off x="4890770" y="5732463"/>
            <a:ext cx="2606675" cy="736600"/>
          </a:xfrm>
          <a:prstGeom prst="rect">
            <a:avLst/>
          </a:prstGeom>
          <a:solidFill>
            <a:srgbClr val="FFFFFF"/>
          </a:solidFill>
          <a:ln w="25560">
            <a:solidFill>
              <a:schemeClr val="tx1"/>
            </a:solidFill>
            <a:miter lim="800000"/>
          </a:ln>
        </p:spPr>
        <p:txBody>
          <a:bodyPr wrap="none" lIns="90000" tIns="46800" rIns="90000" bIns="46800" anchor="ctr"/>
          <a:lstStyle/>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.symtab</a:t>
            </a:r>
          </a:p>
          <a:p>
            <a:pPr algn="ctr" eaLnBrk="0" hangingPunct="0">
              <a:lnSpc>
                <a:spcPct val="105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.debug</a:t>
            </a:r>
          </a:p>
        </p:txBody>
      </p:sp>
      <p:sp>
        <p:nvSpPr>
          <p:cNvPr id="18463" name="AutoShape 31"/>
          <p:cNvSpPr/>
          <p:nvPr/>
        </p:nvSpPr>
        <p:spPr bwMode="auto">
          <a:xfrm>
            <a:off x="7564120" y="4357688"/>
            <a:ext cx="285750" cy="958850"/>
          </a:xfrm>
          <a:prstGeom prst="rightBrace">
            <a:avLst>
              <a:gd name="adj1" fmla="val 27963"/>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18464" name="Text Box 32"/>
          <p:cNvSpPr txBox="1">
            <a:spLocks noChangeArrowheads="1"/>
          </p:cNvSpPr>
          <p:nvPr/>
        </p:nvSpPr>
        <p:spPr bwMode="auto">
          <a:xfrm>
            <a:off x="7872095" y="4770438"/>
            <a:ext cx="75723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a:t>
            </a:r>
          </a:p>
        </p:txBody>
      </p:sp>
      <p:sp>
        <p:nvSpPr>
          <p:cNvPr id="18465" name="Rectangle 33"/>
          <p:cNvSpPr>
            <a:spLocks noChangeArrowheads="1"/>
          </p:cNvSpPr>
          <p:nvPr/>
        </p:nvSpPr>
        <p:spPr bwMode="auto">
          <a:xfrm>
            <a:off x="4890770" y="5384800"/>
            <a:ext cx="2606675" cy="347663"/>
          </a:xfrm>
          <a:prstGeom prst="rect">
            <a:avLst/>
          </a:prstGeom>
          <a:solidFill>
            <a:srgbClr val="993366">
              <a:alpha val="41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Courier New" panose="02070309020205020404" pitchFamily="49" charset="0"/>
              </a:rPr>
              <a:t>int *bufp1</a:t>
            </a:r>
          </a:p>
        </p:txBody>
      </p:sp>
      <p:sp>
        <p:nvSpPr>
          <p:cNvPr id="18466" name="Text Box 34"/>
          <p:cNvSpPr txBox="1">
            <a:spLocks noChangeArrowheads="1"/>
          </p:cNvSpPr>
          <p:nvPr/>
        </p:nvSpPr>
        <p:spPr bwMode="auto">
          <a:xfrm>
            <a:off x="7900670" y="5389563"/>
            <a:ext cx="623888" cy="350837"/>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.bss</a:t>
            </a:r>
          </a:p>
        </p:txBody>
      </p:sp>
      <p:sp>
        <p:nvSpPr>
          <p:cNvPr id="18470" name="Rectangle 38"/>
          <p:cNvSpPr>
            <a:spLocks noChangeArrowheads="1"/>
          </p:cNvSpPr>
          <p:nvPr/>
        </p:nvSpPr>
        <p:spPr bwMode="auto">
          <a:xfrm>
            <a:off x="4890770" y="2046288"/>
            <a:ext cx="2606675" cy="384175"/>
          </a:xfrm>
          <a:prstGeom prst="rect">
            <a:avLst/>
          </a:prstGeom>
          <a:solidFill>
            <a:srgbClr val="FF0000">
              <a:alpha val="28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系统代码</a:t>
            </a:r>
          </a:p>
        </p:txBody>
      </p:sp>
      <p:sp>
        <p:nvSpPr>
          <p:cNvPr id="18471" name="AutoShape 39"/>
          <p:cNvSpPr/>
          <p:nvPr/>
        </p:nvSpPr>
        <p:spPr bwMode="auto">
          <a:xfrm>
            <a:off x="7546658" y="5418138"/>
            <a:ext cx="269875" cy="323850"/>
          </a:xfrm>
          <a:prstGeom prst="rightBrace">
            <a:avLst>
              <a:gd name="adj1" fmla="val 10000"/>
              <a:gd name="adj2" fmla="val 50000"/>
            </a:avLst>
          </a:prstGeom>
          <a:noFill/>
          <a:ln w="25560">
            <a:solidFill>
              <a:schemeClr val="tx1"/>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41" name="Rectangle 33"/>
          <p:cNvSpPr>
            <a:spLocks noChangeArrowheads="1"/>
          </p:cNvSpPr>
          <p:nvPr/>
        </p:nvSpPr>
        <p:spPr bwMode="auto">
          <a:xfrm>
            <a:off x="452120" y="6059488"/>
            <a:ext cx="2270125" cy="401637"/>
          </a:xfrm>
          <a:prstGeom prst="rect">
            <a:avLst/>
          </a:prstGeom>
          <a:solidFill>
            <a:srgbClr val="993366">
              <a:alpha val="37000"/>
            </a:srgbClr>
          </a:solidFill>
          <a:ln w="25527">
            <a:solidFill>
              <a:schemeClr val="tx1"/>
            </a:solidFill>
            <a:miter lim="800000"/>
          </a:ln>
        </p:spPr>
        <p:txBody>
          <a:bodyPr wrap="none" lIns="90000" tIns="46800" rIns="90000" bIns="46800" anchor="ct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Courier New" panose="02070309020205020404" pitchFamily="49" charset="0"/>
              </a:rPr>
              <a:t>static int *bufp1</a:t>
            </a:r>
          </a:p>
        </p:txBody>
      </p:sp>
      <p:sp>
        <p:nvSpPr>
          <p:cNvPr id="43" name="Text Box 34"/>
          <p:cNvSpPr txBox="1">
            <a:spLocks noChangeArrowheads="1"/>
          </p:cNvSpPr>
          <p:nvPr/>
        </p:nvSpPr>
        <p:spPr bwMode="auto">
          <a:xfrm>
            <a:off x="2771458" y="6164263"/>
            <a:ext cx="623887" cy="350837"/>
          </a:xfrm>
          <a:prstGeom prst="rect">
            <a:avLst/>
          </a:prstGeom>
          <a:noFill/>
          <a:ln w="9525">
            <a:noFill/>
            <a:round/>
          </a:ln>
        </p:spPr>
        <p:txBody>
          <a:bodyPr wrap="none" lIns="90000" tIns="46800" rIns="90000" bIns="46800">
            <a:spAutoFit/>
          </a:bodyPr>
          <a:lstStyle/>
          <a:p>
            <a:pPr algn="ct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.bss</a:t>
            </a:r>
          </a:p>
        </p:txBody>
      </p:sp>
      <p:sp>
        <p:nvSpPr>
          <p:cNvPr id="715820" name="Line 44"/>
          <p:cNvSpPr>
            <a:spLocks noChangeShapeType="1"/>
          </p:cNvSpPr>
          <p:nvPr/>
        </p:nvSpPr>
        <p:spPr bwMode="auto">
          <a:xfrm flipV="1">
            <a:off x="3427095" y="2200275"/>
            <a:ext cx="1436688" cy="247650"/>
          </a:xfrm>
          <a:prstGeom prst="line">
            <a:avLst/>
          </a:prstGeom>
          <a:noFill/>
          <a:ln w="57150">
            <a:solidFill>
              <a:srgbClr val="CC3300"/>
            </a:solidFill>
            <a:round/>
            <a:tailEnd type="triangle" w="med" len="med"/>
          </a:ln>
          <a:effectLst/>
        </p:spPr>
        <p:txBody>
          <a:bodyPr/>
          <a:lstStyle/>
          <a:p>
            <a:endParaRPr lang="zh-CN" altLang="en-US"/>
          </a:p>
        </p:txBody>
      </p:sp>
      <p:sp>
        <p:nvSpPr>
          <p:cNvPr id="715821" name="Line 45"/>
          <p:cNvSpPr>
            <a:spLocks noChangeShapeType="1"/>
          </p:cNvSpPr>
          <p:nvPr/>
        </p:nvSpPr>
        <p:spPr bwMode="auto">
          <a:xfrm flipV="1">
            <a:off x="3433445" y="2844800"/>
            <a:ext cx="1436688" cy="1219200"/>
          </a:xfrm>
          <a:prstGeom prst="line">
            <a:avLst/>
          </a:prstGeom>
          <a:noFill/>
          <a:ln w="57150">
            <a:solidFill>
              <a:srgbClr val="CC3300"/>
            </a:solidFill>
            <a:round/>
            <a:tailEnd type="triangle" w="med" len="med"/>
          </a:ln>
          <a:effectLst/>
        </p:spPr>
        <p:txBody>
          <a:bodyPr/>
          <a:lstStyle/>
          <a:p>
            <a:endParaRPr lang="zh-CN" altLang="en-US"/>
          </a:p>
        </p:txBody>
      </p:sp>
      <p:sp>
        <p:nvSpPr>
          <p:cNvPr id="715822" name="Line 46"/>
          <p:cNvSpPr>
            <a:spLocks noChangeShapeType="1"/>
          </p:cNvSpPr>
          <p:nvPr/>
        </p:nvSpPr>
        <p:spPr bwMode="auto">
          <a:xfrm flipV="1">
            <a:off x="3452495" y="3486150"/>
            <a:ext cx="1363663" cy="1905000"/>
          </a:xfrm>
          <a:prstGeom prst="line">
            <a:avLst/>
          </a:prstGeom>
          <a:noFill/>
          <a:ln w="57150">
            <a:solidFill>
              <a:srgbClr val="CC3300"/>
            </a:solidFill>
            <a:round/>
            <a:tailEnd type="triangle" w="med" len="med"/>
          </a:ln>
          <a:effectLst/>
        </p:spPr>
        <p:txBody>
          <a:bodyPr/>
          <a:lstStyle/>
          <a:p>
            <a:endParaRPr lang="zh-CN" altLang="en-US"/>
          </a:p>
        </p:txBody>
      </p:sp>
      <p:sp>
        <p:nvSpPr>
          <p:cNvPr id="715823" name="Line 47"/>
          <p:cNvSpPr>
            <a:spLocks noChangeShapeType="1"/>
          </p:cNvSpPr>
          <p:nvPr/>
        </p:nvSpPr>
        <p:spPr bwMode="auto">
          <a:xfrm>
            <a:off x="3474720" y="2844800"/>
            <a:ext cx="1349375" cy="1697038"/>
          </a:xfrm>
          <a:prstGeom prst="line">
            <a:avLst/>
          </a:prstGeom>
          <a:noFill/>
          <a:ln w="57150">
            <a:solidFill>
              <a:srgbClr val="0066CC"/>
            </a:solidFill>
            <a:round/>
            <a:tailEnd type="triangle" w="med" len="med"/>
          </a:ln>
          <a:effectLst/>
        </p:spPr>
        <p:txBody>
          <a:bodyPr/>
          <a:lstStyle/>
          <a:p>
            <a:endParaRPr lang="zh-CN" altLang="en-US"/>
          </a:p>
        </p:txBody>
      </p:sp>
      <p:sp>
        <p:nvSpPr>
          <p:cNvPr id="715824" name="Line 48"/>
          <p:cNvSpPr>
            <a:spLocks noChangeShapeType="1"/>
          </p:cNvSpPr>
          <p:nvPr/>
        </p:nvSpPr>
        <p:spPr bwMode="auto">
          <a:xfrm>
            <a:off x="3435033" y="4513263"/>
            <a:ext cx="1395412" cy="404812"/>
          </a:xfrm>
          <a:prstGeom prst="line">
            <a:avLst/>
          </a:prstGeom>
          <a:noFill/>
          <a:ln w="57150">
            <a:solidFill>
              <a:srgbClr val="0066CC"/>
            </a:solidFill>
            <a:round/>
            <a:tailEnd type="triangle" w="med" len="med"/>
          </a:ln>
          <a:effectLst/>
        </p:spPr>
        <p:txBody>
          <a:bodyPr/>
          <a:lstStyle/>
          <a:p>
            <a:endParaRPr lang="zh-CN" altLang="en-US"/>
          </a:p>
        </p:txBody>
      </p:sp>
      <p:sp>
        <p:nvSpPr>
          <p:cNvPr id="715825" name="Line 49"/>
          <p:cNvSpPr>
            <a:spLocks noChangeShapeType="1"/>
          </p:cNvSpPr>
          <p:nvPr/>
        </p:nvSpPr>
        <p:spPr bwMode="auto">
          <a:xfrm flipV="1">
            <a:off x="3436620" y="5229225"/>
            <a:ext cx="1363663" cy="684213"/>
          </a:xfrm>
          <a:prstGeom prst="line">
            <a:avLst/>
          </a:prstGeom>
          <a:noFill/>
          <a:ln w="57150">
            <a:solidFill>
              <a:srgbClr val="0066CC"/>
            </a:solidFill>
            <a:round/>
            <a:tailEnd type="triangle" w="med" len="med"/>
          </a:ln>
          <a:effectLst/>
        </p:spPr>
        <p:txBody>
          <a:bodyPr/>
          <a:lstStyle/>
          <a:p>
            <a:endParaRPr lang="zh-CN" altLang="en-US"/>
          </a:p>
        </p:txBody>
      </p:sp>
      <p:sp>
        <p:nvSpPr>
          <p:cNvPr id="715826" name="Line 50"/>
          <p:cNvSpPr>
            <a:spLocks noChangeShapeType="1"/>
          </p:cNvSpPr>
          <p:nvPr/>
        </p:nvSpPr>
        <p:spPr bwMode="auto">
          <a:xfrm flipV="1">
            <a:off x="3384233" y="5611813"/>
            <a:ext cx="1436687" cy="768350"/>
          </a:xfrm>
          <a:prstGeom prst="line">
            <a:avLst/>
          </a:prstGeom>
          <a:noFill/>
          <a:ln w="57150">
            <a:solidFill>
              <a:srgbClr val="CC0066"/>
            </a:solidFill>
            <a:round/>
            <a:tailEnd type="triangle" w="med" len="med"/>
          </a:ln>
          <a:effectLst/>
        </p:spPr>
        <p:txBody>
          <a:bodyPr/>
          <a:lstStyle/>
          <a:p>
            <a:endParaRPr lang="zh-CN" altLang="en-US"/>
          </a:p>
        </p:txBody>
      </p:sp>
      <p:sp>
        <p:nvSpPr>
          <p:cNvPr id="715828" name="Text Box 52"/>
          <p:cNvSpPr txBox="1">
            <a:spLocks noChangeArrowheads="1"/>
          </p:cNvSpPr>
          <p:nvPr/>
        </p:nvSpPr>
        <p:spPr bwMode="auto">
          <a:xfrm>
            <a:off x="380683" y="982663"/>
            <a:ext cx="4037012" cy="460375"/>
          </a:xfrm>
          <a:prstGeom prst="rect">
            <a:avLst/>
          </a:prstGeom>
          <a:noFill/>
          <a:ln w="9525">
            <a:noFill/>
            <a:miter lim="800000"/>
          </a:ln>
          <a:effectLst/>
        </p:spPr>
        <p:txBody>
          <a:bodyPr>
            <a:spAutoFit/>
          </a:bodyPr>
          <a:lstStyle/>
          <a:p>
            <a:pPr>
              <a:spcBef>
                <a:spcPct val="50000"/>
              </a:spcBef>
            </a:pPr>
            <a:r>
              <a:rPr lang="zh-CN" altLang="en-US" sz="2400">
                <a:solidFill>
                  <a:srgbClr val="425892"/>
                </a:solidFill>
                <a:ea typeface="微软雅黑" panose="020B0503020204020204" pitchFamily="34" charset="-122"/>
              </a:rPr>
              <a:t>链接本质：合并相同的</a:t>
            </a:r>
            <a:r>
              <a:rPr lang="zh-CN" altLang="en-US" sz="2400">
                <a:solidFill>
                  <a:srgbClr val="425892"/>
                </a:solidFill>
                <a:latin typeface="微软雅黑" panose="020B0503020204020204" pitchFamily="34" charset="-122"/>
                <a:ea typeface="微软雅黑" panose="020B0503020204020204" pitchFamily="34" charset="-122"/>
              </a:rPr>
              <a:t>“</a:t>
            </a:r>
            <a:r>
              <a:rPr lang="zh-CN" altLang="en-US" sz="2400">
                <a:solidFill>
                  <a:srgbClr val="425892"/>
                </a:solidFill>
                <a:ea typeface="微软雅黑" panose="020B0503020204020204" pitchFamily="34" charset="-122"/>
              </a:rPr>
              <a:t>节</a:t>
            </a:r>
            <a:r>
              <a:rPr lang="zh-CN" altLang="en-US" sz="2400">
                <a:solidFill>
                  <a:srgbClr val="425892"/>
                </a:solidFill>
                <a:latin typeface="微软雅黑" panose="020B0503020204020204" pitchFamily="34" charset="-122"/>
                <a:ea typeface="微软雅黑" panose="020B0503020204020204" pitchFamily="34" charset="-122"/>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5828"/>
                                        </p:tgtEl>
                                        <p:attrNameLst>
                                          <p:attrName>style.visibility</p:attrName>
                                        </p:attrNameLst>
                                      </p:cBhvr>
                                      <p:to>
                                        <p:strVal val="visible"/>
                                      </p:to>
                                    </p:set>
                                    <p:animEffect transition="in" filter="blinds(horizontal)">
                                      <p:cBhvr>
                                        <p:cTn id="7" dur="500"/>
                                        <p:tgtEl>
                                          <p:spTgt spid="7158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5828"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6" name="Rectangle 7"/>
          <p:cNvSpPr>
            <a:spLocks noGrp="1" noChangeArrowheads="1"/>
          </p:cNvSpPr>
          <p:nvPr>
            <p:ph type="title" idx="4294967295"/>
          </p:nvPr>
        </p:nvSpPr>
        <p:spPr>
          <a:xfrm>
            <a:off x="245428" y="242570"/>
            <a:ext cx="7591425" cy="762000"/>
          </a:xfrm>
        </p:spPr>
        <p:txBody>
          <a:bodyPr/>
          <a:lstStyle/>
          <a:p>
            <a:r>
              <a:rPr sz="4000" u="dash" dirty="0" smtClean="0">
                <a:solidFill>
                  <a:srgbClr val="D66A2B"/>
                </a:solidFill>
                <a:uFillTx/>
              </a:rPr>
              <a:t>可执行文件的存储器映像</a:t>
            </a:r>
            <a:r>
              <a:rPr lang="zh-CN" altLang="en-US" sz="4000" u="dash" dirty="0" smtClean="0">
                <a:solidFill>
                  <a:srgbClr val="D66A2B"/>
                </a:solidFill>
                <a:uFillTx/>
              </a:rPr>
              <a:t>：</a:t>
            </a:r>
          </a:p>
        </p:txBody>
      </p:sp>
      <p:sp>
        <p:nvSpPr>
          <p:cNvPr id="3" name="Rectangle 2"/>
          <p:cNvSpPr>
            <a:spLocks noChangeArrowheads="1"/>
          </p:cNvSpPr>
          <p:nvPr/>
        </p:nvSpPr>
        <p:spPr bwMode="auto">
          <a:xfrm>
            <a:off x="5002213" y="1995805"/>
            <a:ext cx="2832100" cy="725488"/>
          </a:xfrm>
          <a:prstGeom prst="rect">
            <a:avLst/>
          </a:prstGeom>
          <a:solidFill>
            <a:schemeClr val="bg1"/>
          </a:solidFill>
          <a:ln w="9525">
            <a:solidFill>
              <a:schemeClr val="tx1"/>
            </a:solidFill>
            <a:miter lim="800000"/>
          </a:ln>
          <a:effectLst/>
        </p:spPr>
        <p:txBody>
          <a:bodyPr wrap="none" anchor="ctr"/>
          <a:lstStyle/>
          <a:p>
            <a:endParaRPr lang="zh-CN" altLang="en-US"/>
          </a:p>
        </p:txBody>
      </p:sp>
      <p:sp>
        <p:nvSpPr>
          <p:cNvPr id="4" name="Text Box 12"/>
          <p:cNvSpPr txBox="1">
            <a:spLocks noChangeArrowheads="1"/>
          </p:cNvSpPr>
          <p:nvPr/>
        </p:nvSpPr>
        <p:spPr bwMode="auto">
          <a:xfrm>
            <a:off x="3181350" y="1683068"/>
            <a:ext cx="322263" cy="36195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0</a:t>
            </a:r>
          </a:p>
        </p:txBody>
      </p:sp>
      <p:sp>
        <p:nvSpPr>
          <p:cNvPr id="5" name="Text Box 25"/>
          <p:cNvSpPr txBox="1">
            <a:spLocks noChangeArrowheads="1"/>
          </p:cNvSpPr>
          <p:nvPr/>
        </p:nvSpPr>
        <p:spPr bwMode="auto">
          <a:xfrm>
            <a:off x="8264525" y="1841818"/>
            <a:ext cx="731838" cy="620712"/>
          </a:xfrm>
          <a:prstGeom prst="rect">
            <a:avLst/>
          </a:prstGeom>
          <a:noFill/>
          <a:ln w="9525">
            <a:noFill/>
            <a:round/>
          </a:ln>
        </p:spPr>
        <p:txBody>
          <a:bodyPr lIns="0" tIns="46800" rIns="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anose="020B0503020204020204" pitchFamily="34" charset="-122"/>
                <a:ea typeface="微软雅黑" panose="020B0503020204020204" pitchFamily="34" charset="-122"/>
                <a:cs typeface="msgothic"/>
              </a:rPr>
              <a:t>%esp </a:t>
            </a:r>
          </a:p>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dirty="0">
                <a:latin typeface="微软雅黑" panose="020B0503020204020204" pitchFamily="34" charset="-122"/>
                <a:ea typeface="微软雅黑" panose="020B0503020204020204" pitchFamily="34" charset="-122"/>
                <a:cs typeface="msgothic"/>
              </a:rPr>
              <a:t>(</a:t>
            </a:r>
            <a:r>
              <a:rPr lang="zh-CN" altLang="en-GB" b="1" dirty="0">
                <a:latin typeface="微软雅黑" panose="020B0503020204020204" pitchFamily="34" charset="-122"/>
                <a:ea typeface="微软雅黑" panose="020B0503020204020204" pitchFamily="34" charset="-122"/>
                <a:cs typeface="msgothic"/>
              </a:rPr>
              <a:t>栈顶</a:t>
            </a:r>
            <a:r>
              <a:rPr lang="en-GB" altLang="zh-CN" b="1" dirty="0">
                <a:latin typeface="微软雅黑" panose="020B0503020204020204" pitchFamily="34" charset="-122"/>
                <a:ea typeface="微软雅黑" panose="020B0503020204020204" pitchFamily="34" charset="-122"/>
                <a:cs typeface="msgothic"/>
              </a:rPr>
              <a:t>)</a:t>
            </a:r>
          </a:p>
        </p:txBody>
      </p:sp>
      <p:sp>
        <p:nvSpPr>
          <p:cNvPr id="6" name="Line 26"/>
          <p:cNvSpPr>
            <a:spLocks noChangeShapeType="1"/>
          </p:cNvSpPr>
          <p:nvPr/>
        </p:nvSpPr>
        <p:spPr bwMode="auto">
          <a:xfrm flipH="1">
            <a:off x="7885113" y="20100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7" name="Line 28"/>
          <p:cNvSpPr>
            <a:spLocks noChangeShapeType="1"/>
          </p:cNvSpPr>
          <p:nvPr/>
        </p:nvSpPr>
        <p:spPr bwMode="auto">
          <a:xfrm flipV="1">
            <a:off x="7974013" y="936943"/>
            <a:ext cx="1587" cy="460375"/>
          </a:xfrm>
          <a:prstGeom prst="line">
            <a:avLst/>
          </a:prstGeom>
          <a:noFill/>
          <a:ln w="38100">
            <a:solidFill>
              <a:schemeClr val="tx1"/>
            </a:solidFill>
            <a:miter lim="800000"/>
            <a:tailEnd type="triangle" w="med" len="med"/>
          </a:ln>
        </p:spPr>
        <p:txBody>
          <a:bodyPr/>
          <a:lstStyle/>
          <a:p>
            <a:endParaRPr lang="zh-CN" altLang="en-US"/>
          </a:p>
        </p:txBody>
      </p:sp>
      <p:sp>
        <p:nvSpPr>
          <p:cNvPr id="8" name="Text Box 29"/>
          <p:cNvSpPr txBox="1">
            <a:spLocks noChangeArrowheads="1"/>
          </p:cNvSpPr>
          <p:nvPr/>
        </p:nvSpPr>
        <p:spPr bwMode="auto">
          <a:xfrm>
            <a:off x="8288338" y="4065905"/>
            <a:ext cx="587375" cy="363538"/>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latin typeface="微软雅黑" panose="020B0503020204020204" pitchFamily="34" charset="-122"/>
                <a:ea typeface="微软雅黑" panose="020B0503020204020204" pitchFamily="34" charset="-122"/>
                <a:cs typeface="msgothic"/>
              </a:rPr>
              <a:t>brk</a:t>
            </a:r>
          </a:p>
        </p:txBody>
      </p:sp>
      <p:sp>
        <p:nvSpPr>
          <p:cNvPr id="9" name="Line 30"/>
          <p:cNvSpPr>
            <a:spLocks noChangeShapeType="1"/>
          </p:cNvSpPr>
          <p:nvPr/>
        </p:nvSpPr>
        <p:spPr bwMode="auto">
          <a:xfrm flipH="1">
            <a:off x="7904163" y="4232593"/>
            <a:ext cx="384175" cy="1587"/>
          </a:xfrm>
          <a:prstGeom prst="line">
            <a:avLst/>
          </a:prstGeom>
          <a:noFill/>
          <a:ln w="3240">
            <a:solidFill>
              <a:srgbClr val="000066"/>
            </a:solidFill>
            <a:miter lim="800000"/>
            <a:tailEnd type="triangle" w="med" len="med"/>
          </a:ln>
        </p:spPr>
        <p:txBody>
          <a:bodyPr/>
          <a:lstStyle/>
          <a:p>
            <a:endParaRPr lang="zh-CN" altLang="en-US"/>
          </a:p>
        </p:txBody>
      </p:sp>
      <p:sp>
        <p:nvSpPr>
          <p:cNvPr id="10" name="Text Box 31"/>
          <p:cNvSpPr txBox="1">
            <a:spLocks noChangeArrowheads="1"/>
          </p:cNvSpPr>
          <p:nvPr/>
        </p:nvSpPr>
        <p:spPr bwMode="auto">
          <a:xfrm>
            <a:off x="3530600" y="1183005"/>
            <a:ext cx="1565275" cy="322263"/>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anose="020B0503020204020204" pitchFamily="34" charset="-122"/>
                <a:ea typeface="微软雅黑" panose="020B0503020204020204" pitchFamily="34" charset="-122"/>
                <a:cs typeface="msgothic"/>
              </a:rPr>
              <a:t>0xC00000000</a:t>
            </a:r>
          </a:p>
        </p:txBody>
      </p:sp>
      <p:sp>
        <p:nvSpPr>
          <p:cNvPr id="11" name="Text Box 32"/>
          <p:cNvSpPr txBox="1">
            <a:spLocks noChangeArrowheads="1"/>
          </p:cNvSpPr>
          <p:nvPr/>
        </p:nvSpPr>
        <p:spPr bwMode="auto">
          <a:xfrm>
            <a:off x="3649663" y="6023293"/>
            <a:ext cx="1428750" cy="322262"/>
          </a:xfrm>
          <a:prstGeom prst="rect">
            <a:avLst/>
          </a:prstGeom>
          <a:noFill/>
          <a:ln w="9525">
            <a:noFill/>
            <a:round/>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微软雅黑" panose="020B0503020204020204" pitchFamily="34" charset="-122"/>
                <a:ea typeface="微软雅黑" panose="020B0503020204020204" pitchFamily="34" charset="-122"/>
                <a:cs typeface="msgothic"/>
              </a:rPr>
              <a:t>0x08048000</a:t>
            </a:r>
          </a:p>
        </p:txBody>
      </p:sp>
      <p:sp>
        <p:nvSpPr>
          <p:cNvPr id="12" name="Rectangle 14"/>
          <p:cNvSpPr>
            <a:spLocks noChangeArrowheads="1"/>
          </p:cNvSpPr>
          <p:nvPr/>
        </p:nvSpPr>
        <p:spPr bwMode="auto">
          <a:xfrm>
            <a:off x="5003800" y="921068"/>
            <a:ext cx="2830513" cy="517525"/>
          </a:xfrm>
          <a:prstGeom prst="rect">
            <a:avLst/>
          </a:prstGeom>
          <a:solidFill>
            <a:srgbClr val="F1C7C7"/>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anose="020B0503020204020204" pitchFamily="34" charset="-122"/>
                <a:ea typeface="微软雅黑" panose="020B0503020204020204" pitchFamily="34" charset="-122"/>
                <a:cs typeface="msgothic"/>
              </a:rPr>
              <a:t>内核虚存区</a:t>
            </a:r>
          </a:p>
        </p:txBody>
      </p:sp>
      <p:sp>
        <p:nvSpPr>
          <p:cNvPr id="13" name="Rectangle 15"/>
          <p:cNvSpPr>
            <a:spLocks noChangeArrowheads="1"/>
          </p:cNvSpPr>
          <p:nvPr/>
        </p:nvSpPr>
        <p:spPr bwMode="auto">
          <a:xfrm>
            <a:off x="5003800" y="27292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anose="020B0503020204020204" pitchFamily="34" charset="-122"/>
                <a:ea typeface="微软雅黑" panose="020B0503020204020204" pitchFamily="34" charset="-122"/>
                <a:cs typeface="msgothic"/>
              </a:rPr>
              <a:t>共享库区域</a:t>
            </a:r>
          </a:p>
        </p:txBody>
      </p:sp>
      <p:sp>
        <p:nvSpPr>
          <p:cNvPr id="14" name="Rectangle 16"/>
          <p:cNvSpPr>
            <a:spLocks noChangeArrowheads="1"/>
          </p:cNvSpPr>
          <p:nvPr/>
        </p:nvSpPr>
        <p:spPr bwMode="auto">
          <a:xfrm>
            <a:off x="5003800" y="3435668"/>
            <a:ext cx="2830513" cy="768350"/>
          </a:xfrm>
          <a:prstGeom prst="rect">
            <a:avLst/>
          </a:prstGeom>
          <a:solidFill>
            <a:schemeClr val="bg1"/>
          </a:solidFill>
          <a:ln w="3302">
            <a:solidFill>
              <a:schemeClr val="tx1"/>
            </a:solidFill>
            <a:miter lim="800000"/>
          </a:ln>
        </p:spPr>
        <p:txBody>
          <a:bodyPr wrap="none" anchor="ctr"/>
          <a:lstStyle/>
          <a:p>
            <a:pPr eaLnBrk="0" hangingPunct="0">
              <a:defRPr/>
            </a:pPr>
            <a:endParaRPr lang="en-US" sz="2400" b="1">
              <a:latin typeface="Arial Narrow" panose="020B0606020202030204" pitchFamily="34" charset="0"/>
              <a:ea typeface="+mn-ea"/>
            </a:endParaRPr>
          </a:p>
        </p:txBody>
      </p:sp>
      <p:sp>
        <p:nvSpPr>
          <p:cNvPr id="15" name="Rectangle 17"/>
          <p:cNvSpPr>
            <a:spLocks noChangeArrowheads="1"/>
          </p:cNvSpPr>
          <p:nvPr/>
        </p:nvSpPr>
        <p:spPr bwMode="auto">
          <a:xfrm>
            <a:off x="5003800" y="4202430"/>
            <a:ext cx="2830513" cy="711200"/>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anose="020B0503020204020204" pitchFamily="34" charset="-122"/>
                <a:ea typeface="微软雅黑" panose="020B0503020204020204" pitchFamily="34" charset="-122"/>
                <a:cs typeface="msgothic"/>
              </a:rPr>
              <a:t>堆（</a:t>
            </a:r>
            <a:r>
              <a:rPr lang="en-GB" altLang="zh-CN" sz="2000" b="1">
                <a:latin typeface="微软雅黑" panose="020B0503020204020204" pitchFamily="34" charset="-122"/>
                <a:ea typeface="微软雅黑" panose="020B0503020204020204" pitchFamily="34" charset="-122"/>
                <a:cs typeface="msgothic"/>
              </a:rPr>
              <a:t>heap</a:t>
            </a:r>
            <a:r>
              <a:rPr lang="zh-CN" altLang="en-GB" sz="2000" b="1">
                <a:latin typeface="微软雅黑" panose="020B0503020204020204" pitchFamily="34" charset="-122"/>
                <a:ea typeface="微软雅黑" panose="020B0503020204020204" pitchFamily="34" charset="-122"/>
                <a:cs typeface="msgothic"/>
              </a:rPr>
              <a:t>）</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a:t>
            </a:r>
            <a:r>
              <a:rPr lang="zh-CN" altLang="en-GB" sz="2000" b="1">
                <a:latin typeface="微软雅黑" panose="020B0503020204020204" pitchFamily="34" charset="-122"/>
                <a:ea typeface="微软雅黑" panose="020B0503020204020204" pitchFamily="34" charset="-122"/>
                <a:cs typeface="msgothic"/>
              </a:rPr>
              <a:t>由</a:t>
            </a:r>
            <a:r>
              <a:rPr lang="en-GB" altLang="zh-CN" sz="2000" b="1">
                <a:latin typeface="微软雅黑" panose="020B0503020204020204" pitchFamily="34" charset="-122"/>
                <a:ea typeface="微软雅黑" panose="020B0503020204020204" pitchFamily="34" charset="-122"/>
                <a:cs typeface="msgothic"/>
              </a:rPr>
              <a:t>malloc</a:t>
            </a:r>
            <a:r>
              <a:rPr lang="zh-CN" altLang="en-GB" sz="2000" b="1">
                <a:latin typeface="微软雅黑" panose="020B0503020204020204" pitchFamily="34" charset="-122"/>
                <a:ea typeface="微软雅黑" panose="020B0503020204020204" pitchFamily="34" charset="-122"/>
                <a:cs typeface="msgothic"/>
              </a:rPr>
              <a:t>动态生成</a:t>
            </a:r>
            <a:r>
              <a:rPr lang="en-GB" altLang="zh-CN" sz="2000" b="1">
                <a:latin typeface="Calibri" panose="020F0502020204030204" pitchFamily="34" charset="0"/>
                <a:ea typeface="微软雅黑" panose="020B0503020204020204" pitchFamily="34" charset="-122"/>
                <a:cs typeface="msgothic"/>
              </a:rPr>
              <a:t>)</a:t>
            </a:r>
          </a:p>
        </p:txBody>
      </p:sp>
      <p:sp>
        <p:nvSpPr>
          <p:cNvPr id="16" name="Line 19"/>
          <p:cNvSpPr>
            <a:spLocks noChangeShapeType="1"/>
          </p:cNvSpPr>
          <p:nvPr/>
        </p:nvSpPr>
        <p:spPr bwMode="auto">
          <a:xfrm flipV="1">
            <a:off x="6415088" y="3784918"/>
            <a:ext cx="1587" cy="407987"/>
          </a:xfrm>
          <a:prstGeom prst="line">
            <a:avLst/>
          </a:prstGeom>
          <a:noFill/>
          <a:ln w="3240">
            <a:solidFill>
              <a:schemeClr val="tx1"/>
            </a:solidFill>
            <a:miter lim="800000"/>
            <a:tailEnd type="triangle" w="med" len="med"/>
          </a:ln>
        </p:spPr>
        <p:txBody>
          <a:bodyPr/>
          <a:lstStyle/>
          <a:p>
            <a:endParaRPr lang="zh-CN" altLang="en-US"/>
          </a:p>
        </p:txBody>
      </p:sp>
      <p:sp>
        <p:nvSpPr>
          <p:cNvPr id="17" name="Rectangle 20"/>
          <p:cNvSpPr>
            <a:spLocks noChangeArrowheads="1"/>
          </p:cNvSpPr>
          <p:nvPr/>
        </p:nvSpPr>
        <p:spPr bwMode="auto">
          <a:xfrm>
            <a:off x="5003800" y="1406843"/>
            <a:ext cx="2830513" cy="598487"/>
          </a:xfrm>
          <a:prstGeom prst="rect">
            <a:avLst/>
          </a:prstGeom>
          <a:solidFill>
            <a:srgbClr val="D5F1CF"/>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用户栈（</a:t>
            </a:r>
            <a:r>
              <a:rPr lang="en-GB" altLang="zh-CN" b="1">
                <a:latin typeface="微软雅黑" panose="020B0503020204020204" pitchFamily="34" charset="-122"/>
                <a:ea typeface="微软雅黑" panose="020B0503020204020204" pitchFamily="34" charset="-122"/>
                <a:cs typeface="msgothic"/>
              </a:rPr>
              <a:t>User stack</a:t>
            </a:r>
            <a:r>
              <a:rPr lang="zh-CN" altLang="en-GB" b="1">
                <a:latin typeface="微软雅黑" panose="020B0503020204020204" pitchFamily="34" charset="-122"/>
                <a:ea typeface="微软雅黑" panose="020B0503020204020204" pitchFamily="34" charset="-122"/>
                <a:cs typeface="msgothic"/>
              </a:rPr>
              <a:t>）</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Calibri" panose="020F0502020204030204" pitchFamily="34" charset="0"/>
                <a:ea typeface="微软雅黑" panose="020B0503020204020204" pitchFamily="34" charset="-122"/>
                <a:cs typeface="msgothic"/>
              </a:rPr>
              <a:t>动态生成</a:t>
            </a:r>
          </a:p>
        </p:txBody>
      </p:sp>
      <p:sp>
        <p:nvSpPr>
          <p:cNvPr id="18" name="Line 21"/>
          <p:cNvSpPr>
            <a:spLocks noChangeShapeType="1"/>
          </p:cNvSpPr>
          <p:nvPr/>
        </p:nvSpPr>
        <p:spPr bwMode="auto">
          <a:xfrm flipV="1">
            <a:off x="6415088" y="2489518"/>
            <a:ext cx="1587" cy="246062"/>
          </a:xfrm>
          <a:prstGeom prst="line">
            <a:avLst/>
          </a:prstGeom>
          <a:noFill/>
          <a:ln w="3240">
            <a:solidFill>
              <a:schemeClr val="tx1"/>
            </a:solidFill>
            <a:miter lim="800000"/>
            <a:tailEnd type="triangle" w="med" len="med"/>
          </a:ln>
        </p:spPr>
        <p:txBody>
          <a:bodyPr/>
          <a:lstStyle/>
          <a:p>
            <a:endParaRPr lang="zh-CN" altLang="en-US"/>
          </a:p>
        </p:txBody>
      </p:sp>
      <p:sp>
        <p:nvSpPr>
          <p:cNvPr id="19" name="Line 22"/>
          <p:cNvSpPr>
            <a:spLocks noChangeShapeType="1"/>
          </p:cNvSpPr>
          <p:nvPr/>
        </p:nvSpPr>
        <p:spPr bwMode="auto">
          <a:xfrm>
            <a:off x="6415088" y="2005330"/>
            <a:ext cx="1587" cy="242888"/>
          </a:xfrm>
          <a:prstGeom prst="line">
            <a:avLst/>
          </a:prstGeom>
          <a:noFill/>
          <a:ln w="3240">
            <a:solidFill>
              <a:schemeClr val="tx1"/>
            </a:solidFill>
            <a:miter lim="800000"/>
            <a:tailEnd type="triangle" w="med" len="med"/>
          </a:ln>
        </p:spPr>
        <p:txBody>
          <a:bodyPr/>
          <a:lstStyle/>
          <a:p>
            <a:endParaRPr lang="zh-CN" altLang="en-US"/>
          </a:p>
        </p:txBody>
      </p:sp>
      <p:sp>
        <p:nvSpPr>
          <p:cNvPr id="20" name="Rectangle 23"/>
          <p:cNvSpPr>
            <a:spLocks noChangeArrowheads="1"/>
          </p:cNvSpPr>
          <p:nvPr/>
        </p:nvSpPr>
        <p:spPr bwMode="auto">
          <a:xfrm>
            <a:off x="5003800" y="6286818"/>
            <a:ext cx="2830513" cy="422275"/>
          </a:xfrm>
          <a:prstGeom prst="rect">
            <a:avLst/>
          </a:prstGeom>
          <a:solidFill>
            <a:schemeClr val="bg1">
              <a:lumMod val="75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latin typeface="微软雅黑" panose="020B0503020204020204" pitchFamily="34" charset="-122"/>
                <a:ea typeface="微软雅黑" panose="020B0503020204020204" pitchFamily="34" charset="-122"/>
                <a:cs typeface="msgothic"/>
              </a:rPr>
              <a:t>未使用</a:t>
            </a:r>
          </a:p>
        </p:txBody>
      </p:sp>
      <p:sp>
        <p:nvSpPr>
          <p:cNvPr id="21" name="Text Box 24"/>
          <p:cNvSpPr txBox="1">
            <a:spLocks noChangeArrowheads="1"/>
          </p:cNvSpPr>
          <p:nvPr/>
        </p:nvSpPr>
        <p:spPr bwMode="auto">
          <a:xfrm>
            <a:off x="4735513" y="6518593"/>
            <a:ext cx="315912" cy="331787"/>
          </a:xfrm>
          <a:prstGeom prst="rect">
            <a:avLst/>
          </a:prstGeom>
          <a:noFill/>
          <a:ln w="9525">
            <a:noFill/>
            <a:round/>
          </a:ln>
        </p:spPr>
        <p:txBody>
          <a:bodyPr wrap="none"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latin typeface="Arial Black" panose="020B0A04020102020204" pitchFamily="34" charset="0"/>
                <a:ea typeface="msgothic"/>
                <a:cs typeface="msgothic"/>
              </a:rPr>
              <a:t>0</a:t>
            </a:r>
          </a:p>
        </p:txBody>
      </p:sp>
      <p:sp>
        <p:nvSpPr>
          <p:cNvPr id="22" name="Rectangle 34"/>
          <p:cNvSpPr>
            <a:spLocks noChangeArrowheads="1"/>
          </p:cNvSpPr>
          <p:nvPr/>
        </p:nvSpPr>
        <p:spPr bwMode="auto">
          <a:xfrm>
            <a:off x="5003800" y="4910455"/>
            <a:ext cx="2830513" cy="712788"/>
          </a:xfrm>
          <a:prstGeom prst="rect">
            <a:avLst/>
          </a:prstGeom>
          <a:solidFill>
            <a:schemeClr val="accent2">
              <a:lumMod val="20000"/>
              <a:lumOff val="80000"/>
            </a:schemeClr>
          </a:solidFill>
          <a:ln w="324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anose="020B0503020204020204" pitchFamily="34" charset="-122"/>
                <a:ea typeface="微软雅黑" panose="020B0503020204020204" pitchFamily="34" charset="-122"/>
                <a:cs typeface="msgothic"/>
              </a:rPr>
              <a:t>读写数据段</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 .bss)</a:t>
            </a:r>
          </a:p>
        </p:txBody>
      </p:sp>
      <p:sp>
        <p:nvSpPr>
          <p:cNvPr id="23" name="Rectangle 35"/>
          <p:cNvSpPr>
            <a:spLocks noChangeArrowheads="1"/>
          </p:cNvSpPr>
          <p:nvPr/>
        </p:nvSpPr>
        <p:spPr bwMode="auto">
          <a:xfrm>
            <a:off x="5003800" y="5575618"/>
            <a:ext cx="2830513" cy="711200"/>
          </a:xfrm>
          <a:prstGeom prst="rect">
            <a:avLst/>
          </a:prstGeom>
          <a:solidFill>
            <a:srgbClr val="F6F5BD"/>
          </a:solidFill>
          <a:ln w="324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latin typeface="微软雅黑" panose="020B0503020204020204" pitchFamily="34" charset="-122"/>
                <a:ea typeface="微软雅黑" panose="020B0503020204020204" pitchFamily="34" charset="-122"/>
                <a:cs typeface="msgothic"/>
              </a:rPr>
              <a:t>只读代码段</a:t>
            </a:r>
          </a:p>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(.init, .text</a:t>
            </a:r>
            <a:r>
              <a:rPr lang="en-GB" altLang="zh-CN" sz="1600" b="1">
                <a:latin typeface="Calibri" panose="020F0502020204030204" pitchFamily="34" charset="0"/>
                <a:ea typeface="微软雅黑" panose="020B0503020204020204" pitchFamily="34" charset="-122"/>
                <a:cs typeface="msgothic"/>
              </a:rPr>
              <a:t>, </a:t>
            </a:r>
            <a:r>
              <a:rPr lang="en-GB" altLang="zh-CN" b="1">
                <a:latin typeface="微软雅黑" panose="020B0503020204020204" pitchFamily="34" charset="-122"/>
                <a:ea typeface="微软雅黑" panose="020B0503020204020204" pitchFamily="34" charset="-122"/>
                <a:cs typeface="msgothic"/>
              </a:rPr>
              <a:t>.rodata</a:t>
            </a:r>
            <a:r>
              <a:rPr lang="en-GB" altLang="zh-CN" sz="1600" b="1">
                <a:latin typeface="Calibri" panose="020F0502020204030204" pitchFamily="34" charset="0"/>
                <a:ea typeface="微软雅黑" panose="020B0503020204020204" pitchFamily="34" charset="-122"/>
                <a:cs typeface="msgothic"/>
              </a:rPr>
              <a:t>)</a:t>
            </a:r>
          </a:p>
        </p:txBody>
      </p:sp>
      <p:grpSp>
        <p:nvGrpSpPr>
          <p:cNvPr id="24" name="Group 24"/>
          <p:cNvGrpSpPr/>
          <p:nvPr/>
        </p:nvGrpSpPr>
        <p:grpSpPr bwMode="auto">
          <a:xfrm>
            <a:off x="7867650" y="4986655"/>
            <a:ext cx="1071563" cy="1327150"/>
            <a:chOff x="4956" y="3074"/>
            <a:chExt cx="675" cy="836"/>
          </a:xfrm>
        </p:grpSpPr>
        <p:sp>
          <p:nvSpPr>
            <p:cNvPr id="25" name="AutoShape 36"/>
            <p:cNvSpPr/>
            <p:nvPr/>
          </p:nvSpPr>
          <p:spPr bwMode="auto">
            <a:xfrm>
              <a:off x="4956" y="3094"/>
              <a:ext cx="140" cy="816"/>
            </a:xfrm>
            <a:prstGeom prst="rightBrace">
              <a:avLst>
                <a:gd name="adj1" fmla="val 48571"/>
                <a:gd name="adj2" fmla="val 50000"/>
              </a:avLst>
            </a:prstGeom>
            <a:noFill/>
            <a:ln w="38100">
              <a:solidFill>
                <a:srgbClr val="FF0000"/>
              </a:solidFill>
              <a:miter lim="800000"/>
            </a:ln>
          </p:spPr>
          <p:txBody>
            <a:bodyPr wrap="none" anchor="ctr"/>
            <a:lstStyle/>
            <a:p>
              <a:pPr eaLnBrk="0" hangingPunct="0"/>
              <a:endParaRPr lang="en-US" altLang="zh-CN" sz="2400" b="1">
                <a:latin typeface="Arial Narrow" panose="020B0606020202030204" pitchFamily="34" charset="0"/>
              </a:endParaRPr>
            </a:p>
          </p:txBody>
        </p:sp>
        <p:sp>
          <p:nvSpPr>
            <p:cNvPr id="26" name="Text Box 37"/>
            <p:cNvSpPr txBox="1">
              <a:spLocks noChangeArrowheads="1"/>
            </p:cNvSpPr>
            <p:nvPr/>
          </p:nvSpPr>
          <p:spPr bwMode="auto">
            <a:xfrm>
              <a:off x="5161" y="3074"/>
              <a:ext cx="470" cy="770"/>
            </a:xfrm>
            <a:prstGeom prst="rect">
              <a:avLst/>
            </a:prstGeom>
            <a:noFill/>
            <a:ln w="9525">
              <a:noFill/>
              <a:round/>
            </a:ln>
          </p:spPr>
          <p:txBody>
            <a:bodyPr lIns="90000" tIns="46800" rIns="90000" bIns="46800">
              <a:spAutoFit/>
            </a:bodyPr>
            <a:lstStyle/>
            <a:p>
              <a:pP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anose="020F0502020204030204" pitchFamily="34" charset="0"/>
                  <a:ea typeface="微软雅黑" panose="020B0503020204020204" pitchFamily="34" charset="-122"/>
                  <a:cs typeface="msgothic"/>
                </a:rPr>
                <a:t>从可执行文件装入</a:t>
              </a:r>
            </a:p>
          </p:txBody>
        </p:sp>
      </p:grpSp>
      <p:sp>
        <p:nvSpPr>
          <p:cNvPr id="27" name="Text Box 27"/>
          <p:cNvSpPr txBox="1">
            <a:spLocks noChangeArrowheads="1"/>
          </p:cNvSpPr>
          <p:nvPr/>
        </p:nvSpPr>
        <p:spPr bwMode="auto">
          <a:xfrm>
            <a:off x="292100" y="933768"/>
            <a:ext cx="3268663" cy="381000"/>
          </a:xfrm>
          <a:prstGeom prst="rect">
            <a:avLst/>
          </a:prstGeom>
          <a:noFill/>
          <a:ln w="9525">
            <a:noFill/>
            <a:miter lim="800000"/>
          </a:ln>
          <a:effectLst/>
        </p:spPr>
        <p:txBody>
          <a:bodyPr>
            <a:spAutoFit/>
          </a:bodyPr>
          <a:lstStyle/>
          <a:p>
            <a:pPr>
              <a:spcBef>
                <a:spcPct val="50000"/>
              </a:spcBef>
            </a:pPr>
            <a:r>
              <a:rPr lang="zh-CN" altLang="en-US" sz="1900" b="1">
                <a:solidFill>
                  <a:srgbClr val="FF0000"/>
                </a:solidFill>
                <a:latin typeface="微软雅黑" panose="020B0503020204020204" pitchFamily="34" charset="-122"/>
                <a:ea typeface="微软雅黑" panose="020B0503020204020204" pitchFamily="34" charset="-122"/>
              </a:rPr>
              <a:t>程序</a:t>
            </a:r>
            <a:r>
              <a:rPr lang="en-US" altLang="zh-CN" sz="1900" b="1">
                <a:solidFill>
                  <a:srgbClr val="FF0000"/>
                </a:solidFill>
                <a:latin typeface="微软雅黑" panose="020B0503020204020204" pitchFamily="34" charset="-122"/>
                <a:ea typeface="微软雅黑" panose="020B0503020204020204" pitchFamily="34" charset="-122"/>
              </a:rPr>
              <a:t>(</a:t>
            </a:r>
            <a:r>
              <a:rPr lang="zh-CN" altLang="en-US" sz="1900" b="1">
                <a:solidFill>
                  <a:srgbClr val="FF0000"/>
                </a:solidFill>
                <a:latin typeface="微软雅黑" panose="020B0503020204020204" pitchFamily="34" charset="-122"/>
                <a:ea typeface="微软雅黑" panose="020B0503020204020204" pitchFamily="34" charset="-122"/>
              </a:rPr>
              <a:t>段</a:t>
            </a:r>
            <a:r>
              <a:rPr lang="en-US" altLang="zh-CN" sz="1900" b="1">
                <a:solidFill>
                  <a:srgbClr val="FF0000"/>
                </a:solidFill>
                <a:latin typeface="微软雅黑" panose="020B0503020204020204" pitchFamily="34" charset="-122"/>
                <a:ea typeface="微软雅黑" panose="020B0503020204020204" pitchFamily="34" charset="-122"/>
              </a:rPr>
              <a:t>)</a:t>
            </a:r>
            <a:r>
              <a:rPr lang="zh-CN" altLang="en-US" sz="1900" b="1">
                <a:solidFill>
                  <a:srgbClr val="FF0000"/>
                </a:solidFill>
                <a:latin typeface="微软雅黑" panose="020B0503020204020204" pitchFamily="34" charset="-122"/>
                <a:ea typeface="微软雅黑" panose="020B0503020204020204" pitchFamily="34" charset="-122"/>
              </a:rPr>
              <a:t>头表描述如何映射</a:t>
            </a:r>
          </a:p>
        </p:txBody>
      </p:sp>
      <p:sp>
        <p:nvSpPr>
          <p:cNvPr id="28" name="Rectangle 2"/>
          <p:cNvSpPr>
            <a:spLocks noChangeArrowheads="1"/>
          </p:cNvSpPr>
          <p:nvPr/>
        </p:nvSpPr>
        <p:spPr bwMode="auto">
          <a:xfrm>
            <a:off x="247650" y="1660843"/>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ELF </a:t>
            </a:r>
            <a:r>
              <a:rPr lang="zh-CN" altLang="en-GB" b="1">
                <a:latin typeface="微软雅黑" panose="020B0503020204020204" pitchFamily="34" charset="-122"/>
                <a:ea typeface="微软雅黑" panose="020B0503020204020204" pitchFamily="34" charset="-122"/>
                <a:cs typeface="msgothic"/>
              </a:rPr>
              <a:t>头</a:t>
            </a:r>
          </a:p>
        </p:txBody>
      </p:sp>
      <p:sp>
        <p:nvSpPr>
          <p:cNvPr id="29" name="Rectangle 3"/>
          <p:cNvSpPr>
            <a:spLocks noChangeArrowheads="1"/>
          </p:cNvSpPr>
          <p:nvPr/>
        </p:nvSpPr>
        <p:spPr bwMode="auto">
          <a:xfrm>
            <a:off x="247650" y="2095818"/>
            <a:ext cx="2971800" cy="695325"/>
          </a:xfrm>
          <a:prstGeom prst="rect">
            <a:avLst/>
          </a:prstGeom>
          <a:solidFill>
            <a:srgbClr val="993366">
              <a:alpha val="9000"/>
            </a:srgbClr>
          </a:solidFill>
          <a:ln w="25527">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anose="020B0503020204020204" pitchFamily="34" charset="-122"/>
                <a:ea typeface="微软雅黑" panose="020B0503020204020204" pitchFamily="34" charset="-122"/>
                <a:cs typeface="msgothic"/>
              </a:rPr>
              <a:t>程序（段）头表</a:t>
            </a:r>
          </a:p>
        </p:txBody>
      </p:sp>
      <p:sp>
        <p:nvSpPr>
          <p:cNvPr id="30" name="Rectangle 4"/>
          <p:cNvSpPr>
            <a:spLocks noChangeArrowheads="1"/>
          </p:cNvSpPr>
          <p:nvPr/>
        </p:nvSpPr>
        <p:spPr bwMode="auto">
          <a:xfrm>
            <a:off x="247650" y="3226118"/>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.text </a:t>
            </a:r>
            <a:r>
              <a:rPr lang="zh-CN" altLang="en-GB" b="1">
                <a:latin typeface="微软雅黑" panose="020B0503020204020204" pitchFamily="34" charset="-122"/>
                <a:ea typeface="微软雅黑" panose="020B0503020204020204" pitchFamily="34" charset="-122"/>
                <a:cs typeface="msgothic"/>
              </a:rPr>
              <a:t>节</a:t>
            </a:r>
          </a:p>
        </p:txBody>
      </p:sp>
      <p:sp>
        <p:nvSpPr>
          <p:cNvPr id="31" name="Rectangle 5"/>
          <p:cNvSpPr>
            <a:spLocks noChangeArrowheads="1"/>
          </p:cNvSpPr>
          <p:nvPr/>
        </p:nvSpPr>
        <p:spPr bwMode="auto">
          <a:xfrm>
            <a:off x="247650" y="4096068"/>
            <a:ext cx="2971800" cy="434975"/>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.data </a:t>
            </a:r>
            <a:r>
              <a:rPr lang="zh-CN" altLang="en-GB" b="1">
                <a:latin typeface="微软雅黑" panose="020B0503020204020204" pitchFamily="34" charset="-122"/>
                <a:ea typeface="微软雅黑" panose="020B0503020204020204" pitchFamily="34" charset="-122"/>
                <a:cs typeface="msgothic"/>
              </a:rPr>
              <a:t>节</a:t>
            </a:r>
          </a:p>
        </p:txBody>
      </p:sp>
      <p:sp>
        <p:nvSpPr>
          <p:cNvPr id="32" name="Rectangle 6"/>
          <p:cNvSpPr>
            <a:spLocks noChangeArrowheads="1"/>
          </p:cNvSpPr>
          <p:nvPr/>
        </p:nvSpPr>
        <p:spPr bwMode="auto">
          <a:xfrm>
            <a:off x="247650" y="4531043"/>
            <a:ext cx="2971800" cy="433387"/>
          </a:xfrm>
          <a:prstGeom prst="rect">
            <a:avLst/>
          </a:prstGeom>
          <a:solidFill>
            <a:schemeClr val="accent2">
              <a:lumMod val="20000"/>
              <a:lumOff val="80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.bss </a:t>
            </a:r>
            <a:r>
              <a:rPr lang="zh-CN" altLang="en-GB" b="1">
                <a:latin typeface="微软雅黑" panose="020B0503020204020204" pitchFamily="34" charset="-122"/>
                <a:ea typeface="微软雅黑" panose="020B0503020204020204" pitchFamily="34" charset="-122"/>
                <a:cs typeface="msgothic"/>
              </a:rPr>
              <a:t>节</a:t>
            </a:r>
          </a:p>
        </p:txBody>
      </p:sp>
      <p:sp>
        <p:nvSpPr>
          <p:cNvPr id="33" name="Rectangle 7"/>
          <p:cNvSpPr>
            <a:spLocks noChangeArrowheads="1"/>
          </p:cNvSpPr>
          <p:nvPr/>
        </p:nvSpPr>
        <p:spPr bwMode="auto">
          <a:xfrm>
            <a:off x="247650" y="496443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.symtab </a:t>
            </a:r>
            <a:r>
              <a:rPr lang="zh-CN" altLang="en-GB" b="1">
                <a:latin typeface="微软雅黑" panose="020B0503020204020204" pitchFamily="34" charset="-122"/>
                <a:ea typeface="微软雅黑" panose="020B0503020204020204" pitchFamily="34" charset="-122"/>
                <a:cs typeface="msgothic"/>
              </a:rPr>
              <a:t>节</a:t>
            </a:r>
          </a:p>
        </p:txBody>
      </p:sp>
      <p:sp>
        <p:nvSpPr>
          <p:cNvPr id="34" name="Rectangle 10"/>
          <p:cNvSpPr>
            <a:spLocks noChangeArrowheads="1"/>
          </p:cNvSpPr>
          <p:nvPr/>
        </p:nvSpPr>
        <p:spPr bwMode="auto">
          <a:xfrm>
            <a:off x="247650" y="539940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.debug </a:t>
            </a:r>
            <a:r>
              <a:rPr lang="zh-CN" altLang="en-GB" b="1">
                <a:latin typeface="微软雅黑" panose="020B0503020204020204" pitchFamily="34" charset="-122"/>
                <a:ea typeface="微软雅黑" panose="020B0503020204020204" pitchFamily="34" charset="-122"/>
                <a:cs typeface="msgothic"/>
              </a:rPr>
              <a:t>节</a:t>
            </a:r>
          </a:p>
        </p:txBody>
      </p:sp>
      <p:sp>
        <p:nvSpPr>
          <p:cNvPr id="35" name="Rectangle 5"/>
          <p:cNvSpPr>
            <a:spLocks noChangeArrowheads="1"/>
          </p:cNvSpPr>
          <p:nvPr/>
        </p:nvSpPr>
        <p:spPr bwMode="auto">
          <a:xfrm>
            <a:off x="247650" y="366109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.rodata </a:t>
            </a:r>
            <a:r>
              <a:rPr lang="zh-CN" altLang="en-GB" b="1">
                <a:latin typeface="微软雅黑" panose="020B0503020204020204" pitchFamily="34" charset="-122"/>
                <a:ea typeface="微软雅黑" panose="020B0503020204020204" pitchFamily="34" charset="-122"/>
                <a:cs typeface="msgothic"/>
              </a:rPr>
              <a:t>节</a:t>
            </a:r>
          </a:p>
        </p:txBody>
      </p:sp>
      <p:sp>
        <p:nvSpPr>
          <p:cNvPr id="36" name="Rectangle 10"/>
          <p:cNvSpPr>
            <a:spLocks noChangeArrowheads="1"/>
          </p:cNvSpPr>
          <p:nvPr/>
        </p:nvSpPr>
        <p:spPr bwMode="auto">
          <a:xfrm>
            <a:off x="247650" y="5834380"/>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.line </a:t>
            </a:r>
            <a:r>
              <a:rPr lang="zh-CN" altLang="en-GB" b="1">
                <a:latin typeface="微软雅黑" panose="020B0503020204020204" pitchFamily="34" charset="-122"/>
                <a:ea typeface="微软雅黑" panose="020B0503020204020204" pitchFamily="34" charset="-122"/>
                <a:cs typeface="msgothic"/>
              </a:rPr>
              <a:t>节</a:t>
            </a:r>
          </a:p>
        </p:txBody>
      </p:sp>
      <p:sp>
        <p:nvSpPr>
          <p:cNvPr id="37" name="Rectangle 4"/>
          <p:cNvSpPr>
            <a:spLocks noChangeArrowheads="1"/>
          </p:cNvSpPr>
          <p:nvPr/>
        </p:nvSpPr>
        <p:spPr bwMode="auto">
          <a:xfrm>
            <a:off x="247650" y="2791143"/>
            <a:ext cx="2971800" cy="434975"/>
          </a:xfrm>
          <a:prstGeom prst="rect">
            <a:avLst/>
          </a:prstGeom>
          <a:solidFill>
            <a:srgbClr val="F6F5BD"/>
          </a:solidFill>
          <a:ln w="25560">
            <a:solidFill>
              <a:schemeClr val="tx1"/>
            </a:solidFill>
            <a:miter lim="800000"/>
          </a:ln>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.init </a:t>
            </a:r>
            <a:r>
              <a:rPr lang="zh-CN" altLang="en-GB" b="1">
                <a:latin typeface="微软雅黑" panose="020B0503020204020204" pitchFamily="34" charset="-122"/>
                <a:ea typeface="微软雅黑" panose="020B0503020204020204" pitchFamily="34" charset="-122"/>
                <a:cs typeface="msgothic"/>
              </a:rPr>
              <a:t>节</a:t>
            </a:r>
          </a:p>
        </p:txBody>
      </p:sp>
      <p:sp>
        <p:nvSpPr>
          <p:cNvPr id="38" name="Rectangle 10"/>
          <p:cNvSpPr>
            <a:spLocks noChangeArrowheads="1"/>
          </p:cNvSpPr>
          <p:nvPr/>
        </p:nvSpPr>
        <p:spPr bwMode="auto">
          <a:xfrm>
            <a:off x="247650" y="6269355"/>
            <a:ext cx="2971800" cy="434975"/>
          </a:xfrm>
          <a:prstGeom prst="rect">
            <a:avLst/>
          </a:prstGeom>
          <a:solidFill>
            <a:schemeClr val="bg1">
              <a:lumMod val="95000"/>
            </a:schemeClr>
          </a:solidFill>
          <a:ln w="25560">
            <a:solidFill>
              <a:schemeClr val="tx1"/>
            </a:solidFill>
            <a:miter lim="800000"/>
          </a:ln>
          <a:effectLst/>
        </p:spPr>
        <p:txBody>
          <a:bodyPr wrap="none" lIns="90000" tIns="46800" rIns="90000" bIns="46800" anchor="ctr"/>
          <a:lstStyle/>
          <a:p>
            <a:pPr algn="ctr" eaLnBrk="0" hangingPunct="0">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latin typeface="微软雅黑" panose="020B0503020204020204" pitchFamily="34" charset="-122"/>
                <a:ea typeface="微软雅黑" panose="020B0503020204020204" pitchFamily="34" charset="-122"/>
                <a:cs typeface="msgothic"/>
              </a:rPr>
              <a:t>.strtab </a:t>
            </a:r>
            <a:r>
              <a:rPr lang="zh-CN" altLang="en-GB" b="1">
                <a:latin typeface="微软雅黑" panose="020B0503020204020204" pitchFamily="34" charset="-122"/>
                <a:ea typeface="微软雅黑" panose="020B0503020204020204" pitchFamily="34" charset="-122"/>
                <a:cs typeface="msgothic"/>
              </a:rPr>
              <a:t>节</a:t>
            </a:r>
          </a:p>
        </p:txBody>
      </p:sp>
      <p:grpSp>
        <p:nvGrpSpPr>
          <p:cNvPr id="39" name="Group 39"/>
          <p:cNvGrpSpPr/>
          <p:nvPr/>
        </p:nvGrpSpPr>
        <p:grpSpPr bwMode="auto">
          <a:xfrm>
            <a:off x="3322638" y="4097655"/>
            <a:ext cx="1652587" cy="1214438"/>
            <a:chOff x="2039" y="2533"/>
            <a:chExt cx="1114" cy="746"/>
          </a:xfrm>
        </p:grpSpPr>
        <p:sp>
          <p:nvSpPr>
            <p:cNvPr id="44" name="Line 40"/>
            <p:cNvSpPr>
              <a:spLocks noChangeShapeType="1"/>
            </p:cNvSpPr>
            <p:nvPr/>
          </p:nvSpPr>
          <p:spPr bwMode="auto">
            <a:xfrm>
              <a:off x="2257" y="2823"/>
              <a:ext cx="896" cy="456"/>
            </a:xfrm>
            <a:prstGeom prst="line">
              <a:avLst/>
            </a:prstGeom>
            <a:noFill/>
            <a:ln w="38100">
              <a:solidFill>
                <a:srgbClr val="0066CC"/>
              </a:solidFill>
              <a:round/>
              <a:tailEnd type="triangle" w="med" len="med"/>
            </a:ln>
            <a:effectLst/>
          </p:spPr>
          <p:txBody>
            <a:bodyPr/>
            <a:lstStyle/>
            <a:p>
              <a:endParaRPr lang="zh-CN" altLang="en-US"/>
            </a:p>
          </p:txBody>
        </p:sp>
        <p:sp>
          <p:nvSpPr>
            <p:cNvPr id="45" name="AutoShape 41"/>
            <p:cNvSpPr/>
            <p:nvPr/>
          </p:nvSpPr>
          <p:spPr bwMode="auto">
            <a:xfrm>
              <a:off x="2039" y="2533"/>
              <a:ext cx="192" cy="539"/>
            </a:xfrm>
            <a:prstGeom prst="rightBrace">
              <a:avLst>
                <a:gd name="adj1" fmla="val 23394"/>
                <a:gd name="adj2" fmla="val 50000"/>
              </a:avLst>
            </a:prstGeom>
            <a:noFill/>
            <a:ln w="38100">
              <a:solidFill>
                <a:srgbClr val="0066CC"/>
              </a:solidFill>
              <a:round/>
            </a:ln>
            <a:effectLst/>
          </p:spPr>
          <p:txBody>
            <a:bodyPr wrap="none" anchor="ctr"/>
            <a:lstStyle/>
            <a:p>
              <a:endParaRPr lang="zh-CN" altLang="en-US"/>
            </a:p>
          </p:txBody>
        </p:sp>
      </p:grpSp>
      <p:grpSp>
        <p:nvGrpSpPr>
          <p:cNvPr id="46" name="Group 42"/>
          <p:cNvGrpSpPr/>
          <p:nvPr/>
        </p:nvGrpSpPr>
        <p:grpSpPr bwMode="auto">
          <a:xfrm>
            <a:off x="3424238" y="1805305"/>
            <a:ext cx="1581150" cy="4122738"/>
            <a:chOff x="2157" y="1070"/>
            <a:chExt cx="996" cy="2597"/>
          </a:xfrm>
        </p:grpSpPr>
        <p:sp>
          <p:nvSpPr>
            <p:cNvPr id="47" name="Line 43"/>
            <p:cNvSpPr>
              <a:spLocks noChangeShapeType="1"/>
            </p:cNvSpPr>
            <p:nvPr/>
          </p:nvSpPr>
          <p:spPr bwMode="auto">
            <a:xfrm>
              <a:off x="2313" y="1790"/>
              <a:ext cx="840" cy="1877"/>
            </a:xfrm>
            <a:prstGeom prst="line">
              <a:avLst/>
            </a:prstGeom>
            <a:noFill/>
            <a:ln w="38100">
              <a:solidFill>
                <a:srgbClr val="FF0000"/>
              </a:solidFill>
              <a:round/>
              <a:tailEnd type="triangle" w="med" len="med"/>
            </a:ln>
            <a:effectLst/>
          </p:spPr>
          <p:txBody>
            <a:bodyPr/>
            <a:lstStyle/>
            <a:p>
              <a:endParaRPr lang="zh-CN" altLang="en-US"/>
            </a:p>
          </p:txBody>
        </p:sp>
        <p:sp>
          <p:nvSpPr>
            <p:cNvPr id="48" name="AutoShape 44"/>
            <p:cNvSpPr/>
            <p:nvPr/>
          </p:nvSpPr>
          <p:spPr bwMode="auto">
            <a:xfrm>
              <a:off x="2157" y="1070"/>
              <a:ext cx="129" cy="1417"/>
            </a:xfrm>
            <a:prstGeom prst="rightBrace">
              <a:avLst>
                <a:gd name="adj1" fmla="val 91537"/>
                <a:gd name="adj2" fmla="val 50000"/>
              </a:avLst>
            </a:prstGeom>
            <a:noFill/>
            <a:ln w="38100">
              <a:solidFill>
                <a:srgbClr val="FF0000"/>
              </a:solidFill>
              <a:round/>
            </a:ln>
            <a:effectLst/>
          </p:spPr>
          <p:txBody>
            <a:bodyPr wrap="none" anchor="ctr"/>
            <a:lstStyle/>
            <a:p>
              <a:endParaRPr lang="zh-CN" altLang="en-US"/>
            </a:p>
          </p:txBody>
        </p:sp>
      </p:grpSp>
      <p:sp>
        <p:nvSpPr>
          <p:cNvPr id="49" name="Text Box 46"/>
          <p:cNvSpPr txBox="1">
            <a:spLocks noChangeArrowheads="1"/>
          </p:cNvSpPr>
          <p:nvPr/>
        </p:nvSpPr>
        <p:spPr bwMode="auto">
          <a:xfrm>
            <a:off x="8026400" y="1005205"/>
            <a:ext cx="841375" cy="396875"/>
          </a:xfrm>
          <a:prstGeom prst="rect">
            <a:avLst/>
          </a:prstGeom>
          <a:noFill/>
          <a:ln w="9525">
            <a:noFill/>
            <a:miter lim="800000"/>
          </a:ln>
          <a:effectLst/>
        </p:spPr>
        <p:txBody>
          <a:bodyPr>
            <a:spAutoFit/>
          </a:bodyPr>
          <a:lstStyle/>
          <a:p>
            <a:pPr>
              <a:spcBef>
                <a:spcPct val="50000"/>
              </a:spcBef>
            </a:pPr>
            <a:r>
              <a:rPr lang="en-US" altLang="zh-CN" sz="2000" b="1">
                <a:latin typeface="微软雅黑" panose="020B0503020204020204" pitchFamily="34" charset="-122"/>
                <a:ea typeface="微软雅黑" panose="020B0503020204020204" pitchFamily="34" charset="-122"/>
              </a:rPr>
              <a:t>1GB</a:t>
            </a:r>
          </a:p>
        </p:txBody>
      </p:sp>
      <p:sp>
        <p:nvSpPr>
          <p:cNvPr id="50" name="TextBox 49"/>
          <p:cNvSpPr txBox="1"/>
          <p:nvPr/>
        </p:nvSpPr>
        <p:spPr>
          <a:xfrm>
            <a:off x="6562725" y="514350"/>
            <a:ext cx="1247775" cy="369332"/>
          </a:xfrm>
          <a:prstGeom prst="rect">
            <a:avLst/>
          </a:prstGeom>
          <a:noFill/>
        </p:spPr>
        <p:txBody>
          <a:bodyPr wrap="square" rtlCol="0">
            <a:spAutoFit/>
          </a:bodyPr>
          <a:lstStyle/>
          <a:p>
            <a:r>
              <a:rPr lang="en-US" altLang="zh-CN" dirty="0" smtClean="0"/>
              <a:t>32</a:t>
            </a:r>
            <a:r>
              <a:rPr lang="zh-CN" altLang="en-US" dirty="0" smtClean="0"/>
              <a:t>位机器</a:t>
            </a:r>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blinds(horizontal)">
                                      <p:cBhvr>
                                        <p:cTn id="7" dur="500"/>
                                        <p:tgtEl>
                                          <p:spTgt spid="4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9"/>
                                        </p:tgtEl>
                                        <p:attrNameLst>
                                          <p:attrName>style.visibility</p:attrName>
                                        </p:attrNameLst>
                                      </p:cBhvr>
                                      <p:to>
                                        <p:strVal val="visible"/>
                                      </p:to>
                                    </p:set>
                                    <p:animEffect transition="in" filter="blinds(horizontal)">
                                      <p:cBhvr>
                                        <p:cTn id="12" dur="500"/>
                                        <p:tgtEl>
                                          <p:spTgt spid="3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blinds(horizontal)">
                                      <p:cBhvr>
                                        <p:cTn id="1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9026" name="Rectangle 2"/>
          <p:cNvSpPr>
            <a:spLocks noGrp="1" noChangeArrowheads="1"/>
          </p:cNvSpPr>
          <p:nvPr>
            <p:ph type="title"/>
          </p:nvPr>
        </p:nvSpPr>
        <p:spPr/>
        <p:txBody>
          <a:bodyPr/>
          <a:lstStyle/>
          <a:p>
            <a:r>
              <a:rPr lang="zh-CN" altLang="en-US" dirty="0" smtClean="0"/>
              <a:t>链接操作的步骤</a:t>
            </a:r>
          </a:p>
        </p:txBody>
      </p:sp>
      <p:sp>
        <p:nvSpPr>
          <p:cNvPr id="769027" name="Rectangle 3"/>
          <p:cNvSpPr>
            <a:spLocks noGrp="1" noChangeArrowheads="1"/>
          </p:cNvSpPr>
          <p:nvPr>
            <p:ph type="body" idx="1"/>
          </p:nvPr>
        </p:nvSpPr>
        <p:spPr>
          <a:xfrm>
            <a:off x="279400" y="822325"/>
            <a:ext cx="4819650" cy="1720850"/>
          </a:xfrm>
        </p:spPr>
        <p:txBody>
          <a:bodyPr/>
          <a:lstStyle/>
          <a:p>
            <a:pPr>
              <a:lnSpc>
                <a:spcPct val="105000"/>
              </a:lnSpc>
              <a:buFontTx/>
              <a:buNone/>
            </a:pPr>
            <a:r>
              <a:rPr lang="en-US" altLang="zh-CN" sz="2200" smtClean="0">
                <a:latin typeface="微软雅黑" pitchFamily="34" charset="-122"/>
                <a:ea typeface="微软雅黑" pitchFamily="34" charset="-122"/>
              </a:rPr>
              <a:t>1</a:t>
            </a:r>
            <a:r>
              <a:rPr lang="zh-CN" altLang="en-US" sz="2200" smtClean="0">
                <a:latin typeface="微软雅黑" pitchFamily="34" charset="-122"/>
                <a:ea typeface="微软雅黑" pitchFamily="34" charset="-122"/>
              </a:rPr>
              <a:t>）确定标号引用关系（符号解析）</a:t>
            </a:r>
          </a:p>
          <a:p>
            <a:pPr>
              <a:lnSpc>
                <a:spcPct val="105000"/>
              </a:lnSpc>
              <a:buFontTx/>
              <a:buNone/>
            </a:pPr>
            <a:r>
              <a:rPr lang="en-US" altLang="zh-CN" sz="2200" smtClean="0">
                <a:latin typeface="微软雅黑" pitchFamily="34" charset="-122"/>
                <a:ea typeface="微软雅黑" pitchFamily="34" charset="-122"/>
              </a:rPr>
              <a:t>2</a:t>
            </a:r>
            <a:r>
              <a:rPr lang="zh-CN" altLang="en-US" sz="2200" smtClean="0">
                <a:latin typeface="微软雅黑" pitchFamily="34" charset="-122"/>
                <a:ea typeface="微软雅黑" pitchFamily="34" charset="-122"/>
              </a:rPr>
              <a:t>）合并相关</a:t>
            </a:r>
            <a:r>
              <a:rPr lang="en-US" altLang="zh-CN" sz="2200" smtClean="0">
                <a:latin typeface="微软雅黑" pitchFamily="34" charset="-122"/>
                <a:ea typeface="微软雅黑" pitchFamily="34" charset="-122"/>
              </a:rPr>
              <a:t>.o</a:t>
            </a:r>
            <a:r>
              <a:rPr lang="zh-CN" altLang="en-US" sz="2200" smtClean="0">
                <a:latin typeface="微软雅黑" pitchFamily="34" charset="-122"/>
                <a:ea typeface="微软雅黑" pitchFamily="34" charset="-122"/>
              </a:rPr>
              <a:t>文件</a:t>
            </a:r>
          </a:p>
          <a:p>
            <a:pPr>
              <a:lnSpc>
                <a:spcPct val="105000"/>
              </a:lnSpc>
              <a:buFontTx/>
              <a:buNone/>
            </a:pPr>
            <a:r>
              <a:rPr lang="en-US" altLang="zh-CN" sz="2200" smtClean="0">
                <a:latin typeface="微软雅黑" pitchFamily="34" charset="-122"/>
                <a:ea typeface="微软雅黑" pitchFamily="34" charset="-122"/>
              </a:rPr>
              <a:t>3</a:t>
            </a:r>
            <a:r>
              <a:rPr lang="zh-CN" altLang="en-US" sz="2200" smtClean="0">
                <a:latin typeface="微软雅黑" pitchFamily="34" charset="-122"/>
                <a:ea typeface="微软雅黑" pitchFamily="34" charset="-122"/>
              </a:rPr>
              <a:t>）确定每个标号的地址</a:t>
            </a:r>
          </a:p>
          <a:p>
            <a:pPr>
              <a:lnSpc>
                <a:spcPct val="105000"/>
              </a:lnSpc>
              <a:buFontTx/>
              <a:buNone/>
            </a:pPr>
            <a:r>
              <a:rPr lang="en-US" altLang="zh-CN" sz="2200" smtClean="0">
                <a:latin typeface="微软雅黑" pitchFamily="34" charset="-122"/>
                <a:ea typeface="微软雅黑" pitchFamily="34" charset="-122"/>
              </a:rPr>
              <a:t>4</a:t>
            </a:r>
            <a:r>
              <a:rPr lang="zh-CN" altLang="en-US" sz="2200" smtClean="0">
                <a:latin typeface="微软雅黑" pitchFamily="34" charset="-122"/>
                <a:ea typeface="微软雅黑" pitchFamily="34" charset="-122"/>
              </a:rPr>
              <a:t>）在指令中填入新地址</a:t>
            </a:r>
          </a:p>
        </p:txBody>
      </p:sp>
      <p:grpSp>
        <p:nvGrpSpPr>
          <p:cNvPr id="769060" name="Group 36"/>
          <p:cNvGrpSpPr>
            <a:grpSpLocks/>
          </p:cNvGrpSpPr>
          <p:nvPr/>
        </p:nvGrpSpPr>
        <p:grpSpPr bwMode="auto">
          <a:xfrm>
            <a:off x="2322513" y="3897313"/>
            <a:ext cx="638175" cy="638175"/>
            <a:chOff x="1463" y="2455"/>
            <a:chExt cx="402" cy="402"/>
          </a:xfrm>
        </p:grpSpPr>
        <p:sp>
          <p:nvSpPr>
            <p:cNvPr id="769031" name="Line 7"/>
            <p:cNvSpPr>
              <a:spLocks noChangeShapeType="1"/>
            </p:cNvSpPr>
            <p:nvPr/>
          </p:nvSpPr>
          <p:spPr bwMode="auto">
            <a:xfrm>
              <a:off x="1463" y="2655"/>
              <a:ext cx="402" cy="0"/>
            </a:xfrm>
            <a:prstGeom prst="line">
              <a:avLst/>
            </a:prstGeom>
            <a:noFill/>
            <a:ln w="57150">
              <a:solidFill>
                <a:srgbClr val="009242"/>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69032" name="Line 8"/>
            <p:cNvSpPr>
              <a:spLocks noChangeShapeType="1"/>
            </p:cNvSpPr>
            <p:nvPr/>
          </p:nvSpPr>
          <p:spPr bwMode="auto">
            <a:xfrm>
              <a:off x="1664" y="2455"/>
              <a:ext cx="0" cy="402"/>
            </a:xfrm>
            <a:prstGeom prst="line">
              <a:avLst/>
            </a:prstGeom>
            <a:noFill/>
            <a:ln w="57150">
              <a:solidFill>
                <a:srgbClr val="009242"/>
              </a:solidFill>
              <a:round/>
              <a:headEnd/>
              <a:tailEnd/>
            </a:ln>
            <a:effectLst/>
          </p:spPr>
          <p:txBody>
            <a:bodyPr/>
            <a:lstStyle/>
            <a:p>
              <a:pPr fontAlgn="base">
                <a:spcBef>
                  <a:spcPct val="0"/>
                </a:spcBef>
                <a:spcAft>
                  <a:spcPct val="0"/>
                </a:spcAft>
              </a:pPr>
              <a:endParaRPr lang="zh-CN" altLang="en-US">
                <a:solidFill>
                  <a:srgbClr val="000000"/>
                </a:solidFill>
              </a:endParaRPr>
            </a:p>
          </p:txBody>
        </p:sp>
      </p:grpSp>
      <p:sp>
        <p:nvSpPr>
          <p:cNvPr id="769044" name="AutoShape 20"/>
          <p:cNvSpPr>
            <a:spLocks noChangeArrowheads="1"/>
          </p:cNvSpPr>
          <p:nvPr/>
        </p:nvSpPr>
        <p:spPr bwMode="auto">
          <a:xfrm>
            <a:off x="4962525" y="3911600"/>
            <a:ext cx="639763" cy="550863"/>
          </a:xfrm>
          <a:prstGeom prst="rightArrow">
            <a:avLst>
              <a:gd name="adj1" fmla="val 50000"/>
              <a:gd name="adj2" fmla="val 29035"/>
            </a:avLst>
          </a:prstGeom>
          <a:solidFill>
            <a:schemeClr val="accent1"/>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9062" name="Group 38"/>
          <p:cNvGrpSpPr>
            <a:grpSpLocks/>
          </p:cNvGrpSpPr>
          <p:nvPr/>
        </p:nvGrpSpPr>
        <p:grpSpPr bwMode="auto">
          <a:xfrm>
            <a:off x="7648575" y="1155700"/>
            <a:ext cx="1131888" cy="4310063"/>
            <a:chOff x="4818" y="847"/>
            <a:chExt cx="713" cy="2715"/>
          </a:xfrm>
        </p:grpSpPr>
        <p:sp>
          <p:nvSpPr>
            <p:cNvPr id="769045" name="AutoShape 21"/>
            <p:cNvSpPr>
              <a:spLocks/>
            </p:cNvSpPr>
            <p:nvPr/>
          </p:nvSpPr>
          <p:spPr bwMode="auto">
            <a:xfrm>
              <a:off x="4818" y="847"/>
              <a:ext cx="275" cy="2715"/>
            </a:xfrm>
            <a:prstGeom prst="rightBrace">
              <a:avLst>
                <a:gd name="adj1" fmla="val 82273"/>
                <a:gd name="adj2" fmla="val 50000"/>
              </a:avLst>
            </a:prstGeom>
            <a:noFill/>
            <a:ln w="57150">
              <a:solidFill>
                <a:srgbClr val="009242"/>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6" name="Text Box 22"/>
            <p:cNvSpPr txBox="1">
              <a:spLocks noChangeArrowheads="1"/>
            </p:cNvSpPr>
            <p:nvPr/>
          </p:nvSpPr>
          <p:spPr bwMode="auto">
            <a:xfrm>
              <a:off x="5129" y="1981"/>
              <a:ext cx="402" cy="48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p>
          </p:txBody>
        </p:sp>
      </p:grpSp>
      <p:grpSp>
        <p:nvGrpSpPr>
          <p:cNvPr id="769063" name="Group 39"/>
          <p:cNvGrpSpPr>
            <a:grpSpLocks/>
          </p:cNvGrpSpPr>
          <p:nvPr/>
        </p:nvGrpSpPr>
        <p:grpSpPr bwMode="auto">
          <a:xfrm>
            <a:off x="7634288" y="5583238"/>
            <a:ext cx="1035050" cy="900112"/>
            <a:chOff x="4800" y="3635"/>
            <a:chExt cx="652" cy="567"/>
          </a:xfrm>
        </p:grpSpPr>
        <p:sp>
          <p:nvSpPr>
            <p:cNvPr id="769047" name="AutoShape 23"/>
            <p:cNvSpPr>
              <a:spLocks/>
            </p:cNvSpPr>
            <p:nvPr/>
          </p:nvSpPr>
          <p:spPr bwMode="auto">
            <a:xfrm>
              <a:off x="4800" y="3635"/>
              <a:ext cx="192" cy="567"/>
            </a:xfrm>
            <a:prstGeom prst="rightBrace">
              <a:avLst>
                <a:gd name="adj1" fmla="val 24609"/>
                <a:gd name="adj2" fmla="val 50000"/>
              </a:avLst>
            </a:prstGeom>
            <a:noFill/>
            <a:ln w="57150">
              <a:solidFill>
                <a:srgbClr val="009242"/>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8" name="Text Box 24"/>
            <p:cNvSpPr txBox="1">
              <a:spLocks noChangeArrowheads="1"/>
            </p:cNvSpPr>
            <p:nvPr/>
          </p:nvSpPr>
          <p:spPr bwMode="auto">
            <a:xfrm>
              <a:off x="5050" y="3666"/>
              <a:ext cx="402" cy="48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p>
          </p:txBody>
        </p:sp>
      </p:grpSp>
      <p:grpSp>
        <p:nvGrpSpPr>
          <p:cNvPr id="769068" name="Group 44"/>
          <p:cNvGrpSpPr>
            <a:grpSpLocks/>
          </p:cNvGrpSpPr>
          <p:nvPr/>
        </p:nvGrpSpPr>
        <p:grpSpPr bwMode="auto">
          <a:xfrm>
            <a:off x="5891213" y="1084263"/>
            <a:ext cx="1873250" cy="5451475"/>
            <a:chOff x="3703" y="710"/>
            <a:chExt cx="1180" cy="3434"/>
          </a:xfrm>
        </p:grpSpPr>
        <p:sp>
          <p:nvSpPr>
            <p:cNvPr id="769033" name="Text Box 9"/>
            <p:cNvSpPr txBox="1">
              <a:spLocks noChangeArrowheads="1"/>
            </p:cNvSpPr>
            <p:nvPr/>
          </p:nvSpPr>
          <p:spPr bwMode="auto">
            <a:xfrm>
              <a:off x="3703" y="710"/>
              <a:ext cx="1180" cy="3434"/>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grpSp>
          <p:nvGrpSpPr>
            <p:cNvPr id="769061" name="Group 37"/>
            <p:cNvGrpSpPr>
              <a:grpSpLocks/>
            </p:cNvGrpSpPr>
            <p:nvPr/>
          </p:nvGrpSpPr>
          <p:grpSpPr bwMode="auto">
            <a:xfrm>
              <a:off x="3723" y="726"/>
              <a:ext cx="1024" cy="3403"/>
              <a:chOff x="3705" y="841"/>
              <a:chExt cx="1024" cy="3403"/>
            </a:xfrm>
          </p:grpSpPr>
          <p:sp>
            <p:nvSpPr>
              <p:cNvPr id="769039" name="Rectangle 15"/>
              <p:cNvSpPr>
                <a:spLocks noChangeArrowheads="1"/>
              </p:cNvSpPr>
              <p:nvPr/>
            </p:nvSpPr>
            <p:spPr bwMode="auto">
              <a:xfrm>
                <a:off x="3715" y="841"/>
                <a:ext cx="1014" cy="1481"/>
              </a:xfrm>
              <a:prstGeom prst="rect">
                <a:avLst/>
              </a:prstGeom>
              <a:solidFill>
                <a:schemeClr val="accent2">
                  <a:alpha val="24001"/>
                </a:scheme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0" name="Rectangle 16"/>
              <p:cNvSpPr>
                <a:spLocks noChangeArrowheads="1"/>
              </p:cNvSpPr>
              <p:nvPr/>
            </p:nvSpPr>
            <p:spPr bwMode="auto">
              <a:xfrm>
                <a:off x="3709" y="2316"/>
                <a:ext cx="1014" cy="1271"/>
              </a:xfrm>
              <a:prstGeom prst="rect">
                <a:avLst/>
              </a:prstGeom>
              <a:solidFill>
                <a:srgbClr val="FF000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1" name="Rectangle 17"/>
              <p:cNvSpPr>
                <a:spLocks noChangeArrowheads="1"/>
              </p:cNvSpPr>
              <p:nvPr/>
            </p:nvSpPr>
            <p:spPr bwMode="auto">
              <a:xfrm>
                <a:off x="3707" y="3586"/>
                <a:ext cx="1014" cy="412"/>
              </a:xfrm>
              <a:prstGeom prst="rect">
                <a:avLst/>
              </a:prstGeom>
              <a:solidFill>
                <a:srgbClr val="80008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49" name="Rectangle 25"/>
              <p:cNvSpPr>
                <a:spLocks noChangeArrowheads="1"/>
              </p:cNvSpPr>
              <p:nvPr/>
            </p:nvSpPr>
            <p:spPr bwMode="auto">
              <a:xfrm>
                <a:off x="3705" y="3997"/>
                <a:ext cx="1014" cy="247"/>
              </a:xfrm>
              <a:prstGeom prst="rect">
                <a:avLst/>
              </a:prstGeom>
              <a:solidFill>
                <a:srgbClr val="008000">
                  <a:alpha val="28999"/>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69064" name="Group 40"/>
          <p:cNvGrpSpPr>
            <a:grpSpLocks/>
          </p:cNvGrpSpPr>
          <p:nvPr/>
        </p:nvGrpSpPr>
        <p:grpSpPr bwMode="auto">
          <a:xfrm>
            <a:off x="6037263" y="1335088"/>
            <a:ext cx="1204912" cy="4862512"/>
            <a:chOff x="2787" y="987"/>
            <a:chExt cx="759" cy="3063"/>
          </a:xfrm>
        </p:grpSpPr>
        <p:sp>
          <p:nvSpPr>
            <p:cNvPr id="769050" name="Line 26"/>
            <p:cNvSpPr>
              <a:spLocks noChangeShapeType="1"/>
            </p:cNvSpPr>
            <p:nvPr/>
          </p:nvSpPr>
          <p:spPr bwMode="auto">
            <a:xfrm flipH="1">
              <a:off x="2787" y="987"/>
              <a:ext cx="658" cy="2606"/>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1" name="Line 27"/>
            <p:cNvSpPr>
              <a:spLocks noChangeShapeType="1"/>
            </p:cNvSpPr>
            <p:nvPr/>
          </p:nvSpPr>
          <p:spPr bwMode="auto">
            <a:xfrm flipH="1">
              <a:off x="2842" y="3346"/>
              <a:ext cx="631" cy="247"/>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2" name="Line 28"/>
            <p:cNvSpPr>
              <a:spLocks noChangeShapeType="1"/>
            </p:cNvSpPr>
            <p:nvPr/>
          </p:nvSpPr>
          <p:spPr bwMode="auto">
            <a:xfrm flipH="1">
              <a:off x="2897" y="2496"/>
              <a:ext cx="649" cy="1554"/>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3" name="Line 29"/>
            <p:cNvSpPr>
              <a:spLocks noChangeShapeType="1"/>
            </p:cNvSpPr>
            <p:nvPr/>
          </p:nvSpPr>
          <p:spPr bwMode="auto">
            <a:xfrm flipH="1">
              <a:off x="2887" y="2094"/>
              <a:ext cx="631" cy="1737"/>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4" name="Line 30"/>
            <p:cNvSpPr>
              <a:spLocks noChangeShapeType="1"/>
            </p:cNvSpPr>
            <p:nvPr/>
          </p:nvSpPr>
          <p:spPr bwMode="auto">
            <a:xfrm flipH="1">
              <a:off x="2869" y="1253"/>
              <a:ext cx="658" cy="63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55" name="Line 31"/>
            <p:cNvSpPr>
              <a:spLocks noChangeShapeType="1"/>
            </p:cNvSpPr>
            <p:nvPr/>
          </p:nvSpPr>
          <p:spPr bwMode="auto">
            <a:xfrm flipH="1">
              <a:off x="2833" y="1691"/>
              <a:ext cx="649" cy="64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69059" name="Group 35"/>
          <p:cNvGrpSpPr>
            <a:grpSpLocks/>
          </p:cNvGrpSpPr>
          <p:nvPr/>
        </p:nvGrpSpPr>
        <p:grpSpPr bwMode="auto">
          <a:xfrm>
            <a:off x="3105150" y="3016250"/>
            <a:ext cx="1741488" cy="3041650"/>
            <a:chOff x="1956" y="1900"/>
            <a:chExt cx="1097" cy="1916"/>
          </a:xfrm>
        </p:grpSpPr>
        <p:sp>
          <p:nvSpPr>
            <p:cNvPr id="769030" name="Text Box 6"/>
            <p:cNvSpPr txBox="1">
              <a:spLocks noChangeArrowheads="1"/>
            </p:cNvSpPr>
            <p:nvPr/>
          </p:nvSpPr>
          <p:spPr bwMode="auto">
            <a:xfrm>
              <a:off x="1956" y="1908"/>
              <a:ext cx="1097" cy="153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sp>
          <p:nvSpPr>
            <p:cNvPr id="769036" name="Rectangle 12"/>
            <p:cNvSpPr>
              <a:spLocks noChangeArrowheads="1"/>
            </p:cNvSpPr>
            <p:nvPr/>
          </p:nvSpPr>
          <p:spPr bwMode="auto">
            <a:xfrm>
              <a:off x="1979" y="1900"/>
              <a:ext cx="1014" cy="1280"/>
            </a:xfrm>
            <a:prstGeom prst="rect">
              <a:avLst/>
            </a:prstGeom>
            <a:solidFill>
              <a:srgbClr val="FF000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38" name="Rectangle 14"/>
            <p:cNvSpPr>
              <a:spLocks noChangeArrowheads="1"/>
            </p:cNvSpPr>
            <p:nvPr/>
          </p:nvSpPr>
          <p:spPr bwMode="auto">
            <a:xfrm>
              <a:off x="1974" y="3179"/>
              <a:ext cx="1014" cy="247"/>
            </a:xfrm>
            <a:prstGeom prst="rect">
              <a:avLst/>
            </a:prstGeom>
            <a:solidFill>
              <a:srgbClr val="008000">
                <a:alpha val="28999"/>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56" name="Text Box 32"/>
            <p:cNvSpPr txBox="1">
              <a:spLocks noChangeArrowheads="1"/>
            </p:cNvSpPr>
            <p:nvPr/>
          </p:nvSpPr>
          <p:spPr bwMode="auto">
            <a:xfrm>
              <a:off x="2093" y="3547"/>
              <a:ext cx="585" cy="269"/>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P1.o</a:t>
              </a:r>
              <a:endParaRPr lang="zh-CN" altLang="en-US" sz="2200" b="1">
                <a:solidFill>
                  <a:srgbClr val="333399"/>
                </a:solidFill>
                <a:latin typeface="微软雅黑" pitchFamily="34" charset="-122"/>
                <a:ea typeface="微软雅黑" pitchFamily="34" charset="-122"/>
              </a:endParaRPr>
            </a:p>
          </p:txBody>
        </p:sp>
      </p:grpSp>
      <p:grpSp>
        <p:nvGrpSpPr>
          <p:cNvPr id="769058" name="Group 34"/>
          <p:cNvGrpSpPr>
            <a:grpSpLocks/>
          </p:cNvGrpSpPr>
          <p:nvPr/>
        </p:nvGrpSpPr>
        <p:grpSpPr bwMode="auto">
          <a:xfrm>
            <a:off x="355600" y="2747963"/>
            <a:ext cx="1920875" cy="3692525"/>
            <a:chOff x="224" y="1731"/>
            <a:chExt cx="1210" cy="2326"/>
          </a:xfrm>
        </p:grpSpPr>
        <p:sp>
          <p:nvSpPr>
            <p:cNvPr id="769028" name="Text Box 4"/>
            <p:cNvSpPr txBox="1">
              <a:spLocks noChangeArrowheads="1"/>
            </p:cNvSpPr>
            <p:nvPr/>
          </p:nvSpPr>
          <p:spPr bwMode="auto">
            <a:xfrm>
              <a:off x="254" y="1731"/>
              <a:ext cx="1180" cy="1957"/>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p:txBody>
        </p:sp>
        <p:sp>
          <p:nvSpPr>
            <p:cNvPr id="769035" name="Rectangle 11"/>
            <p:cNvSpPr>
              <a:spLocks noChangeArrowheads="1"/>
            </p:cNvSpPr>
            <p:nvPr/>
          </p:nvSpPr>
          <p:spPr bwMode="auto">
            <a:xfrm>
              <a:off x="229" y="1750"/>
              <a:ext cx="1014" cy="1481"/>
            </a:xfrm>
            <a:prstGeom prst="rect">
              <a:avLst/>
            </a:prstGeom>
            <a:solidFill>
              <a:schemeClr val="accent2">
                <a:alpha val="24001"/>
              </a:scheme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37" name="Rectangle 13"/>
            <p:cNvSpPr>
              <a:spLocks noChangeArrowheads="1"/>
            </p:cNvSpPr>
            <p:nvPr/>
          </p:nvSpPr>
          <p:spPr bwMode="auto">
            <a:xfrm>
              <a:off x="224" y="3225"/>
              <a:ext cx="1014" cy="412"/>
            </a:xfrm>
            <a:prstGeom prst="rect">
              <a:avLst/>
            </a:prstGeom>
            <a:solidFill>
              <a:srgbClr val="80008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57" name="Text Box 33"/>
            <p:cNvSpPr txBox="1">
              <a:spLocks noChangeArrowheads="1"/>
            </p:cNvSpPr>
            <p:nvPr/>
          </p:nvSpPr>
          <p:spPr bwMode="auto">
            <a:xfrm>
              <a:off x="442" y="3788"/>
              <a:ext cx="585" cy="269"/>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P0.o</a:t>
              </a:r>
              <a:endParaRPr lang="zh-CN" altLang="en-US" sz="2200" b="1">
                <a:solidFill>
                  <a:srgbClr val="333399"/>
                </a:solidFill>
                <a:latin typeface="微软雅黑" pitchFamily="34" charset="-122"/>
                <a:ea typeface="微软雅黑" pitchFamily="34" charset="-122"/>
              </a:endParaRPr>
            </a:p>
          </p:txBody>
        </p:sp>
      </p:grpSp>
      <p:grpSp>
        <p:nvGrpSpPr>
          <p:cNvPr id="769067" name="Group 43"/>
          <p:cNvGrpSpPr>
            <a:grpSpLocks/>
          </p:cNvGrpSpPr>
          <p:nvPr/>
        </p:nvGrpSpPr>
        <p:grpSpPr bwMode="auto">
          <a:xfrm>
            <a:off x="3452813" y="1363662"/>
            <a:ext cx="887412" cy="1108074"/>
            <a:chOff x="2175" y="859"/>
            <a:chExt cx="559" cy="698"/>
          </a:xfrm>
        </p:grpSpPr>
        <p:sp>
          <p:nvSpPr>
            <p:cNvPr id="769065" name="AutoShape 41"/>
            <p:cNvSpPr>
              <a:spLocks/>
            </p:cNvSpPr>
            <p:nvPr/>
          </p:nvSpPr>
          <p:spPr bwMode="auto">
            <a:xfrm>
              <a:off x="2175" y="887"/>
              <a:ext cx="184" cy="613"/>
            </a:xfrm>
            <a:prstGeom prst="rightBrace">
              <a:avLst>
                <a:gd name="adj1" fmla="val 27763"/>
                <a:gd name="adj2" fmla="val 50000"/>
              </a:avLst>
            </a:prstGeom>
            <a:noFill/>
            <a:ln w="38100">
              <a:solidFill>
                <a:schemeClr val="tx1"/>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9066" name="Text Box 42"/>
            <p:cNvSpPr txBox="1">
              <a:spLocks noChangeArrowheads="1"/>
            </p:cNvSpPr>
            <p:nvPr/>
          </p:nvSpPr>
          <p:spPr bwMode="auto">
            <a:xfrm>
              <a:off x="2396" y="859"/>
              <a:ext cx="338" cy="698"/>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dirty="0">
                  <a:solidFill>
                    <a:srgbClr val="3333CC"/>
                  </a:solidFill>
                  <a:ea typeface="微软雅黑" pitchFamily="34" charset="-122"/>
                </a:rPr>
                <a:t>重定位</a:t>
              </a:r>
            </a:p>
          </p:txBody>
        </p:sp>
      </p:grpSp>
      <p:sp>
        <p:nvSpPr>
          <p:cNvPr id="769069" name="Line 45"/>
          <p:cNvSpPr>
            <a:spLocks noChangeShapeType="1"/>
          </p:cNvSpPr>
          <p:nvPr/>
        </p:nvSpPr>
        <p:spPr bwMode="auto">
          <a:xfrm flipV="1">
            <a:off x="1887538" y="3294063"/>
            <a:ext cx="1247775" cy="523875"/>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0" name="Line 46"/>
          <p:cNvSpPr>
            <a:spLocks noChangeShapeType="1"/>
          </p:cNvSpPr>
          <p:nvPr/>
        </p:nvSpPr>
        <p:spPr bwMode="auto">
          <a:xfrm flipH="1">
            <a:off x="652463" y="3425825"/>
            <a:ext cx="973137" cy="1030288"/>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1" name="Line 47"/>
          <p:cNvSpPr>
            <a:spLocks noChangeShapeType="1"/>
          </p:cNvSpPr>
          <p:nvPr/>
        </p:nvSpPr>
        <p:spPr bwMode="auto">
          <a:xfrm flipH="1">
            <a:off x="711200" y="3076575"/>
            <a:ext cx="900113" cy="213360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2" name="Line 48"/>
          <p:cNvSpPr>
            <a:spLocks noChangeShapeType="1"/>
          </p:cNvSpPr>
          <p:nvPr/>
        </p:nvSpPr>
        <p:spPr bwMode="auto">
          <a:xfrm flipH="1">
            <a:off x="668338" y="4746625"/>
            <a:ext cx="1000125" cy="827088"/>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3" name="Line 49"/>
          <p:cNvSpPr>
            <a:spLocks noChangeShapeType="1"/>
          </p:cNvSpPr>
          <p:nvPr/>
        </p:nvSpPr>
        <p:spPr bwMode="auto">
          <a:xfrm flipH="1">
            <a:off x="3279775" y="3381375"/>
            <a:ext cx="1131888" cy="172720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9074" name="Line 50"/>
          <p:cNvSpPr>
            <a:spLocks noChangeShapeType="1"/>
          </p:cNvSpPr>
          <p:nvPr/>
        </p:nvSpPr>
        <p:spPr bwMode="auto">
          <a:xfrm flipH="1">
            <a:off x="711200" y="4645025"/>
            <a:ext cx="3629025" cy="66675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44730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9058"/>
                                        </p:tgtEl>
                                        <p:attrNameLst>
                                          <p:attrName>style.visibility</p:attrName>
                                        </p:attrNameLst>
                                      </p:cBhvr>
                                      <p:to>
                                        <p:strVal val="visible"/>
                                      </p:to>
                                    </p:set>
                                    <p:animEffect transition="in" filter="blinds(horizontal)">
                                      <p:cBhvr>
                                        <p:cTn id="7" dur="500"/>
                                        <p:tgtEl>
                                          <p:spTgt spid="76905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9059"/>
                                        </p:tgtEl>
                                        <p:attrNameLst>
                                          <p:attrName>style.visibility</p:attrName>
                                        </p:attrNameLst>
                                      </p:cBhvr>
                                      <p:to>
                                        <p:strVal val="visible"/>
                                      </p:to>
                                    </p:set>
                                    <p:animEffect transition="in" filter="blinds(horizontal)">
                                      <p:cBhvr>
                                        <p:cTn id="12" dur="500"/>
                                        <p:tgtEl>
                                          <p:spTgt spid="76905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9027">
                                            <p:txEl>
                                              <p:pRg st="0" end="0"/>
                                            </p:txEl>
                                          </p:spTgt>
                                        </p:tgtEl>
                                        <p:attrNameLst>
                                          <p:attrName>style.visibility</p:attrName>
                                        </p:attrNameLst>
                                      </p:cBhvr>
                                      <p:to>
                                        <p:strVal val="visible"/>
                                      </p:to>
                                    </p:set>
                                    <p:animEffect transition="in" filter="blinds(horizontal)">
                                      <p:cBhvr>
                                        <p:cTn id="17" dur="500"/>
                                        <p:tgtEl>
                                          <p:spTgt spid="76902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9071"/>
                                        </p:tgtEl>
                                        <p:attrNameLst>
                                          <p:attrName>style.visibility</p:attrName>
                                        </p:attrNameLst>
                                      </p:cBhvr>
                                      <p:to>
                                        <p:strVal val="visible"/>
                                      </p:to>
                                    </p:set>
                                    <p:animEffect transition="in" filter="blinds(horizontal)">
                                      <p:cBhvr>
                                        <p:cTn id="22" dur="500"/>
                                        <p:tgtEl>
                                          <p:spTgt spid="76907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9070"/>
                                        </p:tgtEl>
                                        <p:attrNameLst>
                                          <p:attrName>style.visibility</p:attrName>
                                        </p:attrNameLst>
                                      </p:cBhvr>
                                      <p:to>
                                        <p:strVal val="visible"/>
                                      </p:to>
                                    </p:set>
                                    <p:animEffect transition="in" filter="blinds(horizontal)">
                                      <p:cBhvr>
                                        <p:cTn id="27" dur="500"/>
                                        <p:tgtEl>
                                          <p:spTgt spid="76907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9069"/>
                                        </p:tgtEl>
                                        <p:attrNameLst>
                                          <p:attrName>style.visibility</p:attrName>
                                        </p:attrNameLst>
                                      </p:cBhvr>
                                      <p:to>
                                        <p:strVal val="visible"/>
                                      </p:to>
                                    </p:set>
                                    <p:animEffect transition="in" filter="blinds(horizontal)">
                                      <p:cBhvr>
                                        <p:cTn id="32" dur="500"/>
                                        <p:tgtEl>
                                          <p:spTgt spid="76906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9072"/>
                                        </p:tgtEl>
                                        <p:attrNameLst>
                                          <p:attrName>style.visibility</p:attrName>
                                        </p:attrNameLst>
                                      </p:cBhvr>
                                      <p:to>
                                        <p:strVal val="visible"/>
                                      </p:to>
                                    </p:set>
                                    <p:animEffect transition="in" filter="blinds(horizontal)">
                                      <p:cBhvr>
                                        <p:cTn id="37" dur="500"/>
                                        <p:tgtEl>
                                          <p:spTgt spid="76907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9073"/>
                                        </p:tgtEl>
                                        <p:attrNameLst>
                                          <p:attrName>style.visibility</p:attrName>
                                        </p:attrNameLst>
                                      </p:cBhvr>
                                      <p:to>
                                        <p:strVal val="visible"/>
                                      </p:to>
                                    </p:set>
                                    <p:animEffect transition="in" filter="blinds(horizontal)">
                                      <p:cBhvr>
                                        <p:cTn id="42" dur="500"/>
                                        <p:tgtEl>
                                          <p:spTgt spid="769073"/>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9074"/>
                                        </p:tgtEl>
                                        <p:attrNameLst>
                                          <p:attrName>style.visibility</p:attrName>
                                        </p:attrNameLst>
                                      </p:cBhvr>
                                      <p:to>
                                        <p:strVal val="visible"/>
                                      </p:to>
                                    </p:set>
                                    <p:animEffect transition="in" filter="blinds(horizontal)">
                                      <p:cBhvr>
                                        <p:cTn id="47" dur="500"/>
                                        <p:tgtEl>
                                          <p:spTgt spid="769074"/>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9027">
                                            <p:txEl>
                                              <p:pRg st="1" end="1"/>
                                            </p:txEl>
                                          </p:spTgt>
                                        </p:tgtEl>
                                        <p:attrNameLst>
                                          <p:attrName>style.visibility</p:attrName>
                                        </p:attrNameLst>
                                      </p:cBhvr>
                                      <p:to>
                                        <p:strVal val="visible"/>
                                      </p:to>
                                    </p:set>
                                    <p:animEffect transition="in" filter="blinds(horizontal)">
                                      <p:cBhvr>
                                        <p:cTn id="52" dur="500"/>
                                        <p:tgtEl>
                                          <p:spTgt spid="769027">
                                            <p:txEl>
                                              <p:pRg st="1" end="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769060"/>
                                        </p:tgtEl>
                                        <p:attrNameLst>
                                          <p:attrName>style.visibility</p:attrName>
                                        </p:attrNameLst>
                                      </p:cBhvr>
                                      <p:to>
                                        <p:strVal val="visible"/>
                                      </p:to>
                                    </p:set>
                                    <p:animEffect transition="in" filter="blinds(horizontal)">
                                      <p:cBhvr>
                                        <p:cTn id="57" dur="500"/>
                                        <p:tgtEl>
                                          <p:spTgt spid="769060"/>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769044"/>
                                        </p:tgtEl>
                                        <p:attrNameLst>
                                          <p:attrName>style.visibility</p:attrName>
                                        </p:attrNameLst>
                                      </p:cBhvr>
                                      <p:to>
                                        <p:strVal val="visible"/>
                                      </p:to>
                                    </p:set>
                                    <p:animEffect transition="in" filter="blinds(horizontal)">
                                      <p:cBhvr>
                                        <p:cTn id="62" dur="500"/>
                                        <p:tgtEl>
                                          <p:spTgt spid="769044"/>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769068"/>
                                        </p:tgtEl>
                                        <p:attrNameLst>
                                          <p:attrName>style.visibility</p:attrName>
                                        </p:attrNameLst>
                                      </p:cBhvr>
                                      <p:to>
                                        <p:strVal val="visible"/>
                                      </p:to>
                                    </p:set>
                                    <p:animEffect transition="in" filter="blinds(horizontal)">
                                      <p:cBhvr>
                                        <p:cTn id="67" dur="500"/>
                                        <p:tgtEl>
                                          <p:spTgt spid="76906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9062"/>
                                        </p:tgtEl>
                                        <p:attrNameLst>
                                          <p:attrName>style.visibility</p:attrName>
                                        </p:attrNameLst>
                                      </p:cBhvr>
                                      <p:to>
                                        <p:strVal val="visible"/>
                                      </p:to>
                                    </p:set>
                                    <p:animEffect transition="in" filter="blinds(horizontal)">
                                      <p:cBhvr>
                                        <p:cTn id="72" dur="500"/>
                                        <p:tgtEl>
                                          <p:spTgt spid="769062"/>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9063"/>
                                        </p:tgtEl>
                                        <p:attrNameLst>
                                          <p:attrName>style.visibility</p:attrName>
                                        </p:attrNameLst>
                                      </p:cBhvr>
                                      <p:to>
                                        <p:strVal val="visible"/>
                                      </p:to>
                                    </p:set>
                                    <p:animEffect transition="in" filter="blinds(horizontal)">
                                      <p:cBhvr>
                                        <p:cTn id="77" dur="500"/>
                                        <p:tgtEl>
                                          <p:spTgt spid="769063"/>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9027">
                                            <p:txEl>
                                              <p:pRg st="2" end="2"/>
                                            </p:txEl>
                                          </p:spTgt>
                                        </p:tgtEl>
                                        <p:attrNameLst>
                                          <p:attrName>style.visibility</p:attrName>
                                        </p:attrNameLst>
                                      </p:cBhvr>
                                      <p:to>
                                        <p:strVal val="visible"/>
                                      </p:to>
                                    </p:set>
                                    <p:animEffect transition="in" filter="blinds(horizontal)">
                                      <p:cBhvr>
                                        <p:cTn id="82" dur="500"/>
                                        <p:tgtEl>
                                          <p:spTgt spid="769027">
                                            <p:txEl>
                                              <p:pRg st="2" end="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nodeType="clickEffect">
                                  <p:stCondLst>
                                    <p:cond delay="0"/>
                                  </p:stCondLst>
                                  <p:childTnLst>
                                    <p:set>
                                      <p:cBhvr>
                                        <p:cTn id="86" dur="1" fill="hold">
                                          <p:stCondLst>
                                            <p:cond delay="0"/>
                                          </p:stCondLst>
                                        </p:cTn>
                                        <p:tgtEl>
                                          <p:spTgt spid="769027">
                                            <p:txEl>
                                              <p:pRg st="3" end="3"/>
                                            </p:txEl>
                                          </p:spTgt>
                                        </p:tgtEl>
                                        <p:attrNameLst>
                                          <p:attrName>style.visibility</p:attrName>
                                        </p:attrNameLst>
                                      </p:cBhvr>
                                      <p:to>
                                        <p:strVal val="visible"/>
                                      </p:to>
                                    </p:set>
                                    <p:animEffect transition="in" filter="blinds(horizontal)">
                                      <p:cBhvr>
                                        <p:cTn id="87" dur="500"/>
                                        <p:tgtEl>
                                          <p:spTgt spid="769027">
                                            <p:txEl>
                                              <p:pRg st="3" end="3"/>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nodeType="clickEffect">
                                  <p:stCondLst>
                                    <p:cond delay="0"/>
                                  </p:stCondLst>
                                  <p:childTnLst>
                                    <p:set>
                                      <p:cBhvr>
                                        <p:cTn id="91" dur="1" fill="hold">
                                          <p:stCondLst>
                                            <p:cond delay="0"/>
                                          </p:stCondLst>
                                        </p:cTn>
                                        <p:tgtEl>
                                          <p:spTgt spid="769064"/>
                                        </p:tgtEl>
                                        <p:attrNameLst>
                                          <p:attrName>style.visibility</p:attrName>
                                        </p:attrNameLst>
                                      </p:cBhvr>
                                      <p:to>
                                        <p:strVal val="visible"/>
                                      </p:to>
                                    </p:set>
                                    <p:animEffect transition="in" filter="blinds(horizontal)">
                                      <p:cBhvr>
                                        <p:cTn id="92" dur="500"/>
                                        <p:tgtEl>
                                          <p:spTgt spid="769064"/>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nodeType="clickEffect">
                                  <p:stCondLst>
                                    <p:cond delay="0"/>
                                  </p:stCondLst>
                                  <p:childTnLst>
                                    <p:set>
                                      <p:cBhvr>
                                        <p:cTn id="96" dur="1" fill="hold">
                                          <p:stCondLst>
                                            <p:cond delay="0"/>
                                          </p:stCondLst>
                                        </p:cTn>
                                        <p:tgtEl>
                                          <p:spTgt spid="769067"/>
                                        </p:tgtEl>
                                        <p:attrNameLst>
                                          <p:attrName>style.visibility</p:attrName>
                                        </p:attrNameLst>
                                      </p:cBhvr>
                                      <p:to>
                                        <p:strVal val="visible"/>
                                      </p:to>
                                    </p:set>
                                    <p:animEffect transition="in" filter="blinds(horizontal)">
                                      <p:cBhvr>
                                        <p:cTn id="97" dur="500"/>
                                        <p:tgtEl>
                                          <p:spTgt spid="7690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9044" grpId="0" animBg="1"/>
      <p:bldP spid="769069" grpId="0" animBg="1"/>
      <p:bldP spid="769070" grpId="0" animBg="1"/>
      <p:bldP spid="769071" grpId="0" animBg="1"/>
      <p:bldP spid="769072" grpId="0" animBg="1"/>
      <p:bldP spid="769073" grpId="0" animBg="1"/>
      <p:bldP spid="76907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05106" y="316865"/>
            <a:ext cx="4371975" cy="706755"/>
          </a:xfrm>
          <a:prstGeom prst="rect">
            <a:avLst/>
          </a:prstGeom>
        </p:spPr>
        <p:txBody>
          <a:bodyPr wrap="square">
            <a:spAutoFit/>
          </a:bodyPr>
          <a:lstStyle/>
          <a:p>
            <a:r>
              <a:rPr lang="zh-CN" altLang="en-US" sz="4000" u="dashLong" dirty="0">
                <a:solidFill>
                  <a:schemeClr val="accent2"/>
                </a:solidFill>
                <a:uFillTx/>
              </a:rPr>
              <a:t>为什么要有链接器？</a:t>
            </a:r>
          </a:p>
        </p:txBody>
      </p:sp>
      <p:sp>
        <p:nvSpPr>
          <p:cNvPr id="6" name="Rectangle 5"/>
          <p:cNvSpPr>
            <a:spLocks noGrp="1" noChangeArrowheads="1"/>
          </p:cNvSpPr>
          <p:nvPr/>
        </p:nvSpPr>
        <p:spPr>
          <a:xfrm>
            <a:off x="368935" y="132651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理由1：模块化</a:t>
            </a:r>
          </a:p>
          <a:p>
            <a:endParaRPr lang="en-US" dirty="0" smtClean="0"/>
          </a:p>
          <a:p>
            <a:pPr lvl="1"/>
            <a:r>
              <a:rPr lang="en-US" dirty="0" smtClean="0"/>
              <a:t>程序可以被编写为较小的源文件的集合，而不是一个整体块。</a:t>
            </a:r>
          </a:p>
          <a:p>
            <a:pPr lvl="1"/>
            <a:endParaRPr lang="en-US" dirty="0" smtClean="0"/>
          </a:p>
          <a:p>
            <a:pPr lvl="1"/>
            <a:r>
              <a:rPr lang="en-US" dirty="0" smtClean="0"/>
              <a:t>可以构建通用函数库</a:t>
            </a:r>
          </a:p>
          <a:p>
            <a:pPr lvl="2"/>
            <a:r>
              <a:rPr lang="en-US" dirty="0" smtClean="0"/>
              <a:t>e.g.,数学库，标准C库</a:t>
            </a:r>
          </a:p>
        </p:txBody>
      </p:sp>
      <p:grpSp>
        <p:nvGrpSpPr>
          <p:cNvPr id="4" name="Group 35"/>
          <p:cNvGrpSpPr>
            <a:grpSpLocks/>
          </p:cNvGrpSpPr>
          <p:nvPr/>
        </p:nvGrpSpPr>
        <p:grpSpPr bwMode="auto">
          <a:xfrm>
            <a:off x="6768115" y="3177222"/>
            <a:ext cx="1741488" cy="3041650"/>
            <a:chOff x="1956" y="1900"/>
            <a:chExt cx="1097" cy="1916"/>
          </a:xfrm>
        </p:grpSpPr>
        <p:sp>
          <p:nvSpPr>
            <p:cNvPr id="5" name="Text Box 6"/>
            <p:cNvSpPr txBox="1">
              <a:spLocks noChangeArrowheads="1"/>
            </p:cNvSpPr>
            <p:nvPr/>
          </p:nvSpPr>
          <p:spPr bwMode="auto">
            <a:xfrm>
              <a:off x="1956" y="1908"/>
              <a:ext cx="1097" cy="153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sp>
          <p:nvSpPr>
            <p:cNvPr id="7" name="Rectangle 12"/>
            <p:cNvSpPr>
              <a:spLocks noChangeArrowheads="1"/>
            </p:cNvSpPr>
            <p:nvPr/>
          </p:nvSpPr>
          <p:spPr bwMode="auto">
            <a:xfrm>
              <a:off x="1979" y="1900"/>
              <a:ext cx="1014" cy="1280"/>
            </a:xfrm>
            <a:prstGeom prst="rect">
              <a:avLst/>
            </a:prstGeom>
            <a:solidFill>
              <a:srgbClr val="FF000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latin typeface="Arial"/>
                <a:ea typeface="宋体"/>
              </a:endParaRPr>
            </a:p>
          </p:txBody>
        </p:sp>
        <p:sp>
          <p:nvSpPr>
            <p:cNvPr id="8" name="Rectangle 14"/>
            <p:cNvSpPr>
              <a:spLocks noChangeArrowheads="1"/>
            </p:cNvSpPr>
            <p:nvPr/>
          </p:nvSpPr>
          <p:spPr bwMode="auto">
            <a:xfrm>
              <a:off x="1974" y="3179"/>
              <a:ext cx="1014" cy="247"/>
            </a:xfrm>
            <a:prstGeom prst="rect">
              <a:avLst/>
            </a:prstGeom>
            <a:solidFill>
              <a:srgbClr val="008000">
                <a:alpha val="28999"/>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latin typeface="Arial"/>
                <a:ea typeface="宋体"/>
              </a:endParaRPr>
            </a:p>
          </p:txBody>
        </p:sp>
        <p:sp>
          <p:nvSpPr>
            <p:cNvPr id="9" name="Text Box 32"/>
            <p:cNvSpPr txBox="1">
              <a:spLocks noChangeArrowheads="1"/>
            </p:cNvSpPr>
            <p:nvPr/>
          </p:nvSpPr>
          <p:spPr bwMode="auto">
            <a:xfrm>
              <a:off x="2093" y="3547"/>
              <a:ext cx="585" cy="269"/>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200" b="1">
                  <a:solidFill>
                    <a:srgbClr val="333399"/>
                  </a:solidFill>
                  <a:latin typeface="微软雅黑" pitchFamily="34" charset="-122"/>
                  <a:ea typeface="微软雅黑" pitchFamily="34" charset="-122"/>
                </a:rPr>
                <a:t>P1.o</a:t>
              </a:r>
              <a:endParaRPr lang="zh-CN" altLang="en-US" sz="2200" b="1">
                <a:solidFill>
                  <a:srgbClr val="333399"/>
                </a:solidFill>
                <a:latin typeface="微软雅黑" pitchFamily="34" charset="-122"/>
                <a:ea typeface="微软雅黑" pitchFamily="34" charset="-122"/>
              </a:endParaRPr>
            </a:p>
          </p:txBody>
        </p:sp>
      </p:grpSp>
      <p:grpSp>
        <p:nvGrpSpPr>
          <p:cNvPr id="10" name="Group 34"/>
          <p:cNvGrpSpPr>
            <a:grpSpLocks/>
          </p:cNvGrpSpPr>
          <p:nvPr/>
        </p:nvGrpSpPr>
        <p:grpSpPr bwMode="auto">
          <a:xfrm>
            <a:off x="4317047" y="2908935"/>
            <a:ext cx="1920875" cy="3692525"/>
            <a:chOff x="224" y="1731"/>
            <a:chExt cx="1210" cy="2326"/>
          </a:xfrm>
        </p:grpSpPr>
        <p:sp>
          <p:nvSpPr>
            <p:cNvPr id="11" name="Text Box 4"/>
            <p:cNvSpPr txBox="1">
              <a:spLocks noChangeArrowheads="1"/>
            </p:cNvSpPr>
            <p:nvPr/>
          </p:nvSpPr>
          <p:spPr bwMode="auto">
            <a:xfrm>
              <a:off x="254" y="1731"/>
              <a:ext cx="1180" cy="1957"/>
            </a:xfrm>
            <a:prstGeom prst="rect">
              <a:avLst/>
            </a:prstGeom>
            <a:noFill/>
            <a:ln w="9525">
              <a:noFill/>
              <a:miter lim="800000"/>
              <a:headEnd/>
              <a:tailEnd/>
            </a:ln>
            <a:effectLst/>
          </p:spPr>
          <p:txBody>
            <a:bodyPr>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FF0000"/>
                  </a:solidFill>
                  <a:effectLst/>
                  <a:uLnTx/>
                  <a:uFillTx/>
                  <a:latin typeface="微软雅黑" pitchFamily="34" charset="-122"/>
                  <a:ea typeface="微软雅黑" pitchFamily="34" charset="-122"/>
                </a:rPr>
                <a:t>P0</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add </a:t>
              </a:r>
              <a:r>
                <a:rPr kumimoji="0" lang="en-US" altLang="zh-CN" sz="2200" b="1" i="0" u="none" strike="noStrike" kern="0" cap="none" spc="0" normalizeH="0" baseline="0" noProof="0" smtClean="0">
                  <a:ln>
                    <a:noFill/>
                  </a:ln>
                  <a:solidFill>
                    <a:srgbClr val="CC3300"/>
                  </a:solidFill>
                  <a:effectLst/>
                  <a:uLnTx/>
                  <a:uFillTx/>
                  <a:latin typeface="微软雅黑" pitchFamily="34" charset="-122"/>
                  <a:ea typeface="微软雅黑" pitchFamily="34" charset="-122"/>
                </a:rPr>
                <a:t>B</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009242"/>
                  </a:solidFill>
                  <a:effectLst/>
                  <a:uLnTx/>
                  <a:uFillTx/>
                  <a:latin typeface="微软雅黑" pitchFamily="34" charset="-122"/>
                  <a:ea typeface="微软雅黑" pitchFamily="34" charset="-122"/>
                </a:rPr>
                <a:t>      jmp </a:t>
              </a:r>
              <a:r>
                <a:rPr kumimoji="0" lang="en-US" altLang="zh-CN" sz="2200" b="1" i="0" u="none" strike="noStrike" kern="0" cap="none" spc="0" normalizeH="0" baseline="0" noProof="0" smtClean="0">
                  <a:ln>
                    <a:noFill/>
                  </a:ln>
                  <a:solidFill>
                    <a:srgbClr val="FF0000"/>
                  </a:solidFill>
                  <a:effectLst/>
                  <a:uLnTx/>
                  <a:uFillTx/>
                  <a:latin typeface="微软雅黑" pitchFamily="34" charset="-122"/>
                  <a:ea typeface="微软雅黑" pitchFamily="34" charset="-122"/>
                </a:rPr>
                <a:t>L0</a:t>
              </a:r>
            </a:p>
            <a:p>
              <a:pPr marL="0" marR="0" lvl="0" indent="0" defTabSz="914400" eaLnBrk="1" fontAlgn="base" latinLnBrk="0" hangingPunct="1">
                <a:lnSpc>
                  <a:spcPct val="100000"/>
                </a:lnSpc>
                <a:spcBef>
                  <a:spcPct val="0"/>
                </a:spcBef>
                <a:spcAft>
                  <a:spcPct val="0"/>
                </a:spcAft>
                <a:buClrTx/>
                <a:buSzTx/>
                <a:buFontTx/>
                <a:buNone/>
                <a:tabLst/>
                <a:defRPr/>
              </a:pPr>
              <a:r>
                <a:rPr kumimoji="0" lang="zh-CN" altLang="en-US"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a:t>
              </a:r>
            </a:p>
            <a:p>
              <a:pPr marL="0" marR="0" lvl="0" indent="0" defTabSz="914400" eaLnBrk="1" fontAlgn="base" latinLnBrk="0" hangingPunct="1">
                <a:lnSpc>
                  <a:spcPct val="100000"/>
                </a:lnSpc>
                <a:spcBef>
                  <a:spcPct val="0"/>
                </a:spcBef>
                <a:spcAft>
                  <a:spcPct val="0"/>
                </a:spcAft>
                <a:buClrTx/>
                <a:buSzTx/>
                <a:buFontTx/>
                <a:buNone/>
                <a:tabLst/>
                <a:defRPr/>
              </a:pPr>
              <a:r>
                <a:rPr kumimoji="0" lang="zh-CN" altLang="en-US"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r>
                <a:rPr kumimoji="0" lang="en-US" altLang="zh-CN" sz="2200" b="1" i="0" u="none" strike="noStrike" kern="0" cap="none" spc="0" normalizeH="0" baseline="0" noProof="0" smtClean="0">
                  <a:ln>
                    <a:noFill/>
                  </a:ln>
                  <a:solidFill>
                    <a:srgbClr val="0A6A0A"/>
                  </a:solidFill>
                  <a:effectLst/>
                  <a:uLnTx/>
                  <a:uFillTx/>
                  <a:latin typeface="微软雅黑" pitchFamily="34" charset="-122"/>
                  <a:ea typeface="微软雅黑" pitchFamily="34" charset="-122"/>
                </a:rPr>
                <a:t>call</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r>
                <a:rPr kumimoji="0" lang="en-US" altLang="zh-CN" sz="2200" b="1" i="0" u="none" strike="noStrike" kern="0" cap="none" spc="0" normalizeH="0" baseline="0" noProof="0" smtClean="0">
                  <a:ln>
                    <a:noFill/>
                  </a:ln>
                  <a:solidFill>
                    <a:srgbClr val="FF0000"/>
                  </a:solidFill>
                  <a:effectLst/>
                  <a:uLnTx/>
                  <a:uFillTx/>
                  <a:latin typeface="微软雅黑" pitchFamily="34" charset="-122"/>
                  <a:ea typeface="微软雅黑" pitchFamily="34" charset="-122"/>
                </a:rPr>
                <a:t>P1</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FF0000"/>
                  </a:solidFill>
                  <a:effectLst/>
                  <a:uLnTx/>
                  <a:uFillTx/>
                  <a:latin typeface="微软雅黑" pitchFamily="34" charset="-122"/>
                  <a:ea typeface="微软雅黑" pitchFamily="34" charset="-122"/>
                </a:rPr>
                <a:t>L0:  </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sub </a:t>
              </a:r>
              <a:r>
                <a:rPr kumimoji="0" lang="en-US" altLang="zh-CN" sz="2200" b="1" i="0" u="none" strike="noStrike" kern="0" cap="none" spc="0" normalizeH="0" baseline="0" noProof="0" smtClean="0">
                  <a:ln>
                    <a:noFill/>
                  </a:ln>
                  <a:solidFill>
                    <a:srgbClr val="CC3300"/>
                  </a:solidFill>
                  <a:effectLst/>
                  <a:uLnTx/>
                  <a:uFillTx/>
                  <a:latin typeface="微软雅黑" pitchFamily="34" charset="-122"/>
                  <a:ea typeface="微软雅黑" pitchFamily="34" charset="-122"/>
                </a:rPr>
                <a:t>C</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CC3300"/>
                  </a:solidFill>
                  <a:effectLst/>
                  <a:uLnTx/>
                  <a:uFillTx/>
                  <a:latin typeface="微软雅黑" pitchFamily="34" charset="-122"/>
                  <a:ea typeface="微软雅黑" pitchFamily="34" charset="-122"/>
                </a:rPr>
                <a:t>B</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r>
                <a:rPr kumimoji="0" lang="en-US" altLang="zh-CN" sz="1800" b="0" i="0" u="none" strike="noStrike" kern="0" cap="none" spc="0" normalizeH="0" baseline="0" noProof="0" smtClean="0">
                  <a:ln>
                    <a:noFill/>
                  </a:ln>
                  <a:solidFill>
                    <a:srgbClr val="000000"/>
                  </a:solidFill>
                  <a:effectLst/>
                  <a:uLnTx/>
                  <a:uFillTx/>
                  <a:latin typeface="Arial"/>
                  <a:ea typeface="宋体"/>
                </a:rPr>
                <a:t>   </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10</a:t>
              </a:r>
            </a:p>
            <a:p>
              <a:pPr marL="0" marR="0" lvl="0" indent="0" defTabSz="914400" eaLnBrk="1" fontAlgn="base" latinLnBrk="0" hangingPunct="1">
                <a:lnSpc>
                  <a:spcPct val="100000"/>
                </a:lnSpc>
                <a:spcBef>
                  <a:spcPct val="0"/>
                </a:spcBef>
                <a:spcAft>
                  <a:spcPct val="0"/>
                </a:spcAft>
                <a:buClrTx/>
                <a:buSzTx/>
                <a:buFontTx/>
                <a:buNone/>
                <a:tabLst/>
                <a:defRPr/>
              </a:pPr>
              <a:r>
                <a:rPr kumimoji="0" lang="en-US" altLang="zh-CN" sz="2200" b="1" i="0" u="none" strike="noStrike" kern="0" cap="none" spc="0" normalizeH="0" baseline="0" noProof="0" smtClean="0">
                  <a:ln>
                    <a:noFill/>
                  </a:ln>
                  <a:solidFill>
                    <a:srgbClr val="CC3300"/>
                  </a:solidFill>
                  <a:effectLst/>
                  <a:uLnTx/>
                  <a:uFillTx/>
                  <a:latin typeface="微软雅黑" pitchFamily="34" charset="-122"/>
                  <a:ea typeface="微软雅黑" pitchFamily="34" charset="-122"/>
                </a:rPr>
                <a:t>C</a:t>
              </a:r>
              <a:r>
                <a:rPr kumimoji="0" lang="zh-CN" altLang="en-US"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  </a:t>
              </a:r>
              <a:r>
                <a:rPr kumimoji="0" lang="en-US" altLang="zh-CN" sz="2200" b="1" i="0" u="none" strike="noStrike" kern="0" cap="none" spc="0" normalizeH="0" baseline="0" noProof="0" smtClean="0">
                  <a:ln>
                    <a:noFill/>
                  </a:ln>
                  <a:solidFill>
                    <a:srgbClr val="000000"/>
                  </a:solidFill>
                  <a:effectLst/>
                  <a:uLnTx/>
                  <a:uFillTx/>
                  <a:latin typeface="微软雅黑" pitchFamily="34" charset="-122"/>
                  <a:ea typeface="微软雅黑" pitchFamily="34" charset="-122"/>
                </a:rPr>
                <a:t>20</a:t>
              </a:r>
            </a:p>
          </p:txBody>
        </p:sp>
        <p:sp>
          <p:nvSpPr>
            <p:cNvPr id="12" name="Rectangle 11"/>
            <p:cNvSpPr>
              <a:spLocks noChangeArrowheads="1"/>
            </p:cNvSpPr>
            <p:nvPr/>
          </p:nvSpPr>
          <p:spPr bwMode="auto">
            <a:xfrm>
              <a:off x="229" y="1750"/>
              <a:ext cx="1014" cy="1481"/>
            </a:xfrm>
            <a:prstGeom prst="rect">
              <a:avLst/>
            </a:prstGeom>
            <a:solidFill>
              <a:srgbClr val="333399">
                <a:alpha val="24001"/>
              </a:srgbClr>
            </a:solidFill>
            <a:ln w="9525">
              <a:noFill/>
              <a:miter lim="800000"/>
              <a:headEnd/>
              <a:tailEnd/>
            </a:ln>
            <a:effec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srgbClr val="000000"/>
                </a:solidFill>
                <a:effectLst/>
                <a:uLnTx/>
                <a:uFillTx/>
                <a:latin typeface="Arial"/>
                <a:ea typeface="宋体"/>
              </a:endParaRPr>
            </a:p>
          </p:txBody>
        </p:sp>
        <p:sp>
          <p:nvSpPr>
            <p:cNvPr id="13" name="Rectangle 13"/>
            <p:cNvSpPr>
              <a:spLocks noChangeArrowheads="1"/>
            </p:cNvSpPr>
            <p:nvPr/>
          </p:nvSpPr>
          <p:spPr bwMode="auto">
            <a:xfrm>
              <a:off x="224" y="3225"/>
              <a:ext cx="1014" cy="412"/>
            </a:xfrm>
            <a:prstGeom prst="rect">
              <a:avLst/>
            </a:prstGeom>
            <a:solidFill>
              <a:srgbClr val="800080">
                <a:alpha val="24001"/>
              </a:srgbClr>
            </a:solidFill>
            <a:ln w="9525">
              <a:noFill/>
              <a:miter lim="800000"/>
              <a:headEnd/>
              <a:tailEnd/>
            </a:ln>
            <a:effectLst/>
          </p:spPr>
          <p:txBody>
            <a:bodyPr wrap="none" anchor="ctr"/>
            <a:lstStyle/>
            <a:p>
              <a:pPr marL="0" marR="0" lvl="0" indent="0" defTabSz="914400" eaLnBrk="1" fontAlgn="base" latinLnBrk="0" hangingPunct="1">
                <a:lnSpc>
                  <a:spcPct val="100000"/>
                </a:lnSpc>
                <a:spcBef>
                  <a:spcPct val="0"/>
                </a:spcBef>
                <a:spcAft>
                  <a:spcPct val="0"/>
                </a:spcAft>
                <a:buClrTx/>
                <a:buSzTx/>
                <a:buFontTx/>
                <a:buNone/>
                <a:tabLst/>
                <a:defRPr/>
              </a:pPr>
              <a:endParaRPr kumimoji="0" lang="zh-CN" altLang="en-US" sz="1800" b="0" i="0" u="none" strike="noStrike" kern="0" cap="none" spc="0" normalizeH="0" baseline="0" noProof="0" smtClean="0">
                <a:ln>
                  <a:noFill/>
                </a:ln>
                <a:solidFill>
                  <a:srgbClr val="000000"/>
                </a:solidFill>
                <a:effectLst/>
                <a:uLnTx/>
                <a:uFillTx/>
                <a:latin typeface="Arial"/>
                <a:ea typeface="宋体"/>
              </a:endParaRPr>
            </a:p>
          </p:txBody>
        </p:sp>
        <p:sp>
          <p:nvSpPr>
            <p:cNvPr id="14" name="Text Box 33"/>
            <p:cNvSpPr txBox="1">
              <a:spLocks noChangeArrowheads="1"/>
            </p:cNvSpPr>
            <p:nvPr/>
          </p:nvSpPr>
          <p:spPr bwMode="auto">
            <a:xfrm>
              <a:off x="442" y="3788"/>
              <a:ext cx="585" cy="269"/>
            </a:xfrm>
            <a:prstGeom prst="rect">
              <a:avLst/>
            </a:prstGeom>
            <a:noFill/>
            <a:ln w="9525">
              <a:noFill/>
              <a:miter lim="800000"/>
              <a:headEnd/>
              <a:tailEnd/>
            </a:ln>
            <a:effectLst/>
          </p:spPr>
          <p:txBody>
            <a:bodyPr>
              <a:spAutoFit/>
            </a:bodyPr>
            <a:lstStyle/>
            <a:p>
              <a:pPr marL="0" marR="0" lvl="0" indent="0" defTabSz="914400" eaLnBrk="1" fontAlgn="base" latinLnBrk="0" hangingPunct="1">
                <a:lnSpc>
                  <a:spcPct val="100000"/>
                </a:lnSpc>
                <a:spcBef>
                  <a:spcPct val="50000"/>
                </a:spcBef>
                <a:spcAft>
                  <a:spcPct val="0"/>
                </a:spcAft>
                <a:buClrTx/>
                <a:buSzTx/>
                <a:buFontTx/>
                <a:buNone/>
                <a:tabLst/>
                <a:defRPr/>
              </a:pPr>
              <a:r>
                <a:rPr kumimoji="0" lang="en-US" altLang="zh-CN" sz="2200" b="1" i="0" u="none" strike="noStrike" kern="0" cap="none" spc="0" normalizeH="0" baseline="0" noProof="0" smtClean="0">
                  <a:ln>
                    <a:noFill/>
                  </a:ln>
                  <a:solidFill>
                    <a:srgbClr val="333399"/>
                  </a:solidFill>
                  <a:effectLst/>
                  <a:uLnTx/>
                  <a:uFillTx/>
                  <a:latin typeface="微软雅黑" pitchFamily="34" charset="-122"/>
                  <a:ea typeface="微软雅黑" pitchFamily="34" charset="-122"/>
                </a:rPr>
                <a:t>P0.o</a:t>
              </a:r>
              <a:endParaRPr kumimoji="0" lang="zh-CN" altLang="en-US" sz="2200" b="1" i="0" u="none" strike="noStrike" kern="0" cap="none" spc="0" normalizeH="0" baseline="0" noProof="0" smtClean="0">
                <a:ln>
                  <a:noFill/>
                </a:ln>
                <a:solidFill>
                  <a:srgbClr val="333399"/>
                </a:solidFill>
                <a:effectLst/>
                <a:uLnTx/>
                <a:uFillTx/>
                <a:latin typeface="微软雅黑" pitchFamily="34" charset="-122"/>
                <a:ea typeface="微软雅黑"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down)">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2" end="2"/>
                                            </p:txEl>
                                          </p:spTgt>
                                        </p:tgtEl>
                                        <p:attrNameLst>
                                          <p:attrName>style.visibility</p:attrName>
                                        </p:attrNameLst>
                                      </p:cBhvr>
                                      <p:to>
                                        <p:strVal val="visible"/>
                                      </p:to>
                                    </p:set>
                                    <p:animEffect transition="in" filter="wipe(down)">
                                      <p:cBhvr>
                                        <p:cTn id="12" dur="500"/>
                                        <p:tgtEl>
                                          <p:spTgt spid="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animEffect transition="in" filter="wipe(down)">
                                      <p:cBhvr>
                                        <p:cTn id="17" dur="500"/>
                                        <p:tgtEl>
                                          <p:spTgt spid="6">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6">
                                            <p:txEl>
                                              <p:pRg st="5" end="5"/>
                                            </p:txEl>
                                          </p:spTgt>
                                        </p:tgtEl>
                                        <p:attrNameLst>
                                          <p:attrName>style.visibility</p:attrName>
                                        </p:attrNameLst>
                                      </p:cBhvr>
                                      <p:to>
                                        <p:strVal val="visible"/>
                                      </p:to>
                                    </p:set>
                                    <p:animEffect transition="in" filter="wipe(down)">
                                      <p:cBhvr>
                                        <p:cTn id="22" dur="500"/>
                                        <p:tgtEl>
                                          <p:spTgt spid="6">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linds(horizontal)">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linds(horizontal)">
                                      <p:cBhvr>
                                        <p:cTn id="3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05106" y="316865"/>
            <a:ext cx="4371975" cy="706755"/>
          </a:xfrm>
          <a:prstGeom prst="rect">
            <a:avLst/>
          </a:prstGeom>
        </p:spPr>
        <p:txBody>
          <a:bodyPr wrap="square">
            <a:spAutoFit/>
          </a:bodyPr>
          <a:lstStyle/>
          <a:p>
            <a:r>
              <a:rPr lang="zh-CN" altLang="en-US" sz="4000" u="dashLong" dirty="0">
                <a:solidFill>
                  <a:schemeClr val="accent2"/>
                </a:solidFill>
                <a:uFillTx/>
              </a:rPr>
              <a:t>为什么要有链接器？</a:t>
            </a:r>
          </a:p>
        </p:txBody>
      </p:sp>
      <p:sp>
        <p:nvSpPr>
          <p:cNvPr id="281603" name="Rectangle 3"/>
          <p:cNvSpPr>
            <a:spLocks noGrp="1" noChangeArrowheads="1"/>
          </p:cNvSpPr>
          <p:nvPr/>
        </p:nvSpPr>
        <p:spPr>
          <a:xfrm>
            <a:off x="396875" y="136207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原因2：效率</a:t>
            </a:r>
          </a:p>
          <a:p>
            <a:endParaRPr lang="en-US" dirty="0" smtClean="0"/>
          </a:p>
          <a:p>
            <a:pPr lvl="1"/>
            <a:r>
              <a:rPr lang="en-US" dirty="0" smtClean="0"/>
              <a:t>时间：单独编译</a:t>
            </a:r>
          </a:p>
          <a:p>
            <a:pPr lvl="2"/>
            <a:r>
              <a:rPr lang="en-US" dirty="0" err="1" smtClean="0"/>
              <a:t>更改一个源文件，编译，然后重新链接</a:t>
            </a:r>
            <a:r>
              <a:rPr lang="en-US" dirty="0" smtClean="0"/>
              <a:t>。</a:t>
            </a:r>
          </a:p>
          <a:p>
            <a:pPr lvl="2"/>
            <a:r>
              <a:rPr lang="en-US" dirty="0" smtClean="0"/>
              <a:t>不需要重新编译其他源文件。</a:t>
            </a:r>
          </a:p>
          <a:p>
            <a:pPr lvl="2"/>
            <a:r>
              <a:rPr lang="en-US" dirty="0" smtClean="0"/>
              <a:t>可以同时编译多个文件。</a:t>
            </a:r>
          </a:p>
          <a:p>
            <a:pPr lvl="1"/>
            <a:r>
              <a:rPr lang="en-US" dirty="0" smtClean="0"/>
              <a:t>空间： </a:t>
            </a:r>
            <a:r>
              <a:rPr lang="zh-CN" altLang="en-US" dirty="0" smtClean="0"/>
              <a:t>库</a:t>
            </a:r>
            <a:endParaRPr lang="en-US" dirty="0" smtClean="0"/>
          </a:p>
          <a:p>
            <a:pPr lvl="2"/>
            <a:r>
              <a:rPr lang="en-US" dirty="0" smtClean="0"/>
              <a:t>通用函数可以聚合成单个文件…</a:t>
            </a:r>
          </a:p>
          <a:p>
            <a:pPr lvl="2"/>
            <a:r>
              <a:rPr lang="en-US" dirty="0" smtClean="0"/>
              <a:t>然而，可执行文件和运行内存映像只包含它们实际使用的函数的代码。</a:t>
            </a:r>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81603">
                                            <p:txEl>
                                              <p:pRg st="0" end="0"/>
                                            </p:txEl>
                                          </p:spTgt>
                                        </p:tgtEl>
                                        <p:attrNameLst>
                                          <p:attrName>style.visibility</p:attrName>
                                        </p:attrNameLst>
                                      </p:cBhvr>
                                      <p:to>
                                        <p:strVal val="visible"/>
                                      </p:to>
                                    </p:set>
                                    <p:animEffect transition="in" filter="wipe(down)">
                                      <p:cBhvr>
                                        <p:cTn id="7" dur="500"/>
                                        <p:tgtEl>
                                          <p:spTgt spid="281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81603">
                                            <p:txEl>
                                              <p:pRg st="2" end="2"/>
                                            </p:txEl>
                                          </p:spTgt>
                                        </p:tgtEl>
                                        <p:attrNameLst>
                                          <p:attrName>style.visibility</p:attrName>
                                        </p:attrNameLst>
                                      </p:cBhvr>
                                      <p:to>
                                        <p:strVal val="visible"/>
                                      </p:to>
                                    </p:set>
                                    <p:animEffect transition="in" filter="wipe(down)">
                                      <p:cBhvr>
                                        <p:cTn id="12" dur="500"/>
                                        <p:tgtEl>
                                          <p:spTgt spid="28160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281603">
                                            <p:txEl>
                                              <p:pRg st="3" end="3"/>
                                            </p:txEl>
                                          </p:spTgt>
                                        </p:tgtEl>
                                        <p:attrNameLst>
                                          <p:attrName>style.visibility</p:attrName>
                                        </p:attrNameLst>
                                      </p:cBhvr>
                                      <p:to>
                                        <p:strVal val="visible"/>
                                      </p:to>
                                    </p:set>
                                    <p:animEffect transition="in" filter="wipe(down)">
                                      <p:cBhvr>
                                        <p:cTn id="17" dur="500"/>
                                        <p:tgtEl>
                                          <p:spTgt spid="28160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281603">
                                            <p:txEl>
                                              <p:pRg st="4" end="4"/>
                                            </p:txEl>
                                          </p:spTgt>
                                        </p:tgtEl>
                                        <p:attrNameLst>
                                          <p:attrName>style.visibility</p:attrName>
                                        </p:attrNameLst>
                                      </p:cBhvr>
                                      <p:to>
                                        <p:strVal val="visible"/>
                                      </p:to>
                                    </p:set>
                                    <p:animEffect transition="in" filter="wipe(down)">
                                      <p:cBhvr>
                                        <p:cTn id="22" dur="500"/>
                                        <p:tgtEl>
                                          <p:spTgt spid="28160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281603">
                                            <p:txEl>
                                              <p:pRg st="5" end="5"/>
                                            </p:txEl>
                                          </p:spTgt>
                                        </p:tgtEl>
                                        <p:attrNameLst>
                                          <p:attrName>style.visibility</p:attrName>
                                        </p:attrNameLst>
                                      </p:cBhvr>
                                      <p:to>
                                        <p:strVal val="visible"/>
                                      </p:to>
                                    </p:set>
                                    <p:animEffect transition="in" filter="wipe(down)">
                                      <p:cBhvr>
                                        <p:cTn id="27" dur="500"/>
                                        <p:tgtEl>
                                          <p:spTgt spid="28160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281603">
                                            <p:txEl>
                                              <p:pRg st="6" end="6"/>
                                            </p:txEl>
                                          </p:spTgt>
                                        </p:tgtEl>
                                        <p:attrNameLst>
                                          <p:attrName>style.visibility</p:attrName>
                                        </p:attrNameLst>
                                      </p:cBhvr>
                                      <p:to>
                                        <p:strVal val="visible"/>
                                      </p:to>
                                    </p:set>
                                    <p:animEffect transition="in" filter="wipe(down)">
                                      <p:cBhvr>
                                        <p:cTn id="32" dur="500"/>
                                        <p:tgtEl>
                                          <p:spTgt spid="28160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281603">
                                            <p:txEl>
                                              <p:pRg st="7" end="7"/>
                                            </p:txEl>
                                          </p:spTgt>
                                        </p:tgtEl>
                                        <p:attrNameLst>
                                          <p:attrName>style.visibility</p:attrName>
                                        </p:attrNameLst>
                                      </p:cBhvr>
                                      <p:to>
                                        <p:strVal val="visible"/>
                                      </p:to>
                                    </p:set>
                                    <p:animEffect transition="in" filter="wipe(down)">
                                      <p:cBhvr>
                                        <p:cTn id="37" dur="500"/>
                                        <p:tgtEl>
                                          <p:spTgt spid="28160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281603">
                                            <p:txEl>
                                              <p:pRg st="8" end="8"/>
                                            </p:txEl>
                                          </p:spTgt>
                                        </p:tgtEl>
                                        <p:attrNameLst>
                                          <p:attrName>style.visibility</p:attrName>
                                        </p:attrNameLst>
                                      </p:cBhvr>
                                      <p:to>
                                        <p:strVal val="visible"/>
                                      </p:to>
                                    </p:set>
                                    <p:animEffect transition="in" filter="wipe(down)">
                                      <p:cBhvr>
                                        <p:cTn id="42" dur="500"/>
                                        <p:tgtEl>
                                          <p:spTgt spid="28160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3138" name="Rectangle 4"/>
          <p:cNvSpPr>
            <a:spLocks noGrp="1" noChangeArrowheads="1"/>
          </p:cNvSpPr>
          <p:nvPr>
            <p:ph type="title" idx="4294967295"/>
          </p:nvPr>
        </p:nvSpPr>
        <p:spPr>
          <a:xfrm>
            <a:off x="1106488" y="0"/>
            <a:ext cx="6986587" cy="781050"/>
          </a:xfrm>
        </p:spPr>
        <p:txBody>
          <a:bodyPr/>
          <a:lstStyle/>
          <a:p>
            <a:pPr algn="l"/>
            <a:r>
              <a:rPr lang="zh-CN" altLang="en-US" dirty="0" smtClean="0"/>
              <a:t>链接操作的步骤：做什么呢？</a:t>
            </a:r>
          </a:p>
        </p:txBody>
      </p:sp>
      <p:sp>
        <p:nvSpPr>
          <p:cNvPr id="603139" name="Rectangle 5"/>
          <p:cNvSpPr>
            <a:spLocks noGrp="1" noChangeArrowheads="1"/>
          </p:cNvSpPr>
          <p:nvPr>
            <p:ph type="body" idx="4294967295"/>
          </p:nvPr>
        </p:nvSpPr>
        <p:spPr>
          <a:xfrm>
            <a:off x="57150" y="915988"/>
            <a:ext cx="8920163" cy="5614987"/>
          </a:xfrm>
        </p:spPr>
        <p:txBody>
          <a:bodyPr/>
          <a:lstStyle/>
          <a:p>
            <a:pPr>
              <a:lnSpc>
                <a:spcPct val="100000"/>
              </a:lnSpc>
            </a:pPr>
            <a:r>
              <a:rPr lang="en-US" altLang="zh-CN" smtClean="0">
                <a:latin typeface="微软雅黑" pitchFamily="34" charset="-122"/>
                <a:ea typeface="微软雅黑" pitchFamily="34" charset="-122"/>
              </a:rPr>
              <a:t>Step 1. </a:t>
            </a:r>
            <a:r>
              <a:rPr lang="zh-CN" altLang="en-US" smtClean="0">
                <a:latin typeface="微软雅黑" pitchFamily="34" charset="-122"/>
                <a:ea typeface="微软雅黑" pitchFamily="34" charset="-122"/>
              </a:rPr>
              <a:t>符号解析（</a:t>
            </a:r>
            <a:r>
              <a:rPr lang="en-US" altLang="zh-CN" smtClean="0">
                <a:latin typeface="微软雅黑" pitchFamily="34" charset="-122"/>
                <a:ea typeface="微软雅黑" pitchFamily="34" charset="-122"/>
              </a:rPr>
              <a:t>Symbol resolution</a:t>
            </a:r>
            <a:r>
              <a:rPr lang="zh-CN" altLang="en-US" smtClean="0">
                <a:latin typeface="微软雅黑" pitchFamily="34" charset="-122"/>
                <a:ea typeface="微软雅黑" pitchFamily="34" charset="-122"/>
              </a:rPr>
              <a:t>）</a:t>
            </a:r>
          </a:p>
          <a:p>
            <a:pPr lvl="1">
              <a:lnSpc>
                <a:spcPct val="100000"/>
              </a:lnSpc>
            </a:pPr>
            <a:r>
              <a:rPr lang="zh-CN" altLang="en-US" sz="2200" smtClean="0">
                <a:latin typeface="微软雅黑" pitchFamily="34" charset="-122"/>
                <a:ea typeface="微软雅黑" pitchFamily="34" charset="-122"/>
              </a:rPr>
              <a:t>程序中有定义和引用的符号</a:t>
            </a:r>
            <a:r>
              <a:rPr lang="en-US" altLang="zh-CN" sz="2200" smtClean="0">
                <a:latin typeface="微软雅黑" pitchFamily="34" charset="-122"/>
                <a:ea typeface="微软雅黑" pitchFamily="34" charset="-122"/>
              </a:rPr>
              <a:t> (</a:t>
            </a:r>
            <a:r>
              <a:rPr lang="zh-CN" altLang="en-US" sz="2200" smtClean="0">
                <a:latin typeface="微软雅黑" pitchFamily="34" charset="-122"/>
                <a:ea typeface="微软雅黑" pitchFamily="34" charset="-122"/>
              </a:rPr>
              <a:t>包括变量和函数等</a:t>
            </a:r>
            <a:r>
              <a:rPr lang="en-US" altLang="zh-CN" sz="2200" smtClean="0">
                <a:latin typeface="微软雅黑" pitchFamily="34" charset="-122"/>
                <a:ea typeface="微软雅黑" pitchFamily="34" charset="-122"/>
              </a:rPr>
              <a:t>)</a:t>
            </a:r>
            <a:endParaRPr lang="zh-CN" altLang="en-US" sz="2200" smtClean="0">
              <a:latin typeface="微软雅黑" pitchFamily="34" charset="-122"/>
              <a:ea typeface="微软雅黑" pitchFamily="34" charset="-122"/>
            </a:endParaRPr>
          </a:p>
          <a:p>
            <a:pPr lvl="2">
              <a:lnSpc>
                <a:spcPct val="100000"/>
              </a:lnSpc>
            </a:pPr>
            <a:r>
              <a:rPr lang="en-US" altLang="zh-CN" sz="2000" smtClean="0">
                <a:latin typeface="微软雅黑" pitchFamily="34" charset="-122"/>
                <a:ea typeface="微软雅黑" pitchFamily="34" charset="-122"/>
              </a:rPr>
              <a:t>void swap() {…}  /* </a:t>
            </a:r>
            <a:r>
              <a:rPr lang="zh-CN" altLang="en-US" sz="2000" smtClean="0">
                <a:latin typeface="微软雅黑" pitchFamily="34" charset="-122"/>
                <a:ea typeface="微软雅黑" pitchFamily="34" charset="-122"/>
              </a:rPr>
              <a:t>定义符号</a:t>
            </a:r>
            <a:r>
              <a:rPr lang="en-US" altLang="zh-CN" sz="2000" smtClean="0">
                <a:latin typeface="微软雅黑" pitchFamily="34" charset="-122"/>
                <a:ea typeface="微软雅黑" pitchFamily="34" charset="-122"/>
              </a:rPr>
              <a:t>swap */</a:t>
            </a:r>
          </a:p>
          <a:p>
            <a:pPr lvl="2">
              <a:lnSpc>
                <a:spcPct val="100000"/>
              </a:lnSpc>
            </a:pPr>
            <a:r>
              <a:rPr lang="en-US" altLang="zh-CN" sz="2000" smtClean="0">
                <a:latin typeface="微软雅黑" pitchFamily="34" charset="-122"/>
                <a:ea typeface="微软雅黑" pitchFamily="34" charset="-122"/>
              </a:rPr>
              <a:t>swap();          /* </a:t>
            </a:r>
            <a:r>
              <a:rPr lang="zh-CN" altLang="en-US" sz="2000" smtClean="0">
                <a:latin typeface="微软雅黑" pitchFamily="34" charset="-122"/>
                <a:ea typeface="微软雅黑" pitchFamily="34" charset="-122"/>
              </a:rPr>
              <a:t>引用符号</a:t>
            </a:r>
            <a:r>
              <a:rPr lang="en-US" altLang="zh-CN" sz="2000" smtClean="0">
                <a:latin typeface="微软雅黑" pitchFamily="34" charset="-122"/>
                <a:ea typeface="微软雅黑" pitchFamily="34" charset="-122"/>
              </a:rPr>
              <a:t>swap */</a:t>
            </a:r>
          </a:p>
          <a:p>
            <a:pPr lvl="2">
              <a:lnSpc>
                <a:spcPct val="100000"/>
              </a:lnSpc>
            </a:pPr>
            <a:r>
              <a:rPr lang="en-US" altLang="zh-CN" sz="2000" smtClean="0">
                <a:latin typeface="微软雅黑" pitchFamily="34" charset="-122"/>
                <a:ea typeface="微软雅黑" pitchFamily="34" charset="-122"/>
              </a:rPr>
              <a:t>int *xp = &amp;x;    /* </a:t>
            </a:r>
            <a:r>
              <a:rPr lang="zh-CN" altLang="en-US" sz="2000" smtClean="0">
                <a:latin typeface="微软雅黑" pitchFamily="34" charset="-122"/>
                <a:ea typeface="微软雅黑" pitchFamily="34" charset="-122"/>
              </a:rPr>
              <a:t>定义符号 </a:t>
            </a:r>
            <a:r>
              <a:rPr lang="en-US" altLang="zh-CN" sz="2000" smtClean="0">
                <a:latin typeface="微软雅黑" pitchFamily="34" charset="-122"/>
                <a:ea typeface="微软雅黑" pitchFamily="34" charset="-122"/>
              </a:rPr>
              <a:t>xp, </a:t>
            </a:r>
            <a:r>
              <a:rPr lang="zh-CN" altLang="en-US" sz="2000" smtClean="0">
                <a:latin typeface="微软雅黑" pitchFamily="34" charset="-122"/>
                <a:ea typeface="微软雅黑" pitchFamily="34" charset="-122"/>
              </a:rPr>
              <a:t>引用符号 </a:t>
            </a:r>
            <a:r>
              <a:rPr lang="en-US" altLang="zh-CN" sz="2000" smtClean="0">
                <a:latin typeface="微软雅黑" pitchFamily="34" charset="-122"/>
                <a:ea typeface="微软雅黑" pitchFamily="34" charset="-122"/>
              </a:rPr>
              <a:t>x */</a:t>
            </a:r>
            <a:endParaRPr lang="en-US" altLang="zh-CN" smtClean="0">
              <a:latin typeface="微软雅黑" pitchFamily="34" charset="-122"/>
              <a:ea typeface="微软雅黑" pitchFamily="34" charset="-122"/>
            </a:endParaRPr>
          </a:p>
          <a:p>
            <a:pPr lvl="1">
              <a:lnSpc>
                <a:spcPct val="100000"/>
              </a:lnSpc>
            </a:pPr>
            <a:r>
              <a:rPr lang="zh-CN" altLang="en-US" sz="2200" smtClean="0">
                <a:latin typeface="微软雅黑" pitchFamily="34" charset="-122"/>
                <a:ea typeface="微软雅黑" pitchFamily="34" charset="-122"/>
              </a:rPr>
              <a:t>编译器将</a:t>
            </a:r>
            <a:r>
              <a:rPr lang="zh-CN" altLang="en-US" sz="2200" smtClean="0">
                <a:solidFill>
                  <a:srgbClr val="FF3300"/>
                </a:solidFill>
                <a:latin typeface="微软雅黑" pitchFamily="34" charset="-122"/>
                <a:ea typeface="微软雅黑" pitchFamily="34" charset="-122"/>
              </a:rPr>
              <a:t>定义的符号</a:t>
            </a:r>
            <a:r>
              <a:rPr lang="zh-CN" altLang="en-US" sz="2200" smtClean="0">
                <a:latin typeface="微软雅黑" pitchFamily="34" charset="-122"/>
                <a:ea typeface="微软雅黑" pitchFamily="34" charset="-122"/>
              </a:rPr>
              <a:t>存放在一个</a:t>
            </a:r>
            <a:r>
              <a:rPr lang="zh-CN" altLang="en-US" sz="2200" smtClean="0">
                <a:solidFill>
                  <a:srgbClr val="FF3300"/>
                </a:solidFill>
                <a:latin typeface="微软雅黑" pitchFamily="34" charset="-122"/>
                <a:ea typeface="微软雅黑" pitchFamily="34" charset="-122"/>
              </a:rPr>
              <a:t>符号表</a:t>
            </a:r>
            <a:r>
              <a:rPr lang="zh-CN" altLang="en-US" sz="2200" smtClean="0">
                <a:latin typeface="微软雅黑" pitchFamily="34" charset="-122"/>
                <a:ea typeface="微软雅黑" pitchFamily="34" charset="-122"/>
              </a:rPr>
              <a:t>（ </a:t>
            </a:r>
            <a:r>
              <a:rPr lang="en-US" altLang="zh-CN" sz="2200" smtClean="0">
                <a:latin typeface="微软雅黑" pitchFamily="34" charset="-122"/>
                <a:ea typeface="微软雅黑" pitchFamily="34" charset="-122"/>
              </a:rPr>
              <a:t>symbol table</a:t>
            </a:r>
            <a:r>
              <a:rPr lang="zh-CN" altLang="en-US" sz="2200" smtClean="0">
                <a:latin typeface="微软雅黑" pitchFamily="34" charset="-122"/>
                <a:ea typeface="微软雅黑" pitchFamily="34" charset="-122"/>
              </a:rPr>
              <a:t>）中</a:t>
            </a:r>
            <a:r>
              <a:rPr lang="en-US" altLang="zh-CN" sz="2200" smtClean="0">
                <a:latin typeface="微软雅黑" pitchFamily="34" charset="-122"/>
                <a:ea typeface="微软雅黑" pitchFamily="34" charset="-122"/>
              </a:rPr>
              <a:t>.</a:t>
            </a:r>
          </a:p>
          <a:p>
            <a:pPr lvl="2">
              <a:lnSpc>
                <a:spcPct val="100000"/>
              </a:lnSpc>
              <a:buFontTx/>
              <a:buChar char="–"/>
            </a:pPr>
            <a:r>
              <a:rPr lang="zh-CN" altLang="en-US" sz="2200" smtClean="0">
                <a:latin typeface="微软雅黑" pitchFamily="34" charset="-122"/>
                <a:ea typeface="微软雅黑" pitchFamily="34" charset="-122"/>
              </a:rPr>
              <a:t>符号表是一个结构数组</a:t>
            </a:r>
          </a:p>
          <a:p>
            <a:pPr lvl="2">
              <a:lnSpc>
                <a:spcPct val="100000"/>
              </a:lnSpc>
              <a:buFontTx/>
              <a:buChar char="–"/>
            </a:pPr>
            <a:r>
              <a:rPr lang="zh-CN" altLang="en-US" sz="2200" smtClean="0">
                <a:latin typeface="微软雅黑" pitchFamily="34" charset="-122"/>
                <a:ea typeface="微软雅黑" pitchFamily="34" charset="-122"/>
              </a:rPr>
              <a:t>每个表项包含符号名、</a:t>
            </a:r>
            <a:r>
              <a:rPr lang="zh-CN" altLang="en-US" sz="2200" smtClean="0">
                <a:solidFill>
                  <a:srgbClr val="CC3300"/>
                </a:solidFill>
                <a:latin typeface="微软雅黑" pitchFamily="34" charset="-122"/>
                <a:ea typeface="微软雅黑" pitchFamily="34" charset="-122"/>
              </a:rPr>
              <a:t>长度和位置</a:t>
            </a:r>
            <a:r>
              <a:rPr lang="zh-CN" altLang="en-US" sz="2200" smtClean="0">
                <a:latin typeface="微软雅黑" pitchFamily="34" charset="-122"/>
                <a:ea typeface="微软雅黑" pitchFamily="34" charset="-122"/>
              </a:rPr>
              <a:t>等信息</a:t>
            </a:r>
            <a:endParaRPr lang="en-US" altLang="zh-CN" sz="2200" smtClean="0">
              <a:latin typeface="微软雅黑" pitchFamily="34" charset="-122"/>
              <a:ea typeface="微软雅黑" pitchFamily="34" charset="-122"/>
            </a:endParaRPr>
          </a:p>
          <a:p>
            <a:pPr lvl="1">
              <a:lnSpc>
                <a:spcPct val="100000"/>
              </a:lnSpc>
            </a:pPr>
            <a:r>
              <a:rPr lang="zh-CN" altLang="en-US" sz="2200" smtClean="0">
                <a:latin typeface="微软雅黑" pitchFamily="34" charset="-122"/>
                <a:ea typeface="微软雅黑" pitchFamily="34" charset="-122"/>
              </a:rPr>
              <a:t>链接器将每个</a:t>
            </a:r>
            <a:r>
              <a:rPr lang="zh-CN" altLang="en-US" sz="2200" smtClean="0">
                <a:solidFill>
                  <a:srgbClr val="FF3300"/>
                </a:solidFill>
                <a:latin typeface="微软雅黑" pitchFamily="34" charset="-122"/>
                <a:ea typeface="微软雅黑" pitchFamily="34" charset="-122"/>
              </a:rPr>
              <a:t>符号的引用</a:t>
            </a:r>
            <a:r>
              <a:rPr lang="zh-CN" altLang="en-US" sz="2200" smtClean="0">
                <a:latin typeface="微软雅黑" pitchFamily="34" charset="-122"/>
                <a:ea typeface="微软雅黑" pitchFamily="34" charset="-122"/>
              </a:rPr>
              <a:t>都与一个确定的</a:t>
            </a:r>
            <a:r>
              <a:rPr lang="zh-CN" altLang="en-US" sz="2200" smtClean="0">
                <a:solidFill>
                  <a:srgbClr val="FF3300"/>
                </a:solidFill>
                <a:latin typeface="微软雅黑" pitchFamily="34" charset="-122"/>
                <a:ea typeface="微软雅黑" pitchFamily="34" charset="-122"/>
              </a:rPr>
              <a:t>符号定义</a:t>
            </a:r>
            <a:r>
              <a:rPr lang="zh-CN" altLang="en-US" sz="2200" smtClean="0">
                <a:latin typeface="微软雅黑" pitchFamily="34" charset="-122"/>
                <a:ea typeface="微软雅黑" pitchFamily="34" charset="-122"/>
              </a:rPr>
              <a:t>建立关联</a:t>
            </a:r>
          </a:p>
          <a:p>
            <a:r>
              <a:rPr lang="en-US" altLang="zh-CN" smtClean="0">
                <a:latin typeface="微软雅黑" pitchFamily="34" charset="-122"/>
                <a:ea typeface="微软雅黑" pitchFamily="34" charset="-122"/>
              </a:rPr>
              <a:t>Step 2. </a:t>
            </a:r>
            <a:r>
              <a:rPr lang="zh-CN" altLang="en-US" smtClean="0">
                <a:latin typeface="微软雅黑" pitchFamily="34" charset="-122"/>
                <a:ea typeface="微软雅黑" pitchFamily="34" charset="-122"/>
              </a:rPr>
              <a:t>重定位</a:t>
            </a:r>
            <a:endParaRPr lang="en-US" altLang="zh-CN" smtClean="0">
              <a:latin typeface="微软雅黑" pitchFamily="34" charset="-122"/>
              <a:ea typeface="微软雅黑" pitchFamily="34" charset="-122"/>
            </a:endParaRPr>
          </a:p>
          <a:p>
            <a:pPr lvl="1"/>
            <a:r>
              <a:rPr lang="zh-CN" altLang="en-US" sz="2200" smtClean="0">
                <a:latin typeface="微软雅黑" pitchFamily="34" charset="-122"/>
                <a:ea typeface="微软雅黑" pitchFamily="34" charset="-122"/>
              </a:rPr>
              <a:t>将多个代码段与数据段分别</a:t>
            </a:r>
            <a:r>
              <a:rPr lang="zh-CN" altLang="en-US" sz="2200" smtClean="0">
                <a:solidFill>
                  <a:srgbClr val="FF0000"/>
                </a:solidFill>
                <a:latin typeface="微软雅黑" pitchFamily="34" charset="-122"/>
                <a:ea typeface="微软雅黑" pitchFamily="34" charset="-122"/>
              </a:rPr>
              <a:t>合并为</a:t>
            </a:r>
            <a:r>
              <a:rPr lang="zh-CN" altLang="en-US" sz="2200" smtClean="0">
                <a:latin typeface="微软雅黑" pitchFamily="34" charset="-122"/>
                <a:ea typeface="微软雅黑" pitchFamily="34" charset="-122"/>
              </a:rPr>
              <a:t>一个单独的代码段和数据段</a:t>
            </a:r>
            <a:endParaRPr lang="en-US" altLang="zh-CN" sz="2200" smtClean="0">
              <a:latin typeface="微软雅黑" pitchFamily="34" charset="-122"/>
              <a:ea typeface="微软雅黑" pitchFamily="34" charset="-122"/>
            </a:endParaRPr>
          </a:p>
          <a:p>
            <a:pPr lvl="1"/>
            <a:r>
              <a:rPr lang="zh-CN" altLang="en-US" sz="2200" smtClean="0">
                <a:latin typeface="微软雅黑" pitchFamily="34" charset="-122"/>
                <a:ea typeface="微软雅黑" pitchFamily="34" charset="-122"/>
              </a:rPr>
              <a:t>计算每个定义的符号在虚拟地址空间中的</a:t>
            </a:r>
            <a:r>
              <a:rPr lang="zh-CN" altLang="en-US" sz="2200" smtClean="0">
                <a:solidFill>
                  <a:srgbClr val="FF3300"/>
                </a:solidFill>
                <a:latin typeface="微软雅黑" pitchFamily="34" charset="-122"/>
                <a:ea typeface="微软雅黑" pitchFamily="34" charset="-122"/>
              </a:rPr>
              <a:t>绝对地址</a:t>
            </a:r>
          </a:p>
          <a:p>
            <a:pPr lvl="1"/>
            <a:r>
              <a:rPr lang="zh-CN" altLang="en-US" sz="2200" smtClean="0">
                <a:latin typeface="微软雅黑" pitchFamily="34" charset="-122"/>
                <a:ea typeface="微软雅黑" pitchFamily="34" charset="-122"/>
              </a:rPr>
              <a:t>将可执行文件中符号引用处的地址</a:t>
            </a:r>
            <a:r>
              <a:rPr lang="zh-CN" altLang="en-US" sz="2200" smtClean="0">
                <a:solidFill>
                  <a:srgbClr val="FF0000"/>
                </a:solidFill>
                <a:latin typeface="微软雅黑" pitchFamily="34" charset="-122"/>
                <a:ea typeface="微软雅黑" pitchFamily="34" charset="-122"/>
              </a:rPr>
              <a:t>修改为重定位后的地址信息</a:t>
            </a:r>
            <a:endParaRPr lang="en-US" altLang="zh-CN" sz="2200" smtClean="0">
              <a:solidFill>
                <a:srgbClr val="FF0000"/>
              </a:solidFill>
              <a:latin typeface="微软雅黑" pitchFamily="34" charset="-122"/>
              <a:ea typeface="微软雅黑" pitchFamily="34" charset="-122"/>
            </a:endParaRPr>
          </a:p>
        </p:txBody>
      </p:sp>
      <p:sp>
        <p:nvSpPr>
          <p:cNvPr id="603140" name="Text Box 4"/>
          <p:cNvSpPr txBox="1">
            <a:spLocks noChangeArrowheads="1"/>
          </p:cNvSpPr>
          <p:nvPr/>
        </p:nvSpPr>
        <p:spPr bwMode="auto">
          <a:xfrm>
            <a:off x="7092950" y="57150"/>
            <a:ext cx="1873250" cy="2436813"/>
          </a:xfrm>
          <a:prstGeom prst="rect">
            <a:avLst/>
          </a:prstGeom>
          <a:solidFill>
            <a:schemeClr val="bg1"/>
          </a:solidFill>
          <a:ln w="9525">
            <a:noFill/>
            <a:miter lim="800000"/>
            <a:headEnd/>
            <a:tailEnd/>
          </a:ln>
          <a:effectLst/>
        </p:spPr>
        <p:txBody>
          <a:bodyPr>
            <a:spAutoFit/>
          </a:bodyPr>
          <a:lstStyle/>
          <a:p>
            <a:pPr fontAlgn="base">
              <a:spcBef>
                <a:spcPct val="0"/>
              </a:spcBef>
              <a:spcAft>
                <a:spcPct val="0"/>
              </a:spcAft>
            </a:pPr>
            <a:r>
              <a:rPr lang="en-US" altLang="zh-CN" sz="2200" b="1">
                <a:solidFill>
                  <a:srgbClr val="000000"/>
                </a:solidFill>
                <a:latin typeface="微软雅黑" pitchFamily="34" charset="-122"/>
                <a:ea typeface="微软雅黑" pitchFamily="34" charset="-122"/>
              </a:rPr>
              <a:t>      add </a:t>
            </a:r>
            <a:r>
              <a:rPr lang="en-US" altLang="zh-CN" sz="2200" b="1">
                <a:solidFill>
                  <a:srgbClr val="FF00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a:t>
            </a:r>
            <a:r>
              <a:rPr lang="zh-CN" altLang="en-US" sz="2200" b="1">
                <a:solidFill>
                  <a:srgbClr val="000000"/>
                </a:solidFill>
                <a:latin typeface="微软雅黑" pitchFamily="34" charset="-122"/>
                <a:ea typeface="微软雅黑" pitchFamily="34" charset="-122"/>
              </a:rPr>
              <a:t>：</a:t>
            </a:r>
            <a:r>
              <a:rPr lang="en-US" altLang="zh-CN" sz="2200" b="1">
                <a:solidFill>
                  <a:srgbClr val="000000"/>
                </a:solidFill>
                <a:latin typeface="微软雅黑" pitchFamily="34" charset="-122"/>
                <a:ea typeface="微软雅黑" pitchFamily="34" charset="-122"/>
              </a:rPr>
              <a:t>sub </a:t>
            </a:r>
            <a:r>
              <a:rPr lang="en-US" altLang="zh-CN" sz="2200" b="1">
                <a:solidFill>
                  <a:srgbClr val="FF00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p:txBody>
      </p:sp>
      <p:sp>
        <p:nvSpPr>
          <p:cNvPr id="603141" name="Line 5"/>
          <p:cNvSpPr>
            <a:spLocks noChangeShapeType="1"/>
          </p:cNvSpPr>
          <p:nvPr/>
        </p:nvSpPr>
        <p:spPr bwMode="auto">
          <a:xfrm flipH="1">
            <a:off x="3730625" y="811213"/>
            <a:ext cx="4557713" cy="3279775"/>
          </a:xfrm>
          <a:prstGeom prst="line">
            <a:avLst/>
          </a:prstGeom>
          <a:noFill/>
          <a:ln w="38100">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03142" name="Line 6"/>
          <p:cNvSpPr>
            <a:spLocks noChangeShapeType="1"/>
          </p:cNvSpPr>
          <p:nvPr/>
        </p:nvSpPr>
        <p:spPr bwMode="auto">
          <a:xfrm flipH="1">
            <a:off x="6430963" y="2116138"/>
            <a:ext cx="898525" cy="1974850"/>
          </a:xfrm>
          <a:prstGeom prst="line">
            <a:avLst/>
          </a:prstGeom>
          <a:noFill/>
          <a:ln w="38100">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96193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3139">
                                            <p:txEl>
                                              <p:pRg st="1" end="1"/>
                                            </p:txEl>
                                          </p:spTgt>
                                        </p:tgtEl>
                                        <p:attrNameLst>
                                          <p:attrName>style.visibility</p:attrName>
                                        </p:attrNameLst>
                                      </p:cBhvr>
                                      <p:to>
                                        <p:strVal val="visible"/>
                                      </p:to>
                                    </p:set>
                                    <p:animEffect transition="in" filter="blinds(horizontal)">
                                      <p:cBhvr>
                                        <p:cTn id="7" dur="500"/>
                                        <p:tgtEl>
                                          <p:spTgt spid="6031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3139">
                                            <p:txEl>
                                              <p:pRg st="2" end="2"/>
                                            </p:txEl>
                                          </p:spTgt>
                                        </p:tgtEl>
                                        <p:attrNameLst>
                                          <p:attrName>style.visibility</p:attrName>
                                        </p:attrNameLst>
                                      </p:cBhvr>
                                      <p:to>
                                        <p:strVal val="visible"/>
                                      </p:to>
                                    </p:set>
                                    <p:animEffect transition="in" filter="blinds(horizontal)">
                                      <p:cBhvr>
                                        <p:cTn id="12" dur="500"/>
                                        <p:tgtEl>
                                          <p:spTgt spid="6031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03139">
                                            <p:txEl>
                                              <p:pRg st="3" end="3"/>
                                            </p:txEl>
                                          </p:spTgt>
                                        </p:tgtEl>
                                        <p:attrNameLst>
                                          <p:attrName>style.visibility</p:attrName>
                                        </p:attrNameLst>
                                      </p:cBhvr>
                                      <p:to>
                                        <p:strVal val="visible"/>
                                      </p:to>
                                    </p:set>
                                    <p:animEffect transition="in" filter="blinds(horizontal)">
                                      <p:cBhvr>
                                        <p:cTn id="17" dur="500"/>
                                        <p:tgtEl>
                                          <p:spTgt spid="6031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03139">
                                            <p:txEl>
                                              <p:pRg st="4" end="4"/>
                                            </p:txEl>
                                          </p:spTgt>
                                        </p:tgtEl>
                                        <p:attrNameLst>
                                          <p:attrName>style.visibility</p:attrName>
                                        </p:attrNameLst>
                                      </p:cBhvr>
                                      <p:to>
                                        <p:strVal val="visible"/>
                                      </p:to>
                                    </p:set>
                                    <p:animEffect transition="in" filter="blinds(horizontal)">
                                      <p:cBhvr>
                                        <p:cTn id="22" dur="500"/>
                                        <p:tgtEl>
                                          <p:spTgt spid="6031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03139">
                                            <p:txEl>
                                              <p:pRg st="5" end="5"/>
                                            </p:txEl>
                                          </p:spTgt>
                                        </p:tgtEl>
                                        <p:attrNameLst>
                                          <p:attrName>style.visibility</p:attrName>
                                        </p:attrNameLst>
                                      </p:cBhvr>
                                      <p:to>
                                        <p:strVal val="visible"/>
                                      </p:to>
                                    </p:set>
                                    <p:animEffect transition="in" filter="blinds(horizontal)">
                                      <p:cBhvr>
                                        <p:cTn id="27" dur="500"/>
                                        <p:tgtEl>
                                          <p:spTgt spid="6031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603139">
                                            <p:txEl>
                                              <p:pRg st="6" end="6"/>
                                            </p:txEl>
                                          </p:spTgt>
                                        </p:tgtEl>
                                        <p:attrNameLst>
                                          <p:attrName>style.visibility</p:attrName>
                                        </p:attrNameLst>
                                      </p:cBhvr>
                                      <p:to>
                                        <p:strVal val="visible"/>
                                      </p:to>
                                    </p:set>
                                    <p:animEffect transition="in" filter="blinds(horizontal)">
                                      <p:cBhvr>
                                        <p:cTn id="32" dur="500"/>
                                        <p:tgtEl>
                                          <p:spTgt spid="603139">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603139">
                                            <p:txEl>
                                              <p:pRg st="7" end="7"/>
                                            </p:txEl>
                                          </p:spTgt>
                                        </p:tgtEl>
                                        <p:attrNameLst>
                                          <p:attrName>style.visibility</p:attrName>
                                        </p:attrNameLst>
                                      </p:cBhvr>
                                      <p:to>
                                        <p:strVal val="visible"/>
                                      </p:to>
                                    </p:set>
                                    <p:animEffect transition="in" filter="blinds(horizontal)">
                                      <p:cBhvr>
                                        <p:cTn id="37" dur="500"/>
                                        <p:tgtEl>
                                          <p:spTgt spid="603139">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03139">
                                            <p:txEl>
                                              <p:pRg st="8" end="8"/>
                                            </p:txEl>
                                          </p:spTgt>
                                        </p:tgtEl>
                                        <p:attrNameLst>
                                          <p:attrName>style.visibility</p:attrName>
                                        </p:attrNameLst>
                                      </p:cBhvr>
                                      <p:to>
                                        <p:strVal val="visible"/>
                                      </p:to>
                                    </p:set>
                                    <p:animEffect transition="in" filter="blinds(horizontal)">
                                      <p:cBhvr>
                                        <p:cTn id="42" dur="500"/>
                                        <p:tgtEl>
                                          <p:spTgt spid="603139">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03140"/>
                                        </p:tgtEl>
                                        <p:attrNameLst>
                                          <p:attrName>style.visibility</p:attrName>
                                        </p:attrNameLst>
                                      </p:cBhvr>
                                      <p:to>
                                        <p:strVal val="visible"/>
                                      </p:to>
                                    </p:set>
                                    <p:animEffect transition="in" filter="blinds(horizontal)">
                                      <p:cBhvr>
                                        <p:cTn id="47" dur="500"/>
                                        <p:tgtEl>
                                          <p:spTgt spid="603140"/>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03141"/>
                                        </p:tgtEl>
                                        <p:attrNameLst>
                                          <p:attrName>style.visibility</p:attrName>
                                        </p:attrNameLst>
                                      </p:cBhvr>
                                      <p:to>
                                        <p:strVal val="visible"/>
                                      </p:to>
                                    </p:set>
                                    <p:animEffect transition="in" filter="blinds(horizontal)">
                                      <p:cBhvr>
                                        <p:cTn id="52" dur="500"/>
                                        <p:tgtEl>
                                          <p:spTgt spid="603141"/>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03142"/>
                                        </p:tgtEl>
                                        <p:attrNameLst>
                                          <p:attrName>style.visibility</p:attrName>
                                        </p:attrNameLst>
                                      </p:cBhvr>
                                      <p:to>
                                        <p:strVal val="visible"/>
                                      </p:to>
                                    </p:set>
                                    <p:animEffect transition="in" filter="blinds(horizontal)">
                                      <p:cBhvr>
                                        <p:cTn id="57" dur="500"/>
                                        <p:tgtEl>
                                          <p:spTgt spid="60314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603139">
                                            <p:txEl>
                                              <p:pRg st="10" end="10"/>
                                            </p:txEl>
                                          </p:spTgt>
                                        </p:tgtEl>
                                        <p:attrNameLst>
                                          <p:attrName>style.visibility</p:attrName>
                                        </p:attrNameLst>
                                      </p:cBhvr>
                                      <p:to>
                                        <p:strVal val="visible"/>
                                      </p:to>
                                    </p:set>
                                    <p:animEffect transition="in" filter="blinds(horizontal)">
                                      <p:cBhvr>
                                        <p:cTn id="62" dur="500"/>
                                        <p:tgtEl>
                                          <p:spTgt spid="603139">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603139">
                                            <p:txEl>
                                              <p:pRg st="11" end="11"/>
                                            </p:txEl>
                                          </p:spTgt>
                                        </p:tgtEl>
                                        <p:attrNameLst>
                                          <p:attrName>style.visibility</p:attrName>
                                        </p:attrNameLst>
                                      </p:cBhvr>
                                      <p:to>
                                        <p:strVal val="visible"/>
                                      </p:to>
                                    </p:set>
                                    <p:animEffect transition="in" filter="blinds(horizontal)">
                                      <p:cBhvr>
                                        <p:cTn id="67" dur="500"/>
                                        <p:tgtEl>
                                          <p:spTgt spid="603139">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603139">
                                            <p:txEl>
                                              <p:pRg st="12" end="12"/>
                                            </p:txEl>
                                          </p:spTgt>
                                        </p:tgtEl>
                                        <p:attrNameLst>
                                          <p:attrName>style.visibility</p:attrName>
                                        </p:attrNameLst>
                                      </p:cBhvr>
                                      <p:to>
                                        <p:strVal val="visible"/>
                                      </p:to>
                                    </p:set>
                                    <p:animEffect transition="in" filter="blinds(horizontal)">
                                      <p:cBhvr>
                                        <p:cTn id="72" dur="500"/>
                                        <p:tgtEl>
                                          <p:spTgt spid="603139">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3140" grpId="0" animBg="1"/>
      <p:bldP spid="603141" grpId="0" animBg="1"/>
      <p:bldP spid="60314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7234" name="Rectangle 2"/>
          <p:cNvSpPr>
            <a:spLocks noGrp="1" noChangeArrowheads="1"/>
          </p:cNvSpPr>
          <p:nvPr>
            <p:ph type="title" idx="4294967295"/>
          </p:nvPr>
        </p:nvSpPr>
        <p:spPr>
          <a:xfrm>
            <a:off x="385763" y="7938"/>
            <a:ext cx="7591425" cy="762000"/>
          </a:xfrm>
        </p:spPr>
        <p:txBody>
          <a:bodyPr/>
          <a:lstStyle/>
          <a:p>
            <a:r>
              <a:rPr lang="zh-CN" altLang="en-US" dirty="0" smtClean="0"/>
              <a:t>三类目标文件</a:t>
            </a:r>
            <a:r>
              <a:rPr lang="en-US" altLang="zh-CN" dirty="0" smtClean="0">
                <a:ea typeface="宋体" pitchFamily="2" charset="-122"/>
              </a:rPr>
              <a:t> </a:t>
            </a:r>
          </a:p>
        </p:txBody>
      </p:sp>
      <p:sp>
        <p:nvSpPr>
          <p:cNvPr id="607235" name="Rectangle 3"/>
          <p:cNvSpPr>
            <a:spLocks noGrp="1" noChangeArrowheads="1"/>
          </p:cNvSpPr>
          <p:nvPr>
            <p:ph type="body" idx="4294967295"/>
          </p:nvPr>
        </p:nvSpPr>
        <p:spPr>
          <a:xfrm>
            <a:off x="468313" y="836613"/>
            <a:ext cx="8359775" cy="5781675"/>
          </a:xfrm>
        </p:spPr>
        <p:txBody>
          <a:bodyPr/>
          <a:lstStyle/>
          <a:p>
            <a:pPr>
              <a:lnSpc>
                <a:spcPct val="125000"/>
              </a:lnSpc>
            </a:pPr>
            <a:r>
              <a:rPr lang="zh-CN" altLang="en-US" sz="2300" smtClean="0">
                <a:latin typeface="微软雅黑" pitchFamily="34" charset="-122"/>
                <a:ea typeface="微软雅黑" pitchFamily="34" charset="-122"/>
              </a:rPr>
              <a:t>可重定位目标文件 </a:t>
            </a:r>
            <a:r>
              <a:rPr lang="en-US" altLang="zh-CN" sz="2300" smtClean="0">
                <a:latin typeface="微软雅黑" pitchFamily="34" charset="-122"/>
                <a:ea typeface="微软雅黑" pitchFamily="34" charset="-122"/>
              </a:rPr>
              <a:t>(</a:t>
            </a:r>
            <a:r>
              <a:rPr lang="en-US" altLang="zh-CN" sz="2300" smtClean="0">
                <a:latin typeface="微软雅黑" pitchFamily="34" charset="-122"/>
                <a:ea typeface="微软雅黑" pitchFamily="34" charset="-122"/>
                <a:cs typeface="Courier New" pitchFamily="49" charset="0"/>
              </a:rPr>
              <a:t>.o</a:t>
            </a:r>
            <a:r>
              <a:rPr lang="en-US" altLang="zh-CN" sz="2300" smtClean="0">
                <a:latin typeface="微软雅黑" pitchFamily="34" charset="-122"/>
                <a:ea typeface="微软雅黑" pitchFamily="34" charset="-122"/>
              </a:rPr>
              <a:t>)</a:t>
            </a:r>
          </a:p>
          <a:p>
            <a:pPr lvl="1">
              <a:lnSpc>
                <a:spcPct val="125000"/>
              </a:lnSpc>
            </a:pPr>
            <a:r>
              <a:rPr lang="zh-CN" altLang="en-US" sz="2300" smtClean="0">
                <a:latin typeface="微软雅黑" pitchFamily="34" charset="-122"/>
                <a:ea typeface="微软雅黑" pitchFamily="34" charset="-122"/>
              </a:rPr>
              <a:t>其代码和数据可和其他可重定位文件合并为可执行文件</a:t>
            </a:r>
          </a:p>
          <a:p>
            <a:pPr lvl="2">
              <a:lnSpc>
                <a:spcPct val="125000"/>
              </a:lnSpc>
            </a:pPr>
            <a:r>
              <a:rPr lang="zh-CN" altLang="en-US" sz="2300" smtClean="0">
                <a:latin typeface="微软雅黑" pitchFamily="34" charset="-122"/>
                <a:ea typeface="微软雅黑" pitchFamily="34" charset="-122"/>
              </a:rPr>
              <a:t>每个</a:t>
            </a:r>
            <a:r>
              <a:rPr lang="en-US" altLang="zh-CN" sz="2300" smtClean="0">
                <a:latin typeface="微软雅黑" pitchFamily="34" charset="-122"/>
                <a:ea typeface="微软雅黑" pitchFamily="34" charset="-122"/>
              </a:rPr>
              <a:t>.o </a:t>
            </a:r>
            <a:r>
              <a:rPr lang="zh-CN" altLang="en-US" sz="2300" smtClean="0">
                <a:latin typeface="微软雅黑" pitchFamily="34" charset="-122"/>
                <a:ea typeface="微软雅黑" pitchFamily="34" charset="-122"/>
              </a:rPr>
              <a:t>文件由对应的</a:t>
            </a:r>
            <a:r>
              <a:rPr lang="en-US" altLang="zh-CN" sz="2300" smtClean="0">
                <a:latin typeface="微软雅黑" pitchFamily="34" charset="-122"/>
                <a:ea typeface="微软雅黑" pitchFamily="34" charset="-122"/>
              </a:rPr>
              <a:t>.c</a:t>
            </a:r>
            <a:r>
              <a:rPr lang="zh-CN" altLang="en-US" sz="2300" smtClean="0">
                <a:latin typeface="微软雅黑" pitchFamily="34" charset="-122"/>
                <a:ea typeface="微软雅黑" pitchFamily="34" charset="-122"/>
              </a:rPr>
              <a:t>文件生成</a:t>
            </a:r>
          </a:p>
          <a:p>
            <a:pPr lvl="2">
              <a:lnSpc>
                <a:spcPct val="125000"/>
              </a:lnSpc>
            </a:pPr>
            <a:r>
              <a:rPr lang="zh-CN" altLang="en-US" sz="2300" smtClean="0">
                <a:latin typeface="微软雅黑" pitchFamily="34" charset="-122"/>
                <a:ea typeface="微软雅黑" pitchFamily="34" charset="-122"/>
              </a:rPr>
              <a:t>每个</a:t>
            </a:r>
            <a:r>
              <a:rPr lang="en-US" altLang="zh-CN" sz="2300" smtClean="0">
                <a:latin typeface="微软雅黑" pitchFamily="34" charset="-122"/>
                <a:ea typeface="微软雅黑" pitchFamily="34" charset="-122"/>
              </a:rPr>
              <a:t>.o</a:t>
            </a:r>
            <a:r>
              <a:rPr lang="zh-CN" altLang="en-US" sz="2300" smtClean="0">
                <a:latin typeface="微软雅黑" pitchFamily="34" charset="-122"/>
                <a:ea typeface="微软雅黑" pitchFamily="34" charset="-122"/>
              </a:rPr>
              <a:t>文件代码和数据</a:t>
            </a:r>
            <a:r>
              <a:rPr lang="zh-CN" altLang="en-US" sz="2300" smtClean="0">
                <a:solidFill>
                  <a:srgbClr val="FF3300"/>
                </a:solidFill>
                <a:latin typeface="微软雅黑" pitchFamily="34" charset="-122"/>
                <a:ea typeface="微软雅黑" pitchFamily="34" charset="-122"/>
              </a:rPr>
              <a:t>地址都从</a:t>
            </a:r>
            <a:r>
              <a:rPr lang="en-US" altLang="zh-CN" sz="2300" smtClean="0">
                <a:solidFill>
                  <a:srgbClr val="FF3300"/>
                </a:solidFill>
                <a:latin typeface="微软雅黑" pitchFamily="34" charset="-122"/>
                <a:ea typeface="微软雅黑" pitchFamily="34" charset="-122"/>
              </a:rPr>
              <a:t>0</a:t>
            </a:r>
            <a:r>
              <a:rPr lang="zh-CN" altLang="en-US" sz="2300" smtClean="0">
                <a:solidFill>
                  <a:srgbClr val="FF3300"/>
                </a:solidFill>
                <a:latin typeface="微软雅黑" pitchFamily="34" charset="-122"/>
                <a:ea typeface="微软雅黑" pitchFamily="34" charset="-122"/>
              </a:rPr>
              <a:t>开始</a:t>
            </a:r>
          </a:p>
          <a:p>
            <a:pPr>
              <a:lnSpc>
                <a:spcPct val="125000"/>
              </a:lnSpc>
            </a:pPr>
            <a:r>
              <a:rPr lang="zh-CN" altLang="en-US" sz="2300" smtClean="0">
                <a:latin typeface="微软雅黑" pitchFamily="34" charset="-122"/>
                <a:ea typeface="微软雅黑" pitchFamily="34" charset="-122"/>
              </a:rPr>
              <a:t>可执行目标文件</a:t>
            </a:r>
            <a:r>
              <a:rPr lang="en-US" altLang="zh-CN" sz="2300" smtClean="0">
                <a:latin typeface="微软雅黑" pitchFamily="34" charset="-122"/>
                <a:ea typeface="微软雅黑" pitchFamily="34" charset="-122"/>
              </a:rPr>
              <a:t> (</a:t>
            </a:r>
            <a:r>
              <a:rPr lang="zh-CN" altLang="en-US" sz="2300" smtClean="0">
                <a:latin typeface="微软雅黑" pitchFamily="34" charset="-122"/>
                <a:ea typeface="微软雅黑" pitchFamily="34" charset="-122"/>
              </a:rPr>
              <a:t>默认为</a:t>
            </a:r>
            <a:r>
              <a:rPr lang="en-US" altLang="zh-CN" sz="2300" smtClean="0">
                <a:latin typeface="微软雅黑" pitchFamily="34" charset="-122"/>
                <a:ea typeface="微软雅黑" pitchFamily="34" charset="-122"/>
              </a:rPr>
              <a:t>a.out)</a:t>
            </a:r>
          </a:p>
          <a:p>
            <a:pPr lvl="1">
              <a:lnSpc>
                <a:spcPct val="125000"/>
              </a:lnSpc>
            </a:pPr>
            <a:r>
              <a:rPr lang="zh-CN" altLang="en-US" sz="2300" smtClean="0">
                <a:latin typeface="微软雅黑" pitchFamily="34" charset="-122"/>
                <a:ea typeface="微软雅黑" pitchFamily="34" charset="-122"/>
              </a:rPr>
              <a:t>包含的代码和数据可以被直接复制到内存并被执行</a:t>
            </a:r>
          </a:p>
          <a:p>
            <a:pPr lvl="1">
              <a:lnSpc>
                <a:spcPct val="125000"/>
              </a:lnSpc>
            </a:pPr>
            <a:r>
              <a:rPr lang="zh-CN" altLang="en-US" sz="2300" smtClean="0">
                <a:latin typeface="微软雅黑" pitchFamily="34" charset="-122"/>
                <a:ea typeface="微软雅黑" pitchFamily="34" charset="-122"/>
              </a:rPr>
              <a:t>代码和数据</a:t>
            </a:r>
            <a:r>
              <a:rPr lang="zh-CN" altLang="en-US" sz="2300" smtClean="0">
                <a:solidFill>
                  <a:srgbClr val="FF3300"/>
                </a:solidFill>
                <a:latin typeface="微软雅黑" pitchFamily="34" charset="-122"/>
                <a:ea typeface="微软雅黑" pitchFamily="34" charset="-122"/>
              </a:rPr>
              <a:t>地址为虚拟地址</a:t>
            </a:r>
            <a:r>
              <a:rPr lang="zh-CN" altLang="en-US" sz="2300" smtClean="0">
                <a:latin typeface="微软雅黑" pitchFamily="34" charset="-122"/>
                <a:ea typeface="微软雅黑" pitchFamily="34" charset="-122"/>
              </a:rPr>
              <a:t>空间中的地址</a:t>
            </a:r>
          </a:p>
          <a:p>
            <a:pPr>
              <a:lnSpc>
                <a:spcPct val="125000"/>
              </a:lnSpc>
            </a:pPr>
            <a:r>
              <a:rPr lang="zh-CN" altLang="en-US" sz="2300" smtClean="0">
                <a:latin typeface="微软雅黑" pitchFamily="34" charset="-122"/>
                <a:ea typeface="微软雅黑" pitchFamily="34" charset="-122"/>
              </a:rPr>
              <a:t>共享的目标文件 </a:t>
            </a:r>
            <a:r>
              <a:rPr lang="en-US" altLang="zh-CN" sz="2300" smtClean="0">
                <a:latin typeface="微软雅黑" pitchFamily="34" charset="-122"/>
                <a:ea typeface="微软雅黑" pitchFamily="34" charset="-122"/>
              </a:rPr>
              <a:t>(.so)</a:t>
            </a:r>
          </a:p>
          <a:p>
            <a:pPr lvl="1">
              <a:lnSpc>
                <a:spcPct val="125000"/>
              </a:lnSpc>
            </a:pPr>
            <a:r>
              <a:rPr lang="zh-CN" altLang="en-US" sz="2300" smtClean="0">
                <a:latin typeface="微软雅黑" pitchFamily="34" charset="-122"/>
                <a:ea typeface="微软雅黑" pitchFamily="34" charset="-122"/>
              </a:rPr>
              <a:t>特殊的可重定位目标文件，能在装入或运行时被装入到内存并自动被链接，称为</a:t>
            </a:r>
            <a:r>
              <a:rPr lang="zh-CN" altLang="en-US" sz="2300" smtClean="0">
                <a:solidFill>
                  <a:srgbClr val="FF0000"/>
                </a:solidFill>
                <a:latin typeface="微软雅黑" pitchFamily="34" charset="-122"/>
                <a:ea typeface="微软雅黑" pitchFamily="34" charset="-122"/>
              </a:rPr>
              <a:t>共享库文件</a:t>
            </a:r>
            <a:endParaRPr lang="en-US" altLang="zh-CN" sz="2300" smtClean="0">
              <a:solidFill>
                <a:srgbClr val="FF0000"/>
              </a:solidFill>
              <a:latin typeface="微软雅黑" pitchFamily="34" charset="-122"/>
              <a:ea typeface="微软雅黑" pitchFamily="34" charset="-122"/>
            </a:endParaRPr>
          </a:p>
          <a:p>
            <a:pPr lvl="1">
              <a:lnSpc>
                <a:spcPct val="125000"/>
              </a:lnSpc>
            </a:pPr>
            <a:r>
              <a:rPr lang="en-US" altLang="zh-CN" sz="2300" smtClean="0">
                <a:latin typeface="微软雅黑" pitchFamily="34" charset="-122"/>
                <a:ea typeface="微软雅黑" pitchFamily="34" charset="-122"/>
              </a:rPr>
              <a:t>Windows </a:t>
            </a:r>
            <a:r>
              <a:rPr lang="zh-CN" altLang="en-US" sz="2300" smtClean="0">
                <a:latin typeface="微软雅黑" pitchFamily="34" charset="-122"/>
                <a:ea typeface="微软雅黑" pitchFamily="34" charset="-122"/>
              </a:rPr>
              <a:t>中称其为 </a:t>
            </a:r>
            <a:r>
              <a:rPr lang="en-US" altLang="zh-CN" sz="2300" i="1" smtClean="0">
                <a:latin typeface="微软雅黑" pitchFamily="34" charset="-122"/>
                <a:ea typeface="微软雅黑" pitchFamily="34" charset="-122"/>
              </a:rPr>
              <a:t>Dynamic Link Libraries</a:t>
            </a:r>
            <a:r>
              <a:rPr lang="en-US" altLang="zh-CN" sz="2300" smtClean="0">
                <a:latin typeface="微软雅黑" pitchFamily="34" charset="-122"/>
                <a:ea typeface="微软雅黑" pitchFamily="34" charset="-122"/>
              </a:rPr>
              <a:t> (DLLs)</a:t>
            </a:r>
            <a:r>
              <a:rPr lang="en-US" altLang="zh-CN" sz="2400" smtClean="0"/>
              <a:t> </a:t>
            </a:r>
          </a:p>
        </p:txBody>
      </p:sp>
    </p:spTree>
    <p:extLst>
      <p:ext uri="{BB962C8B-B14F-4D97-AF65-F5344CB8AC3E}">
        <p14:creationId xmlns:p14="http://schemas.microsoft.com/office/powerpoint/2010/main" xmlns="" val="100260564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07235">
                                            <p:txEl>
                                              <p:pRg st="1" end="1"/>
                                            </p:txEl>
                                          </p:spTgt>
                                        </p:tgtEl>
                                        <p:attrNameLst>
                                          <p:attrName>style.visibility</p:attrName>
                                        </p:attrNameLst>
                                      </p:cBhvr>
                                      <p:to>
                                        <p:strVal val="visible"/>
                                      </p:to>
                                    </p:set>
                                    <p:animEffect transition="in" filter="blinds(horizontal)">
                                      <p:cBhvr>
                                        <p:cTn id="7" dur="500"/>
                                        <p:tgtEl>
                                          <p:spTgt spid="60723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07235">
                                            <p:txEl>
                                              <p:pRg st="2" end="2"/>
                                            </p:txEl>
                                          </p:spTgt>
                                        </p:tgtEl>
                                        <p:attrNameLst>
                                          <p:attrName>style.visibility</p:attrName>
                                        </p:attrNameLst>
                                      </p:cBhvr>
                                      <p:to>
                                        <p:strVal val="visible"/>
                                      </p:to>
                                    </p:set>
                                    <p:animEffect transition="in" filter="blinds(horizontal)">
                                      <p:cBhvr>
                                        <p:cTn id="12" dur="500"/>
                                        <p:tgtEl>
                                          <p:spTgt spid="607235">
                                            <p:txEl>
                                              <p:pRg st="2" end="2"/>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607235">
                                            <p:txEl>
                                              <p:pRg st="3" end="3"/>
                                            </p:txEl>
                                          </p:spTgt>
                                        </p:tgtEl>
                                        <p:attrNameLst>
                                          <p:attrName>style.visibility</p:attrName>
                                        </p:attrNameLst>
                                      </p:cBhvr>
                                      <p:to>
                                        <p:strVal val="visible"/>
                                      </p:to>
                                    </p:set>
                                    <p:animEffect transition="in" filter="blinds(horizontal)">
                                      <p:cBhvr>
                                        <p:cTn id="15" dur="500"/>
                                        <p:tgtEl>
                                          <p:spTgt spid="607235">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07235">
                                            <p:txEl>
                                              <p:pRg st="5" end="5"/>
                                            </p:txEl>
                                          </p:spTgt>
                                        </p:tgtEl>
                                        <p:attrNameLst>
                                          <p:attrName>style.visibility</p:attrName>
                                        </p:attrNameLst>
                                      </p:cBhvr>
                                      <p:to>
                                        <p:strVal val="visible"/>
                                      </p:to>
                                    </p:set>
                                    <p:animEffect transition="in" filter="blinds(horizontal)">
                                      <p:cBhvr>
                                        <p:cTn id="20" dur="500"/>
                                        <p:tgtEl>
                                          <p:spTgt spid="607235">
                                            <p:txEl>
                                              <p:pRg st="5" end="5"/>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07235">
                                            <p:txEl>
                                              <p:pRg st="6" end="6"/>
                                            </p:txEl>
                                          </p:spTgt>
                                        </p:tgtEl>
                                        <p:attrNameLst>
                                          <p:attrName>style.visibility</p:attrName>
                                        </p:attrNameLst>
                                      </p:cBhvr>
                                      <p:to>
                                        <p:strVal val="visible"/>
                                      </p:to>
                                    </p:set>
                                    <p:animEffect transition="in" filter="blinds(horizontal)">
                                      <p:cBhvr>
                                        <p:cTn id="25" dur="500"/>
                                        <p:tgtEl>
                                          <p:spTgt spid="607235">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07235">
                                            <p:txEl>
                                              <p:pRg st="8" end="8"/>
                                            </p:txEl>
                                          </p:spTgt>
                                        </p:tgtEl>
                                        <p:attrNameLst>
                                          <p:attrName>style.visibility</p:attrName>
                                        </p:attrNameLst>
                                      </p:cBhvr>
                                      <p:to>
                                        <p:strVal val="visible"/>
                                      </p:to>
                                    </p:set>
                                    <p:animEffect transition="in" filter="blinds(horizontal)">
                                      <p:cBhvr>
                                        <p:cTn id="30" dur="500"/>
                                        <p:tgtEl>
                                          <p:spTgt spid="607235">
                                            <p:txEl>
                                              <p:pRg st="8" end="8"/>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607235">
                                            <p:txEl>
                                              <p:pRg st="9" end="9"/>
                                            </p:txEl>
                                          </p:spTgt>
                                        </p:tgtEl>
                                        <p:attrNameLst>
                                          <p:attrName>style.visibility</p:attrName>
                                        </p:attrNameLst>
                                      </p:cBhvr>
                                      <p:to>
                                        <p:strVal val="visible"/>
                                      </p:to>
                                    </p:set>
                                    <p:animEffect transition="in" filter="blinds(horizontal)">
                                      <p:cBhvr>
                                        <p:cTn id="35" dur="500"/>
                                        <p:tgtEl>
                                          <p:spTgt spid="60723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9394" name="Rectangle 2"/>
          <p:cNvSpPr>
            <a:spLocks noGrp="1" noChangeArrowheads="1"/>
          </p:cNvSpPr>
          <p:nvPr>
            <p:ph type="title"/>
          </p:nvPr>
        </p:nvSpPr>
        <p:spPr/>
        <p:txBody>
          <a:bodyPr/>
          <a:lstStyle/>
          <a:p>
            <a:pPr algn="l"/>
            <a:r>
              <a:rPr lang="zh-CN" altLang="en-US" dirty="0" smtClean="0"/>
              <a:t>目标文件</a:t>
            </a:r>
          </a:p>
        </p:txBody>
      </p:sp>
      <p:sp>
        <p:nvSpPr>
          <p:cNvPr id="699398" name="Rectangle 6"/>
          <p:cNvSpPr>
            <a:spLocks noChangeArrowheads="1"/>
          </p:cNvSpPr>
          <p:nvPr/>
        </p:nvSpPr>
        <p:spPr bwMode="auto">
          <a:xfrm>
            <a:off x="2952750" y="179388"/>
            <a:ext cx="6070600" cy="3113087"/>
          </a:xfrm>
          <a:prstGeom prst="rect">
            <a:avLst/>
          </a:prstGeom>
          <a:solidFill>
            <a:schemeClr val="bg1"/>
          </a:solidFill>
          <a:ln w="9525">
            <a:noFill/>
            <a:miter lim="800000"/>
            <a:headEnd/>
            <a:tailEnd/>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p>
        </p:txBody>
      </p:sp>
      <p:sp>
        <p:nvSpPr>
          <p:cNvPr id="699399" name="Rectangle 7"/>
          <p:cNvSpPr>
            <a:spLocks noChangeArrowheads="1"/>
          </p:cNvSpPr>
          <p:nvPr/>
        </p:nvSpPr>
        <p:spPr bwMode="auto">
          <a:xfrm>
            <a:off x="2874963" y="3509963"/>
            <a:ext cx="6172200" cy="3113087"/>
          </a:xfrm>
          <a:prstGeom prst="rect">
            <a:avLst/>
          </a:prstGeom>
          <a:noFill/>
          <a:ln w="9525">
            <a:noFill/>
            <a:miter lim="800000"/>
            <a:headEnd/>
            <a:tailEnd/>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080483d4 &lt;add&gt;:</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80483d4: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80483d5: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80483d7: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80483da: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80483dd: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80483e0: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80483e3: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80483e6: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80483e9: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80483ea:    c3              ret   </a:t>
            </a:r>
          </a:p>
        </p:txBody>
      </p:sp>
      <p:sp>
        <p:nvSpPr>
          <p:cNvPr id="699400" name="Rectangle 8"/>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9401" name="Rectangle 9"/>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9403" name="Text Box 11"/>
          <p:cNvSpPr txBox="1">
            <a:spLocks noChangeArrowheads="1"/>
          </p:cNvSpPr>
          <p:nvPr/>
        </p:nvSpPr>
        <p:spPr bwMode="auto">
          <a:xfrm>
            <a:off x="5675313" y="71438"/>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699404" name="Text Box 12"/>
          <p:cNvSpPr txBox="1">
            <a:spLocks noChangeArrowheads="1"/>
          </p:cNvSpPr>
          <p:nvPr/>
        </p:nvSpPr>
        <p:spPr bwMode="auto">
          <a:xfrm>
            <a:off x="5681663" y="3387725"/>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699405" name="Rectangle 13"/>
          <p:cNvSpPr>
            <a:spLocks noChangeArrowheads="1"/>
          </p:cNvSpPr>
          <p:nvPr/>
        </p:nvSpPr>
        <p:spPr bwMode="auto">
          <a:xfrm>
            <a:off x="198438" y="1179513"/>
            <a:ext cx="2960687" cy="2282825"/>
          </a:xfrm>
          <a:prstGeom prst="rect">
            <a:avLst/>
          </a:prstGeom>
          <a:noFill/>
          <a:ln w="9525">
            <a:noFill/>
            <a:miter lim="800000"/>
            <a:headEnd/>
            <a:tailEnd/>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99406" name="Rectangle 14"/>
          <p:cNvSpPr>
            <a:spLocks noChangeArrowheads="1"/>
          </p:cNvSpPr>
          <p:nvPr/>
        </p:nvSpPr>
        <p:spPr bwMode="auto">
          <a:xfrm>
            <a:off x="211138" y="4183063"/>
            <a:ext cx="2714625" cy="2282825"/>
          </a:xfrm>
          <a:prstGeom prst="rect">
            <a:avLst/>
          </a:prstGeom>
          <a:noFill/>
          <a:ln w="9525">
            <a:noFill/>
            <a:miter lim="800000"/>
            <a:headEnd/>
            <a:tailEnd/>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11" name="TextBox 10"/>
          <p:cNvSpPr txBox="1"/>
          <p:nvPr/>
        </p:nvSpPr>
        <p:spPr>
          <a:xfrm>
            <a:off x="1962150" y="752475"/>
            <a:ext cx="962025" cy="369332"/>
          </a:xfrm>
          <a:prstGeom prst="rect">
            <a:avLst/>
          </a:prstGeom>
          <a:noFill/>
        </p:spPr>
        <p:txBody>
          <a:bodyPr wrap="square" rtlCol="0">
            <a:spAutoFit/>
          </a:bodyPr>
          <a:lstStyle/>
          <a:p>
            <a:r>
              <a:rPr lang="en-US" altLang="zh-CN" b="1" dirty="0" smtClean="0">
                <a:solidFill>
                  <a:srgbClr val="FF0000"/>
                </a:solidFill>
              </a:rPr>
              <a:t>32</a:t>
            </a:r>
            <a:r>
              <a:rPr lang="zh-CN" altLang="en-US" b="1" dirty="0" smtClean="0">
                <a:solidFill>
                  <a:srgbClr val="FF0000"/>
                </a:solidFill>
              </a:rPr>
              <a:t>位</a:t>
            </a:r>
            <a:endParaRPr lang="zh-CN" altLang="en-US" b="1" dirty="0">
              <a:solidFill>
                <a:srgbClr val="FF0000"/>
              </a:solidFill>
            </a:endParaRPr>
          </a:p>
        </p:txBody>
      </p:sp>
    </p:spTree>
    <p:extLst>
      <p:ext uri="{BB962C8B-B14F-4D97-AF65-F5344CB8AC3E}">
        <p14:creationId xmlns:p14="http://schemas.microsoft.com/office/powerpoint/2010/main" xmlns="" val="12985242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32385"/>
            <a:ext cx="9144000" cy="6899910"/>
          </a:xfrm>
          <a:prstGeom prst="rect">
            <a:avLst/>
          </a:prstGeom>
        </p:spPr>
      </p:pic>
      <p:sp>
        <p:nvSpPr>
          <p:cNvPr id="3" name="矩形 2"/>
          <p:cNvSpPr/>
          <p:nvPr/>
        </p:nvSpPr>
        <p:spPr>
          <a:xfrm>
            <a:off x="306" y="657588"/>
            <a:ext cx="2011126" cy="783590"/>
          </a:xfrm>
          <a:prstGeom prst="rect">
            <a:avLst/>
          </a:prstGeom>
        </p:spPr>
        <p:txBody>
          <a:bodyPr wrap="square">
            <a:spAutoFit/>
          </a:bodyPr>
          <a:lstStyle/>
          <a:p>
            <a:r>
              <a:rPr lang="zh-CN" altLang="en-US" sz="4500" b="1" dirty="0">
                <a:solidFill>
                  <a:schemeClr val="bg1"/>
                </a:solidFill>
              </a:rPr>
              <a:t>目 录</a:t>
            </a:r>
          </a:p>
        </p:txBody>
      </p:sp>
      <p:sp>
        <p:nvSpPr>
          <p:cNvPr id="2" name="圆角矩形 1"/>
          <p:cNvSpPr/>
          <p:nvPr/>
        </p:nvSpPr>
        <p:spPr>
          <a:xfrm>
            <a:off x="792480" y="1639570"/>
            <a:ext cx="851535" cy="33788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1736089" y="1809750"/>
            <a:ext cx="1984885" cy="707886"/>
          </a:xfrm>
          <a:prstGeom prst="rect">
            <a:avLst/>
          </a:prstGeom>
        </p:spPr>
        <p:txBody>
          <a:bodyPr wrap="square">
            <a:spAutoFit/>
          </a:bodyPr>
          <a:lstStyle/>
          <a:p>
            <a:r>
              <a:rPr lang="zh-CN" altLang="en-US" sz="2000" dirty="0">
                <a:solidFill>
                  <a:schemeClr val="bg1"/>
                </a:solidFill>
              </a:rPr>
              <a:t>第一讲：目标文件格式</a:t>
            </a:r>
          </a:p>
        </p:txBody>
      </p:sp>
      <p:sp>
        <p:nvSpPr>
          <p:cNvPr id="6" name="矩形 5"/>
          <p:cNvSpPr/>
          <p:nvPr/>
        </p:nvSpPr>
        <p:spPr>
          <a:xfrm>
            <a:off x="1736018" y="3099117"/>
            <a:ext cx="2449120" cy="707886"/>
          </a:xfrm>
          <a:prstGeom prst="rect">
            <a:avLst/>
          </a:prstGeom>
        </p:spPr>
        <p:txBody>
          <a:bodyPr wrap="square">
            <a:spAutoFit/>
          </a:bodyPr>
          <a:lstStyle/>
          <a:p>
            <a:r>
              <a:rPr lang="zh-CN" altLang="en-US" sz="2000" dirty="0">
                <a:solidFill>
                  <a:schemeClr val="bg1"/>
                </a:solidFill>
              </a:rPr>
              <a:t>第二讲：符号解析与重定位</a:t>
            </a:r>
          </a:p>
        </p:txBody>
      </p:sp>
      <p:sp>
        <p:nvSpPr>
          <p:cNvPr id="7" name="矩形 6"/>
          <p:cNvSpPr/>
          <p:nvPr/>
        </p:nvSpPr>
        <p:spPr>
          <a:xfrm>
            <a:off x="1736281" y="4487620"/>
            <a:ext cx="2419350" cy="398780"/>
          </a:xfrm>
          <a:prstGeom prst="rect">
            <a:avLst/>
          </a:prstGeom>
        </p:spPr>
        <p:txBody>
          <a:bodyPr wrap="square">
            <a:spAutoFit/>
          </a:bodyPr>
          <a:lstStyle/>
          <a:p>
            <a:r>
              <a:rPr lang="zh-CN" altLang="en-US" sz="2000" dirty="0">
                <a:solidFill>
                  <a:schemeClr val="bg1"/>
                </a:solidFill>
              </a:rPr>
              <a:t>第三讲：动态链接</a:t>
            </a:r>
          </a:p>
        </p:txBody>
      </p:sp>
      <p:sp>
        <p:nvSpPr>
          <p:cNvPr id="9" name="矩形 8"/>
          <p:cNvSpPr/>
          <p:nvPr/>
        </p:nvSpPr>
        <p:spPr>
          <a:xfrm>
            <a:off x="1033532" y="1910125"/>
            <a:ext cx="511610" cy="506730"/>
          </a:xfrm>
          <a:prstGeom prst="rect">
            <a:avLst/>
          </a:prstGeom>
        </p:spPr>
        <p:txBody>
          <a:bodyPr wrap="square">
            <a:spAutoFit/>
          </a:bodyPr>
          <a:lstStyle/>
          <a:p>
            <a:r>
              <a:rPr lang="en-US" altLang="zh-CN" sz="2700" b="1" dirty="0">
                <a:solidFill>
                  <a:schemeClr val="accent4"/>
                </a:solidFill>
              </a:rPr>
              <a:t>1</a:t>
            </a:r>
            <a:endParaRPr lang="zh-CN" altLang="en-US" sz="2700" b="1" dirty="0">
              <a:solidFill>
                <a:schemeClr val="accent4"/>
              </a:solidFill>
            </a:endParaRPr>
          </a:p>
        </p:txBody>
      </p:sp>
      <p:sp>
        <p:nvSpPr>
          <p:cNvPr id="11" name="矩形 10"/>
          <p:cNvSpPr/>
          <p:nvPr/>
        </p:nvSpPr>
        <p:spPr>
          <a:xfrm>
            <a:off x="1033532" y="3198812"/>
            <a:ext cx="511610" cy="506730"/>
          </a:xfrm>
          <a:prstGeom prst="rect">
            <a:avLst/>
          </a:prstGeom>
        </p:spPr>
        <p:txBody>
          <a:bodyPr wrap="square">
            <a:spAutoFit/>
          </a:bodyPr>
          <a:lstStyle/>
          <a:p>
            <a:r>
              <a:rPr lang="en-US" altLang="zh-CN" sz="2700" b="1" dirty="0">
                <a:solidFill>
                  <a:schemeClr val="accent4"/>
                </a:solidFill>
              </a:rPr>
              <a:t>2</a:t>
            </a:r>
            <a:endParaRPr lang="zh-CN" altLang="en-US" sz="2700" b="1" dirty="0">
              <a:solidFill>
                <a:schemeClr val="accent4"/>
              </a:solidFill>
            </a:endParaRPr>
          </a:p>
        </p:txBody>
      </p:sp>
      <p:sp>
        <p:nvSpPr>
          <p:cNvPr id="13" name="矩形 12"/>
          <p:cNvSpPr/>
          <p:nvPr/>
        </p:nvSpPr>
        <p:spPr>
          <a:xfrm>
            <a:off x="1033532" y="4336490"/>
            <a:ext cx="511610" cy="506730"/>
          </a:xfrm>
          <a:prstGeom prst="rect">
            <a:avLst/>
          </a:prstGeom>
        </p:spPr>
        <p:txBody>
          <a:bodyPr wrap="square">
            <a:spAutoFit/>
          </a:bodyPr>
          <a:lstStyle/>
          <a:p>
            <a:r>
              <a:rPr lang="en-US" altLang="zh-CN" sz="2700" b="1" dirty="0">
                <a:solidFill>
                  <a:schemeClr val="accent4"/>
                </a:solidFill>
              </a:rPr>
              <a:t>3</a:t>
            </a:r>
            <a:endParaRPr lang="zh-CN" altLang="en-US" sz="2700" b="1" dirty="0">
              <a:solidFill>
                <a:schemeClr val="accent4"/>
              </a:solidFill>
            </a:endParaRPr>
          </a:p>
        </p:txBody>
      </p:sp>
      <p:sp>
        <p:nvSpPr>
          <p:cNvPr id="14" name="矩形 13"/>
          <p:cNvSpPr/>
          <p:nvPr/>
        </p:nvSpPr>
        <p:spPr>
          <a:xfrm>
            <a:off x="4279265" y="1199515"/>
            <a:ext cx="4556917"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程序的链接概述、链接的意义与过程</a:t>
            </a:r>
          </a:p>
          <a:p>
            <a:pPr marL="285750" indent="-285750">
              <a:buFont typeface="Wingdings" panose="05000000000000000000" charset="0"/>
              <a:buChar char="l"/>
            </a:pPr>
            <a:r>
              <a:rPr lang="zh-CN" altLang="en-US" sz="2400" dirty="0">
                <a:solidFill>
                  <a:schemeClr val="bg1"/>
                </a:solidFill>
              </a:rPr>
              <a:t>ELF目标文件、重定位目标文件格式、可执行目标文件格式</a:t>
            </a:r>
          </a:p>
        </p:txBody>
      </p:sp>
      <p:sp>
        <p:nvSpPr>
          <p:cNvPr id="15" name="矩形 14"/>
          <p:cNvSpPr/>
          <p:nvPr/>
        </p:nvSpPr>
        <p:spPr>
          <a:xfrm>
            <a:off x="4279264" y="2767965"/>
            <a:ext cx="4430169" cy="156845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符号和符号表、符号解析</a:t>
            </a:r>
          </a:p>
          <a:p>
            <a:pPr marL="285750" indent="-285750">
              <a:buFont typeface="Wingdings" panose="05000000000000000000" charset="0"/>
              <a:buChar char="l"/>
            </a:pPr>
            <a:r>
              <a:rPr lang="zh-CN" altLang="en-US" sz="2400" dirty="0">
                <a:solidFill>
                  <a:schemeClr val="bg1"/>
                </a:solidFill>
              </a:rPr>
              <a:t>与静态库的链接</a:t>
            </a:r>
          </a:p>
          <a:p>
            <a:pPr marL="285750" indent="-285750">
              <a:buFont typeface="Wingdings" panose="05000000000000000000" charset="0"/>
              <a:buChar char="l"/>
            </a:pPr>
            <a:r>
              <a:rPr lang="zh-CN" altLang="en-US" sz="2400" dirty="0">
                <a:solidFill>
                  <a:schemeClr val="bg1"/>
                </a:solidFill>
              </a:rPr>
              <a:t>重定位信息、重定位过程</a:t>
            </a:r>
          </a:p>
          <a:p>
            <a:pPr marL="285750" indent="-285750">
              <a:buFont typeface="Wingdings" panose="05000000000000000000" charset="0"/>
              <a:buChar char="l"/>
            </a:pPr>
            <a:r>
              <a:rPr lang="zh-CN" altLang="en-US" sz="2400" dirty="0">
                <a:solidFill>
                  <a:schemeClr val="bg1"/>
                </a:solidFill>
              </a:rPr>
              <a:t>可执行文件的加载</a:t>
            </a:r>
          </a:p>
        </p:txBody>
      </p:sp>
      <p:sp>
        <p:nvSpPr>
          <p:cNvPr id="16" name="矩形 15"/>
          <p:cNvSpPr/>
          <p:nvPr/>
        </p:nvSpPr>
        <p:spPr>
          <a:xfrm>
            <a:off x="4219575" y="4487545"/>
            <a:ext cx="4744720" cy="1198880"/>
          </a:xfrm>
          <a:prstGeom prst="rect">
            <a:avLst/>
          </a:prstGeom>
        </p:spPr>
        <p:txBody>
          <a:bodyPr wrap="square">
            <a:spAutoFit/>
          </a:bodyPr>
          <a:lstStyle/>
          <a:p>
            <a:pPr marL="285750" indent="-285750">
              <a:buFont typeface="Wingdings" panose="05000000000000000000" charset="0"/>
              <a:buChar char="l"/>
            </a:pPr>
            <a:r>
              <a:rPr lang="zh-CN" altLang="en-US" sz="2400" dirty="0">
                <a:solidFill>
                  <a:schemeClr val="bg1"/>
                </a:solidFill>
              </a:rPr>
              <a:t>动态链接的特性、程序加载时的动态链接、程序运行时的动态链接、动态链接举例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down)">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wipe(down)">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wipe(down)">
                                      <p:cBhvr>
                                        <p:cTn id="3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205104" y="316865"/>
            <a:ext cx="8748395" cy="707886"/>
          </a:xfrm>
          <a:prstGeom prst="rect">
            <a:avLst/>
          </a:prstGeom>
        </p:spPr>
        <p:txBody>
          <a:bodyPr wrap="square">
            <a:spAutoFit/>
          </a:bodyPr>
          <a:lstStyle/>
          <a:p>
            <a:r>
              <a:rPr lang="zh-CN" altLang="en-US" sz="4000" u="dashLong" dirty="0">
                <a:solidFill>
                  <a:schemeClr val="accent2"/>
                </a:solidFill>
                <a:uFillTx/>
              </a:rPr>
              <a:t>可执行与</a:t>
            </a:r>
            <a:r>
              <a:rPr lang="zh-CN" altLang="en-US" sz="4000" u="dashLong" dirty="0" smtClean="0">
                <a:solidFill>
                  <a:schemeClr val="accent2"/>
                </a:solidFill>
                <a:uFillTx/>
              </a:rPr>
              <a:t>可</a:t>
            </a:r>
            <a:r>
              <a:rPr lang="zh-CN" altLang="en-US" sz="4000" u="dashLong" dirty="0" smtClean="0">
                <a:solidFill>
                  <a:schemeClr val="accent2"/>
                </a:solidFill>
              </a:rPr>
              <a:t>重定位</a:t>
            </a:r>
            <a:r>
              <a:rPr lang="en-US" altLang="zh-CN" sz="4000" u="dashLong" dirty="0" smtClean="0">
                <a:solidFill>
                  <a:schemeClr val="accent2"/>
                </a:solidFill>
              </a:rPr>
              <a:t>(</a:t>
            </a:r>
            <a:r>
              <a:rPr lang="zh-CN" altLang="en-US" sz="4000" u="dashLong" dirty="0" smtClean="0">
                <a:solidFill>
                  <a:schemeClr val="accent2"/>
                </a:solidFill>
                <a:uFillTx/>
              </a:rPr>
              <a:t>链接</a:t>
            </a:r>
            <a:r>
              <a:rPr lang="en-US" altLang="zh-CN" sz="4000" u="dashLong" dirty="0" smtClean="0">
                <a:solidFill>
                  <a:schemeClr val="accent2"/>
                </a:solidFill>
                <a:uFillTx/>
              </a:rPr>
              <a:t>)</a:t>
            </a:r>
            <a:r>
              <a:rPr lang="zh-CN" altLang="en-US" sz="4000" u="dashLong" dirty="0" smtClean="0">
                <a:solidFill>
                  <a:schemeClr val="accent2"/>
                </a:solidFill>
                <a:uFillTx/>
              </a:rPr>
              <a:t>格式</a:t>
            </a:r>
            <a:r>
              <a:rPr lang="zh-CN" altLang="en-US" sz="4000" u="dashLong" dirty="0">
                <a:solidFill>
                  <a:schemeClr val="accent2"/>
                </a:solidFill>
                <a:uFillTx/>
              </a:rPr>
              <a:t>（</a:t>
            </a:r>
            <a:r>
              <a:rPr lang="en-US" altLang="zh-CN" sz="4000" u="dashLong" dirty="0">
                <a:solidFill>
                  <a:schemeClr val="accent2"/>
                </a:solidFill>
                <a:uFillTx/>
              </a:rPr>
              <a:t>ELF</a:t>
            </a:r>
            <a:r>
              <a:rPr lang="zh-CN" altLang="en-US" sz="4000" u="dashLong" dirty="0">
                <a:solidFill>
                  <a:schemeClr val="accent2"/>
                </a:solidFill>
                <a:uFillTx/>
              </a:rPr>
              <a:t>）</a:t>
            </a:r>
          </a:p>
        </p:txBody>
      </p:sp>
      <p:sp>
        <p:nvSpPr>
          <p:cNvPr id="198659" name="Rectangle 3"/>
          <p:cNvSpPr>
            <a:spLocks noGrp="1" noChangeArrowheads="1"/>
          </p:cNvSpPr>
          <p:nvPr/>
        </p:nvSpPr>
        <p:spPr>
          <a:xfrm>
            <a:off x="243840" y="1289050"/>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对象文件的标准二进制格式</a:t>
            </a:r>
          </a:p>
          <a:p>
            <a:endParaRPr lang="en-US" dirty="0" smtClean="0"/>
          </a:p>
          <a:p>
            <a:r>
              <a:rPr lang="en-US" dirty="0" smtClean="0"/>
              <a:t>统一格式 </a:t>
            </a:r>
          </a:p>
          <a:p>
            <a:pPr lvl="1"/>
            <a:r>
              <a:rPr lang="en-US" dirty="0" smtClean="0"/>
              <a:t>可重定位对象文件 (</a:t>
            </a:r>
            <a:r>
              <a:rPr lang="en-US" dirty="0" smtClean="0">
                <a:latin typeface="Courier New" panose="02070309020205020404"/>
                <a:cs typeface="Courier New" panose="02070309020205020404"/>
              </a:rPr>
              <a:t>.o</a:t>
            </a:r>
            <a:r>
              <a:rPr lang="en-US" dirty="0" smtClean="0"/>
              <a:t>), </a:t>
            </a:r>
          </a:p>
          <a:p>
            <a:pPr lvl="1"/>
            <a:r>
              <a:rPr lang="en-US" dirty="0" smtClean="0"/>
              <a:t>可执行对象文件 </a:t>
            </a:r>
            <a:r>
              <a:rPr lang="en-US" dirty="0" smtClean="0">
                <a:latin typeface="Courier New" panose="02070309020205020404"/>
                <a:cs typeface="Courier New" panose="02070309020205020404"/>
              </a:rPr>
              <a:t>(</a:t>
            </a:r>
            <a:r>
              <a:rPr lang="en-US" dirty="0" err="1" smtClean="0">
                <a:latin typeface="Courier New" panose="02070309020205020404"/>
                <a:cs typeface="Courier New" panose="02070309020205020404"/>
              </a:rPr>
              <a:t>a.out</a:t>
            </a:r>
            <a:r>
              <a:rPr lang="en-US" dirty="0" smtClean="0"/>
              <a:t>)</a:t>
            </a:r>
          </a:p>
          <a:p>
            <a:pPr lvl="1"/>
            <a:r>
              <a:rPr lang="en-US" dirty="0" smtClean="0"/>
              <a:t>共享对象文件 (</a:t>
            </a:r>
            <a:r>
              <a:rPr lang="en-US" dirty="0" smtClean="0">
                <a:latin typeface="Courier New" panose="02070309020205020404"/>
                <a:cs typeface="Courier New" panose="02070309020205020404"/>
              </a:rPr>
              <a:t>.so</a:t>
            </a:r>
            <a:r>
              <a:rPr lang="en-US" dirty="0" smtClean="0"/>
              <a:t>)</a:t>
            </a:r>
          </a:p>
          <a:p>
            <a:pPr lvl="1"/>
            <a:endParaRPr lang="en-US" dirty="0" smtClean="0"/>
          </a:p>
          <a:p>
            <a:r>
              <a:rPr lang="en-US" dirty="0" smtClean="0"/>
              <a:t>通用名称：ELF二进制文件</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98659">
                                            <p:txEl>
                                              <p:pRg st="0" end="0"/>
                                            </p:txEl>
                                          </p:spTgt>
                                        </p:tgtEl>
                                        <p:attrNameLst>
                                          <p:attrName>style.visibility</p:attrName>
                                        </p:attrNameLst>
                                      </p:cBhvr>
                                      <p:to>
                                        <p:strVal val="visible"/>
                                      </p:to>
                                    </p:set>
                                    <p:animEffect transition="in" filter="wipe(down)">
                                      <p:cBhvr>
                                        <p:cTn id="7" dur="500"/>
                                        <p:tgtEl>
                                          <p:spTgt spid="19865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98659">
                                            <p:txEl>
                                              <p:pRg st="2" end="2"/>
                                            </p:txEl>
                                          </p:spTgt>
                                        </p:tgtEl>
                                        <p:attrNameLst>
                                          <p:attrName>style.visibility</p:attrName>
                                        </p:attrNameLst>
                                      </p:cBhvr>
                                      <p:to>
                                        <p:strVal val="visible"/>
                                      </p:to>
                                    </p:set>
                                    <p:animEffect transition="in" filter="wipe(down)">
                                      <p:cBhvr>
                                        <p:cTn id="12" dur="500"/>
                                        <p:tgtEl>
                                          <p:spTgt spid="19865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198659">
                                            <p:txEl>
                                              <p:pRg st="3" end="3"/>
                                            </p:txEl>
                                          </p:spTgt>
                                        </p:tgtEl>
                                        <p:attrNameLst>
                                          <p:attrName>style.visibility</p:attrName>
                                        </p:attrNameLst>
                                      </p:cBhvr>
                                      <p:to>
                                        <p:strVal val="visible"/>
                                      </p:to>
                                    </p:set>
                                    <p:animEffect transition="in" filter="wipe(down)">
                                      <p:cBhvr>
                                        <p:cTn id="17" dur="500"/>
                                        <p:tgtEl>
                                          <p:spTgt spid="19865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98659">
                                            <p:txEl>
                                              <p:pRg st="4" end="4"/>
                                            </p:txEl>
                                          </p:spTgt>
                                        </p:tgtEl>
                                        <p:attrNameLst>
                                          <p:attrName>style.visibility</p:attrName>
                                        </p:attrNameLst>
                                      </p:cBhvr>
                                      <p:to>
                                        <p:strVal val="visible"/>
                                      </p:to>
                                    </p:set>
                                    <p:animEffect transition="in" filter="wipe(down)">
                                      <p:cBhvr>
                                        <p:cTn id="22" dur="500"/>
                                        <p:tgtEl>
                                          <p:spTgt spid="19865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98659">
                                            <p:txEl>
                                              <p:pRg st="5" end="5"/>
                                            </p:txEl>
                                          </p:spTgt>
                                        </p:tgtEl>
                                        <p:attrNameLst>
                                          <p:attrName>style.visibility</p:attrName>
                                        </p:attrNameLst>
                                      </p:cBhvr>
                                      <p:to>
                                        <p:strVal val="visible"/>
                                      </p:to>
                                    </p:set>
                                    <p:animEffect transition="in" filter="wipe(down)">
                                      <p:cBhvr>
                                        <p:cTn id="27" dur="500"/>
                                        <p:tgtEl>
                                          <p:spTgt spid="19865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198659">
                                            <p:txEl>
                                              <p:pRg st="7" end="7"/>
                                            </p:txEl>
                                          </p:spTgt>
                                        </p:tgtEl>
                                        <p:attrNameLst>
                                          <p:attrName>style.visibility</p:attrName>
                                        </p:attrNameLst>
                                      </p:cBhvr>
                                      <p:to>
                                        <p:strVal val="visible"/>
                                      </p:to>
                                    </p:set>
                                    <p:animEffect transition="in" filter="wipe(down)">
                                      <p:cBhvr>
                                        <p:cTn id="32" dur="500"/>
                                        <p:tgtEl>
                                          <p:spTgt spid="19865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330" name="Rectangle 1"/>
          <p:cNvSpPr>
            <a:spLocks noGrp="1" noChangeArrowheads="1"/>
          </p:cNvSpPr>
          <p:nvPr>
            <p:ph type="title" idx="4294967295"/>
          </p:nvPr>
        </p:nvSpPr>
        <p:spPr>
          <a:xfrm>
            <a:off x="427038" y="0"/>
            <a:ext cx="8716962" cy="782638"/>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smtClean="0"/>
              <a:t>可重定位目标文件格式</a:t>
            </a:r>
          </a:p>
        </p:txBody>
      </p:sp>
      <p:sp>
        <p:nvSpPr>
          <p:cNvPr id="611331" name="Rectangle 2"/>
          <p:cNvSpPr>
            <a:spLocks noGrp="1" noChangeArrowheads="1"/>
          </p:cNvSpPr>
          <p:nvPr>
            <p:ph type="body" idx="4294967295"/>
          </p:nvPr>
        </p:nvSpPr>
        <p:spPr>
          <a:xfrm>
            <a:off x="236538" y="892175"/>
            <a:ext cx="5346700" cy="5743575"/>
          </a:xfrm>
        </p:spPr>
        <p:txBody>
          <a:bodyPr/>
          <a:lstStyle/>
          <a:p>
            <a:pPr>
              <a:lnSpc>
                <a:spcPct val="100000"/>
              </a:lnSpc>
              <a:spcBef>
                <a:spcPct val="25000"/>
              </a:spcBef>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dirty="0" smtClean="0">
                <a:latin typeface="微软雅黑" pitchFamily="34" charset="-122"/>
                <a:ea typeface="微软雅黑" pitchFamily="34" charset="-122"/>
              </a:rPr>
              <a:t>ELF </a:t>
            </a:r>
            <a:r>
              <a:rPr lang="zh-CN" altLang="en-GB" sz="2000" dirty="0" smtClean="0">
                <a:latin typeface="微软雅黑" pitchFamily="34" charset="-122"/>
                <a:ea typeface="微软雅黑" pitchFamily="34" charset="-122"/>
              </a:rPr>
              <a:t>头</a:t>
            </a:r>
          </a:p>
          <a:p>
            <a:pPr lvl="1">
              <a:lnSpc>
                <a:spcPct val="100000"/>
              </a:lnSpc>
              <a:spcBef>
                <a:spcPct val="25000"/>
              </a:spcBef>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latin typeface="微软雅黑" pitchFamily="34" charset="-122"/>
                <a:ea typeface="微软雅黑" pitchFamily="34" charset="-122"/>
              </a:rPr>
              <a:t>占</a:t>
            </a:r>
            <a:r>
              <a:rPr lang="en-GB" altLang="zh-CN" dirty="0" smtClean="0">
                <a:latin typeface="微软雅黑" pitchFamily="34" charset="-122"/>
                <a:ea typeface="微软雅黑" pitchFamily="34" charset="-122"/>
              </a:rPr>
              <a:t>16</a:t>
            </a:r>
            <a:r>
              <a:rPr lang="zh-CN" altLang="en-GB" dirty="0" smtClean="0">
                <a:latin typeface="微软雅黑" pitchFamily="34" charset="-122"/>
                <a:ea typeface="微软雅黑" pitchFamily="34" charset="-122"/>
              </a:rPr>
              <a:t>字节，包括字长、字节序（大端</a:t>
            </a:r>
            <a:r>
              <a:rPr lang="en-GB" altLang="zh-CN" dirty="0" smtClean="0">
                <a:latin typeface="微软雅黑" pitchFamily="34" charset="-122"/>
                <a:ea typeface="微软雅黑" pitchFamily="34" charset="-122"/>
              </a:rPr>
              <a:t>/</a:t>
            </a:r>
            <a:r>
              <a:rPr lang="zh-CN" altLang="en-GB" dirty="0" smtClean="0">
                <a:latin typeface="微软雅黑" pitchFamily="34" charset="-122"/>
                <a:ea typeface="微软雅黑" pitchFamily="34" charset="-122"/>
              </a:rPr>
              <a:t>小端）、文件类型</a:t>
            </a:r>
            <a:r>
              <a:rPr lang="en-GB" altLang="zh-CN" dirty="0" smtClean="0">
                <a:latin typeface="微软雅黑" pitchFamily="34" charset="-122"/>
                <a:ea typeface="微软雅黑" pitchFamily="34" charset="-122"/>
              </a:rPr>
              <a:t> (.o, exec, .so)</a:t>
            </a:r>
            <a:r>
              <a:rPr lang="zh-CN" altLang="en-GB" dirty="0" smtClean="0">
                <a:latin typeface="微软雅黑" pitchFamily="34" charset="-122"/>
                <a:ea typeface="微软雅黑" pitchFamily="34" charset="-122"/>
              </a:rPr>
              <a:t>、机器类型（如 </a:t>
            </a:r>
            <a:r>
              <a:rPr lang="en-GB" altLang="zh-CN" dirty="0" smtClean="0">
                <a:latin typeface="微软雅黑" pitchFamily="34" charset="-122"/>
                <a:ea typeface="微软雅黑" pitchFamily="34" charset="-122"/>
              </a:rPr>
              <a:t>IA-32</a:t>
            </a:r>
            <a:r>
              <a:rPr lang="zh-CN" altLang="en-GB" dirty="0" smtClean="0">
                <a:latin typeface="微软雅黑" pitchFamily="34" charset="-122"/>
                <a:ea typeface="微软雅黑" pitchFamily="34" charset="-122"/>
              </a:rPr>
              <a:t>）、节头表的偏移、节头表的表项大小及表项个数</a:t>
            </a:r>
            <a:endParaRPr lang="en-GB" altLang="zh-CN" dirty="0" smtClean="0">
              <a:latin typeface="微软雅黑" pitchFamily="34" charset="-122"/>
              <a:ea typeface="微软雅黑" pitchFamily="34" charset="-122"/>
            </a:endParaRPr>
          </a:p>
          <a:p>
            <a:pPr>
              <a:lnSpc>
                <a:spcPct val="100000"/>
              </a:lnSpc>
              <a:spcBef>
                <a:spcPct val="25000"/>
              </a:spcBef>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dirty="0" smtClean="0">
                <a:latin typeface="微软雅黑" pitchFamily="34" charset="-122"/>
                <a:ea typeface="微软雅黑" pitchFamily="34" charset="-122"/>
              </a:rPr>
              <a:t>.text </a:t>
            </a:r>
            <a:r>
              <a:rPr lang="zh-CN" altLang="en-GB" sz="2000" dirty="0" smtClean="0">
                <a:latin typeface="微软雅黑" pitchFamily="34" charset="-122"/>
                <a:ea typeface="微软雅黑" pitchFamily="34" charset="-122"/>
              </a:rPr>
              <a:t>节</a:t>
            </a:r>
          </a:p>
          <a:p>
            <a:pPr lvl="1">
              <a:lnSpc>
                <a:spcPct val="100000"/>
              </a:lnSpc>
              <a:spcBef>
                <a:spcPct val="25000"/>
              </a:spcBef>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latin typeface="微软雅黑" pitchFamily="34" charset="-122"/>
                <a:ea typeface="微软雅黑" pitchFamily="34" charset="-122"/>
              </a:rPr>
              <a:t>编译后的代码部分</a:t>
            </a:r>
          </a:p>
          <a:p>
            <a:pPr>
              <a:lnSpc>
                <a:spcPct val="100000"/>
              </a:lnSpc>
              <a:spcBef>
                <a:spcPct val="25000"/>
              </a:spcBef>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dirty="0" smtClean="0">
                <a:latin typeface="微软雅黑" pitchFamily="34" charset="-122"/>
                <a:ea typeface="微软雅黑" pitchFamily="34" charset="-122"/>
              </a:rPr>
              <a:t>.rodata </a:t>
            </a:r>
            <a:r>
              <a:rPr lang="zh-CN" altLang="en-GB" sz="2000" dirty="0" smtClean="0">
                <a:latin typeface="微软雅黑" pitchFamily="34" charset="-122"/>
                <a:ea typeface="微软雅黑" pitchFamily="34" charset="-122"/>
              </a:rPr>
              <a:t>节</a:t>
            </a:r>
          </a:p>
          <a:p>
            <a:pPr lvl="1">
              <a:lnSpc>
                <a:spcPct val="100000"/>
              </a:lnSpc>
              <a:spcBef>
                <a:spcPct val="25000"/>
              </a:spcBef>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latin typeface="微软雅黑" pitchFamily="34" charset="-122"/>
                <a:ea typeface="微软雅黑" pitchFamily="34" charset="-122"/>
              </a:rPr>
              <a:t>只读数据，如 </a:t>
            </a:r>
            <a:r>
              <a:rPr lang="en-GB" altLang="zh-CN" dirty="0" smtClean="0">
                <a:latin typeface="微软雅黑" pitchFamily="34" charset="-122"/>
                <a:ea typeface="微软雅黑" pitchFamily="34" charset="-122"/>
              </a:rPr>
              <a:t>printf </a:t>
            </a:r>
            <a:r>
              <a:rPr lang="zh-CN" altLang="en-GB" dirty="0" smtClean="0">
                <a:latin typeface="微软雅黑" pitchFamily="34" charset="-122"/>
                <a:ea typeface="微软雅黑" pitchFamily="34" charset="-122"/>
              </a:rPr>
              <a:t>格式串、</a:t>
            </a:r>
            <a:r>
              <a:rPr lang="en-GB" altLang="zh-CN" dirty="0" smtClean="0">
                <a:latin typeface="微软雅黑" pitchFamily="34" charset="-122"/>
                <a:ea typeface="微软雅黑" pitchFamily="34" charset="-122"/>
                <a:hlinkClick r:id="" action="ppaction://hlinkshowjump?jump=nextslide"/>
              </a:rPr>
              <a:t>switch </a:t>
            </a:r>
            <a:r>
              <a:rPr lang="zh-CN" altLang="en-GB" dirty="0" smtClean="0">
                <a:latin typeface="微软雅黑" pitchFamily="34" charset="-122"/>
                <a:ea typeface="微软雅黑" pitchFamily="34" charset="-122"/>
                <a:hlinkClick r:id="" action="ppaction://hlinkshowjump?jump=nextslide"/>
              </a:rPr>
              <a:t>跳转表</a:t>
            </a:r>
            <a:r>
              <a:rPr lang="zh-CN" altLang="en-GB" dirty="0" smtClean="0">
                <a:latin typeface="微软雅黑" pitchFamily="34" charset="-122"/>
                <a:ea typeface="微软雅黑" pitchFamily="34" charset="-122"/>
              </a:rPr>
              <a:t>等</a:t>
            </a:r>
          </a:p>
          <a:p>
            <a:pPr>
              <a:lnSpc>
                <a:spcPct val="100000"/>
              </a:lnSpc>
              <a:spcBef>
                <a:spcPct val="25000"/>
              </a:spcBef>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dirty="0" smtClean="0">
                <a:latin typeface="微软雅黑" pitchFamily="34" charset="-122"/>
                <a:ea typeface="微软雅黑" pitchFamily="34" charset="-122"/>
              </a:rPr>
              <a:t>.data </a:t>
            </a:r>
            <a:r>
              <a:rPr lang="zh-CN" altLang="en-GB" sz="2000" dirty="0" smtClean="0">
                <a:latin typeface="微软雅黑" pitchFamily="34" charset="-122"/>
                <a:ea typeface="微软雅黑" pitchFamily="34" charset="-122"/>
              </a:rPr>
              <a:t>节</a:t>
            </a:r>
          </a:p>
          <a:p>
            <a:pPr lvl="1">
              <a:lnSpc>
                <a:spcPct val="100000"/>
              </a:lnSpc>
              <a:spcBef>
                <a:spcPct val="25000"/>
              </a:spcBef>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latin typeface="微软雅黑" pitchFamily="34" charset="-122"/>
                <a:ea typeface="微软雅黑" pitchFamily="34" charset="-122"/>
              </a:rPr>
              <a:t>已初始化的全局变量</a:t>
            </a:r>
          </a:p>
          <a:p>
            <a:pPr>
              <a:lnSpc>
                <a:spcPct val="100000"/>
              </a:lnSpc>
              <a:spcBef>
                <a:spcPct val="25000"/>
              </a:spcBef>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dirty="0" smtClean="0">
                <a:latin typeface="微软雅黑" pitchFamily="34" charset="-122"/>
                <a:ea typeface="微软雅黑" pitchFamily="34" charset="-122"/>
              </a:rPr>
              <a:t>.bss </a:t>
            </a:r>
            <a:r>
              <a:rPr lang="zh-CN" altLang="en-GB" sz="2000" dirty="0" smtClean="0">
                <a:latin typeface="微软雅黑" pitchFamily="34" charset="-122"/>
                <a:ea typeface="微软雅黑" pitchFamily="34" charset="-122"/>
              </a:rPr>
              <a:t>节</a:t>
            </a:r>
          </a:p>
          <a:p>
            <a:pPr lvl="1">
              <a:lnSpc>
                <a:spcPct val="100000"/>
              </a:lnSpc>
              <a:spcBef>
                <a:spcPct val="25000"/>
              </a:spcBef>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latin typeface="微软雅黑" pitchFamily="34" charset="-122"/>
                <a:ea typeface="微软雅黑" pitchFamily="34" charset="-122"/>
              </a:rPr>
              <a:t>未初始化全局变量，仅是占位符，不占据任何实际磁盘空间。</a:t>
            </a:r>
            <a:r>
              <a:rPr lang="zh-CN" altLang="en-US" dirty="0" smtClean="0">
                <a:latin typeface="微软雅黑" pitchFamily="34" charset="-122"/>
                <a:ea typeface="微软雅黑" pitchFamily="34" charset="-122"/>
              </a:rPr>
              <a:t>初始化为</a:t>
            </a:r>
            <a:r>
              <a:rPr lang="en-US" altLang="zh-CN" dirty="0" smtClean="0">
                <a:latin typeface="微软雅黑" pitchFamily="34" charset="-122"/>
                <a:ea typeface="微软雅黑" pitchFamily="34" charset="-122"/>
              </a:rPr>
              <a:t>0</a:t>
            </a:r>
            <a:r>
              <a:rPr lang="zh-CN" altLang="en-US" dirty="0" smtClean="0">
                <a:latin typeface="微软雅黑" pitchFamily="34" charset="-122"/>
                <a:ea typeface="微软雅黑" pitchFamily="34" charset="-122"/>
              </a:rPr>
              <a:t>变量。</a:t>
            </a:r>
            <a:r>
              <a:rPr lang="zh-CN" altLang="en-GB" dirty="0" smtClean="0">
                <a:latin typeface="微软雅黑" pitchFamily="34" charset="-122"/>
                <a:ea typeface="微软雅黑" pitchFamily="34" charset="-122"/>
              </a:rPr>
              <a:t>区分初始化和非初始化是为了空间效率</a:t>
            </a:r>
            <a:endParaRPr lang="en-GB" altLang="zh-CN" dirty="0" smtClean="0">
              <a:latin typeface="微软雅黑" pitchFamily="34" charset="-122"/>
              <a:ea typeface="微软雅黑" pitchFamily="34" charset="-122"/>
            </a:endParaRPr>
          </a:p>
        </p:txBody>
      </p:sp>
      <p:grpSp>
        <p:nvGrpSpPr>
          <p:cNvPr id="611347" name="Group 19"/>
          <p:cNvGrpSpPr>
            <a:grpSpLocks/>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611342" name="Text Box 13"/>
            <p:cNvSpPr txBox="1">
              <a:spLocks noChangeArrowheads="1"/>
            </p:cNvSpPr>
            <p:nvPr/>
          </p:nvSpPr>
          <p:spPr bwMode="auto">
            <a:xfrm>
              <a:off x="5568" y="912"/>
              <a:ext cx="179" cy="16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itchFamily="34" charset="0"/>
                  <a:ea typeface="msgothic"/>
                  <a:cs typeface="msgothic"/>
                </a:rPr>
                <a:t>0</a:t>
              </a: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p>
          </p:txBody>
        </p:sp>
      </p:grpSp>
      <p:sp>
        <p:nvSpPr>
          <p:cNvPr id="611348" name="Line 20"/>
          <p:cNvSpPr>
            <a:spLocks noChangeShapeType="1"/>
          </p:cNvSpPr>
          <p:nvPr/>
        </p:nvSpPr>
        <p:spPr bwMode="auto">
          <a:xfrm flipV="1">
            <a:off x="1247775" y="942975"/>
            <a:ext cx="4687888" cy="73025"/>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49" name="Line 21"/>
          <p:cNvSpPr>
            <a:spLocks noChangeShapeType="1"/>
          </p:cNvSpPr>
          <p:nvPr/>
        </p:nvSpPr>
        <p:spPr bwMode="auto">
          <a:xfrm flipV="1">
            <a:off x="1292225" y="1489532"/>
            <a:ext cx="4673600" cy="1267956"/>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0" name="Line 22"/>
          <p:cNvSpPr>
            <a:spLocks noChangeShapeType="1"/>
          </p:cNvSpPr>
          <p:nvPr/>
        </p:nvSpPr>
        <p:spPr bwMode="auto">
          <a:xfrm flipV="1">
            <a:off x="1582738" y="2003425"/>
            <a:ext cx="4470400" cy="1538288"/>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1" name="Line 23"/>
          <p:cNvSpPr>
            <a:spLocks noChangeShapeType="1"/>
          </p:cNvSpPr>
          <p:nvPr/>
        </p:nvSpPr>
        <p:spPr bwMode="auto">
          <a:xfrm flipV="1">
            <a:off x="1363663" y="2554288"/>
            <a:ext cx="4602162" cy="2046287"/>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11352" name="Line 24"/>
          <p:cNvSpPr>
            <a:spLocks noChangeShapeType="1"/>
          </p:cNvSpPr>
          <p:nvPr/>
        </p:nvSpPr>
        <p:spPr bwMode="auto">
          <a:xfrm flipV="1">
            <a:off x="1176338" y="3019425"/>
            <a:ext cx="4745037" cy="2292350"/>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40950682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11348"/>
                                        </p:tgtEl>
                                        <p:attrNameLst>
                                          <p:attrName>style.visibility</p:attrName>
                                        </p:attrNameLst>
                                      </p:cBhvr>
                                      <p:to>
                                        <p:strVal val="visible"/>
                                      </p:to>
                                    </p:set>
                                    <p:animEffect transition="in" filter="blinds(horizontal)">
                                      <p:cBhvr>
                                        <p:cTn id="7" dur="500"/>
                                        <p:tgtEl>
                                          <p:spTgt spid="61134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11349"/>
                                        </p:tgtEl>
                                        <p:attrNameLst>
                                          <p:attrName>style.visibility</p:attrName>
                                        </p:attrNameLst>
                                      </p:cBhvr>
                                      <p:to>
                                        <p:strVal val="visible"/>
                                      </p:to>
                                    </p:set>
                                    <p:animEffect transition="in" filter="blinds(horizontal)">
                                      <p:cBhvr>
                                        <p:cTn id="12" dur="500"/>
                                        <p:tgtEl>
                                          <p:spTgt spid="6113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11350"/>
                                        </p:tgtEl>
                                        <p:attrNameLst>
                                          <p:attrName>style.visibility</p:attrName>
                                        </p:attrNameLst>
                                      </p:cBhvr>
                                      <p:to>
                                        <p:strVal val="visible"/>
                                      </p:to>
                                    </p:set>
                                    <p:animEffect transition="in" filter="blinds(horizontal)">
                                      <p:cBhvr>
                                        <p:cTn id="17" dur="500"/>
                                        <p:tgtEl>
                                          <p:spTgt spid="61135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11351"/>
                                        </p:tgtEl>
                                        <p:attrNameLst>
                                          <p:attrName>style.visibility</p:attrName>
                                        </p:attrNameLst>
                                      </p:cBhvr>
                                      <p:to>
                                        <p:strVal val="visible"/>
                                      </p:to>
                                    </p:set>
                                    <p:animEffect transition="in" filter="blinds(horizontal)">
                                      <p:cBhvr>
                                        <p:cTn id="22" dur="500"/>
                                        <p:tgtEl>
                                          <p:spTgt spid="611351"/>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11352"/>
                                        </p:tgtEl>
                                        <p:attrNameLst>
                                          <p:attrName>style.visibility</p:attrName>
                                        </p:attrNameLst>
                                      </p:cBhvr>
                                      <p:to>
                                        <p:strVal val="visible"/>
                                      </p:to>
                                    </p:set>
                                    <p:animEffect transition="in" filter="blinds(horizontal)">
                                      <p:cBhvr>
                                        <p:cTn id="27" dur="500"/>
                                        <p:tgtEl>
                                          <p:spTgt spid="6113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1348" grpId="0" animBg="1"/>
      <p:bldP spid="611349" grpId="0" animBg="1"/>
      <p:bldP spid="611350" grpId="0" animBg="1"/>
      <p:bldP spid="611351" grpId="0" animBg="1"/>
      <p:bldP spid="61135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602" name="Rectangle 2"/>
          <p:cNvSpPr>
            <a:spLocks noGrp="1" noChangeArrowheads="1"/>
          </p:cNvSpPr>
          <p:nvPr>
            <p:ph type="title"/>
          </p:nvPr>
        </p:nvSpPr>
        <p:spPr>
          <a:xfrm>
            <a:off x="457200" y="98425"/>
            <a:ext cx="8229600" cy="561975"/>
          </a:xfrm>
        </p:spPr>
        <p:txBody>
          <a:bodyPr/>
          <a:lstStyle/>
          <a:p>
            <a:r>
              <a:rPr lang="en-US" altLang="zh-CN" sz="3200" dirty="0" smtClean="0"/>
              <a:t>    switch-case</a:t>
            </a:r>
            <a:r>
              <a:rPr lang="zh-CN" altLang="en-US" sz="3200" dirty="0" smtClean="0"/>
              <a:t>语句举例</a:t>
            </a:r>
          </a:p>
        </p:txBody>
      </p:sp>
      <p:sp>
        <p:nvSpPr>
          <p:cNvPr id="793603" name="Rectangle 3"/>
          <p:cNvSpPr>
            <a:spLocks noChangeArrowheads="1"/>
          </p:cNvSpPr>
          <p:nvPr/>
        </p:nvSpPr>
        <p:spPr bwMode="auto">
          <a:xfrm>
            <a:off x="0" y="819150"/>
            <a:ext cx="3395663" cy="5859463"/>
          </a:xfrm>
          <a:prstGeom prst="rect">
            <a:avLst/>
          </a:prstGeom>
          <a:noFill/>
          <a:ln w="9525" algn="ctr">
            <a:noFill/>
            <a:miter lim="800000"/>
            <a:headEnd/>
            <a:tailEnd/>
          </a:ln>
          <a:effectLst/>
        </p:spPr>
        <p:txBody>
          <a:bodyPr wrap="none" anchor="ctr">
            <a:spAutoFit/>
          </a:bodyPr>
          <a:lstStyle/>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int sw_test(int a, int b, int c)</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int result;</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switch(a) {</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case 15:</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c=b&amp;0x0f;</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case 10: </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result=c+50;</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case 12:</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case 17:</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result=b+50;</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case 14:</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result=b</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break;</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default:</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result=a;</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   return result;</a:t>
            </a:r>
          </a:p>
          <a:p>
            <a:pPr eaLnBrk="0" fontAlgn="base" hangingPunct="0">
              <a:spcBef>
                <a:spcPct val="0"/>
              </a:spcBef>
              <a:spcAft>
                <a:spcPct val="0"/>
              </a:spcAft>
              <a:tabLst>
                <a:tab pos="242888" algn="l"/>
              </a:tabLst>
            </a:pPr>
            <a:r>
              <a:rPr lang="en-US" altLang="zh-CN" b="1">
                <a:solidFill>
                  <a:srgbClr val="000000"/>
                </a:solidFill>
                <a:latin typeface="微软雅黑" pitchFamily="34" charset="-122"/>
                <a:ea typeface="微软雅黑" pitchFamily="34" charset="-122"/>
              </a:rPr>
              <a:t>}</a:t>
            </a:r>
          </a:p>
        </p:txBody>
      </p:sp>
      <p:pic>
        <p:nvPicPr>
          <p:cNvPr id="793604" name="Picture 4"/>
          <p:cNvPicPr>
            <a:picLocks noChangeAspect="1" noChangeArrowheads="1"/>
          </p:cNvPicPr>
          <p:nvPr/>
        </p:nvPicPr>
        <p:blipFill>
          <a:blip r:embed="rId3" cstate="print"/>
          <a:srcRect/>
          <a:stretch>
            <a:fillRect/>
          </a:stretch>
        </p:blipFill>
        <p:spPr bwMode="auto">
          <a:xfrm>
            <a:off x="3446463" y="728663"/>
            <a:ext cx="2789237" cy="6030912"/>
          </a:xfrm>
          <a:prstGeom prst="rect">
            <a:avLst/>
          </a:prstGeom>
          <a:noFill/>
          <a:ln w="9525">
            <a:solidFill>
              <a:schemeClr val="tx1"/>
            </a:solidFill>
            <a:miter lim="800000"/>
            <a:headEnd/>
            <a:tailEnd/>
          </a:ln>
        </p:spPr>
      </p:pic>
      <p:pic>
        <p:nvPicPr>
          <p:cNvPr id="793605" name="Picture 5"/>
          <p:cNvPicPr>
            <a:picLocks noChangeAspect="1" noChangeArrowheads="1"/>
          </p:cNvPicPr>
          <p:nvPr/>
        </p:nvPicPr>
        <p:blipFill>
          <a:blip r:embed="rId4" cstate="print"/>
          <a:srcRect/>
          <a:stretch>
            <a:fillRect/>
          </a:stretch>
        </p:blipFill>
        <p:spPr bwMode="auto">
          <a:xfrm>
            <a:off x="6635750" y="3968750"/>
            <a:ext cx="2257425" cy="2700338"/>
          </a:xfrm>
          <a:prstGeom prst="rect">
            <a:avLst/>
          </a:prstGeom>
          <a:noFill/>
          <a:ln w="28575">
            <a:solidFill>
              <a:srgbClr val="3333CC"/>
            </a:solidFill>
            <a:miter lim="800000"/>
            <a:headEnd/>
            <a:tailEnd/>
          </a:ln>
        </p:spPr>
      </p:pic>
      <p:sp>
        <p:nvSpPr>
          <p:cNvPr id="793606" name="Text Box 6"/>
          <p:cNvSpPr txBox="1">
            <a:spLocks noChangeArrowheads="1"/>
          </p:cNvSpPr>
          <p:nvPr/>
        </p:nvSpPr>
        <p:spPr bwMode="auto">
          <a:xfrm>
            <a:off x="6281738" y="2663825"/>
            <a:ext cx="2655887" cy="1006475"/>
          </a:xfrm>
          <a:prstGeom prst="rect">
            <a:avLst/>
          </a:prstGeom>
          <a:noFill/>
          <a:ln w="9525" algn="ctr">
            <a:noFill/>
            <a:miter lim="800000"/>
            <a:headEnd/>
            <a:tailEnd/>
          </a:ln>
          <a:effectLst/>
        </p:spPr>
        <p:txBody>
          <a:bodyPr>
            <a:spAutoFit/>
          </a:bodyPr>
          <a:lstStyle/>
          <a:p>
            <a:pPr marL="342900" indent="-342900" eaLnBrk="0" fontAlgn="base" hangingPunct="0">
              <a:spcBef>
                <a:spcPct val="50000"/>
              </a:spcBef>
              <a:spcAft>
                <a:spcPct val="0"/>
              </a:spcAft>
            </a:pPr>
            <a:r>
              <a:rPr lang="zh-CN" altLang="en-US" b="1">
                <a:solidFill>
                  <a:srgbClr val="FF3300"/>
                </a:solidFill>
                <a:latin typeface="微软雅黑" pitchFamily="34" charset="-122"/>
                <a:ea typeface="微软雅黑" pitchFamily="34" charset="-122"/>
              </a:rPr>
              <a:t>     </a:t>
            </a:r>
            <a:r>
              <a:rPr lang="zh-CN" altLang="en-US" sz="2000" b="1">
                <a:solidFill>
                  <a:srgbClr val="FF3300"/>
                </a:solidFill>
                <a:latin typeface="微软雅黑" pitchFamily="34" charset="-122"/>
                <a:ea typeface="微软雅黑" pitchFamily="34" charset="-122"/>
              </a:rPr>
              <a:t>跳转表在目标文件的只读节中，按</a:t>
            </a:r>
            <a:r>
              <a:rPr lang="en-US" altLang="zh-CN" sz="2000" b="1">
                <a:solidFill>
                  <a:srgbClr val="FF3300"/>
                </a:solidFill>
                <a:latin typeface="微软雅黑" pitchFamily="34" charset="-122"/>
                <a:ea typeface="微软雅黑" pitchFamily="34" charset="-122"/>
              </a:rPr>
              <a:t>4</a:t>
            </a:r>
            <a:r>
              <a:rPr lang="zh-CN" altLang="en-US" sz="2000" b="1">
                <a:solidFill>
                  <a:srgbClr val="FF3300"/>
                </a:solidFill>
                <a:latin typeface="微软雅黑" pitchFamily="34" charset="-122"/>
                <a:ea typeface="微软雅黑" pitchFamily="34" charset="-122"/>
              </a:rPr>
              <a:t>字节边界对齐。</a:t>
            </a:r>
          </a:p>
        </p:txBody>
      </p:sp>
      <p:sp>
        <p:nvSpPr>
          <p:cNvPr id="793607" name="Line 7"/>
          <p:cNvSpPr>
            <a:spLocks noChangeShapeType="1"/>
          </p:cNvSpPr>
          <p:nvPr/>
        </p:nvSpPr>
        <p:spPr bwMode="auto">
          <a:xfrm>
            <a:off x="1285875" y="2124075"/>
            <a:ext cx="2116138" cy="90488"/>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8" name="Line 8"/>
          <p:cNvSpPr>
            <a:spLocks noChangeShapeType="1"/>
          </p:cNvSpPr>
          <p:nvPr/>
        </p:nvSpPr>
        <p:spPr bwMode="auto">
          <a:xfrm>
            <a:off x="1241425" y="2619375"/>
            <a:ext cx="2160588" cy="539750"/>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09" name="Line 9"/>
          <p:cNvSpPr>
            <a:spLocks noChangeShapeType="1"/>
          </p:cNvSpPr>
          <p:nvPr/>
        </p:nvSpPr>
        <p:spPr bwMode="auto">
          <a:xfrm>
            <a:off x="1196975" y="3473450"/>
            <a:ext cx="2249488" cy="720725"/>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0" name="Line 10"/>
          <p:cNvSpPr>
            <a:spLocks noChangeShapeType="1"/>
          </p:cNvSpPr>
          <p:nvPr/>
        </p:nvSpPr>
        <p:spPr bwMode="auto">
          <a:xfrm>
            <a:off x="1241425" y="5364163"/>
            <a:ext cx="2205038" cy="630237"/>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1" name="Line 11"/>
          <p:cNvSpPr>
            <a:spLocks noChangeShapeType="1"/>
          </p:cNvSpPr>
          <p:nvPr/>
        </p:nvSpPr>
        <p:spPr bwMode="auto">
          <a:xfrm>
            <a:off x="1241425" y="4598988"/>
            <a:ext cx="2160588" cy="674687"/>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2" name="Line 12"/>
          <p:cNvSpPr>
            <a:spLocks noChangeShapeType="1"/>
          </p:cNvSpPr>
          <p:nvPr/>
        </p:nvSpPr>
        <p:spPr bwMode="auto">
          <a:xfrm>
            <a:off x="1241425" y="3743325"/>
            <a:ext cx="2160588" cy="495300"/>
          </a:xfrm>
          <a:prstGeom prst="line">
            <a:avLst/>
          </a:prstGeom>
          <a:noFill/>
          <a:ln w="38100">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13" name="Line 13"/>
          <p:cNvSpPr>
            <a:spLocks noChangeShapeType="1"/>
          </p:cNvSpPr>
          <p:nvPr/>
        </p:nvSpPr>
        <p:spPr bwMode="auto">
          <a:xfrm>
            <a:off x="4302125" y="2033588"/>
            <a:ext cx="1800225" cy="0"/>
          </a:xfrm>
          <a:prstGeom prst="line">
            <a:avLst/>
          </a:prstGeom>
          <a:noFill/>
          <a:ln w="38100">
            <a:solidFill>
              <a:srgbClr val="FF3300"/>
            </a:solidFill>
            <a:round/>
            <a:headEnd/>
            <a:tailEnd/>
          </a:ln>
          <a:effectLst/>
        </p:spPr>
        <p:txBody>
          <a:bodyPr/>
          <a:lstStyle/>
          <a:p>
            <a:pPr fontAlgn="base">
              <a:spcBef>
                <a:spcPct val="0"/>
              </a:spcBef>
              <a:spcAft>
                <a:spcPct val="0"/>
              </a:spcAft>
            </a:pPr>
            <a:endParaRPr lang="zh-CN" altLang="en-US">
              <a:solidFill>
                <a:srgbClr val="000000"/>
              </a:solidFill>
            </a:endParaRPr>
          </a:p>
        </p:txBody>
      </p:sp>
      <p:grpSp>
        <p:nvGrpSpPr>
          <p:cNvPr id="793614" name="Group 14"/>
          <p:cNvGrpSpPr>
            <a:grpSpLocks/>
          </p:cNvGrpSpPr>
          <p:nvPr/>
        </p:nvGrpSpPr>
        <p:grpSpPr bwMode="auto">
          <a:xfrm>
            <a:off x="5516563" y="863600"/>
            <a:ext cx="3060700" cy="366713"/>
            <a:chOff x="3475" y="544"/>
            <a:chExt cx="1928" cy="231"/>
          </a:xfrm>
        </p:grpSpPr>
        <p:sp>
          <p:nvSpPr>
            <p:cNvPr id="793615" name="Text Box 15"/>
            <p:cNvSpPr txBox="1">
              <a:spLocks noChangeArrowheads="1"/>
            </p:cNvSpPr>
            <p:nvPr/>
          </p:nvSpPr>
          <p:spPr bwMode="auto">
            <a:xfrm>
              <a:off x="4071" y="544"/>
              <a:ext cx="1332" cy="231"/>
            </a:xfrm>
            <a:prstGeom prst="rect">
              <a:avLst/>
            </a:prstGeom>
            <a:noFill/>
            <a:ln w="9525" algn="ctr">
              <a:noFill/>
              <a:miter lim="800000"/>
              <a:headEnd/>
              <a:tailEnd/>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R[eax]=a-10=i</a:t>
              </a:r>
            </a:p>
          </p:txBody>
        </p:sp>
        <p:sp>
          <p:nvSpPr>
            <p:cNvPr id="793616" name="Line 16"/>
            <p:cNvSpPr>
              <a:spLocks noChangeShapeType="1"/>
            </p:cNvSpPr>
            <p:nvPr/>
          </p:nvSpPr>
          <p:spPr bwMode="auto">
            <a:xfrm flipH="1">
              <a:off x="3475" y="686"/>
              <a:ext cx="596" cy="0"/>
            </a:xfrm>
            <a:prstGeom prst="line">
              <a:avLst/>
            </a:prstGeom>
            <a:noFill/>
            <a:ln w="9525">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17" name="Group 17"/>
          <p:cNvGrpSpPr>
            <a:grpSpLocks/>
          </p:cNvGrpSpPr>
          <p:nvPr/>
        </p:nvGrpSpPr>
        <p:grpSpPr bwMode="auto">
          <a:xfrm>
            <a:off x="5607050" y="1314450"/>
            <a:ext cx="2970213" cy="404813"/>
            <a:chOff x="3532" y="828"/>
            <a:chExt cx="1871" cy="255"/>
          </a:xfrm>
        </p:grpSpPr>
        <p:sp>
          <p:nvSpPr>
            <p:cNvPr id="793618" name="Text Box 18"/>
            <p:cNvSpPr txBox="1">
              <a:spLocks noChangeArrowheads="1"/>
            </p:cNvSpPr>
            <p:nvPr/>
          </p:nvSpPr>
          <p:spPr bwMode="auto">
            <a:xfrm>
              <a:off x="4071" y="828"/>
              <a:ext cx="1332" cy="231"/>
            </a:xfrm>
            <a:prstGeom prst="rect">
              <a:avLst/>
            </a:prstGeom>
            <a:noFill/>
            <a:ln w="9525" algn="ctr">
              <a:noFill/>
              <a:miter lim="800000"/>
              <a:headEnd/>
              <a:tailEnd/>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if (a-10)</a:t>
              </a:r>
              <a:r>
                <a:rPr lang="en-US" altLang="zh-CN" b="1">
                  <a:solidFill>
                    <a:srgbClr val="FF3300"/>
                  </a:solidFill>
                  <a:latin typeface="微软雅黑" pitchFamily="34" charset="-122"/>
                  <a:ea typeface="微软雅黑" pitchFamily="34" charset="-122"/>
                  <a:sym typeface="Symbol" pitchFamily="18" charset="2"/>
                </a:rPr>
                <a:t>&gt;7 </a:t>
              </a:r>
              <a:r>
                <a:rPr lang="zh-CN" altLang="en-US" b="1">
                  <a:solidFill>
                    <a:srgbClr val="FF3300"/>
                  </a:solidFill>
                  <a:latin typeface="微软雅黑" pitchFamily="34" charset="-122"/>
                  <a:ea typeface="微软雅黑" pitchFamily="34" charset="-122"/>
                  <a:sym typeface="Symbol" pitchFamily="18" charset="2"/>
                </a:rPr>
                <a:t>转 </a:t>
              </a:r>
              <a:r>
                <a:rPr lang="en-US" altLang="zh-CN" b="1">
                  <a:solidFill>
                    <a:srgbClr val="FF3300"/>
                  </a:solidFill>
                  <a:latin typeface="微软雅黑" pitchFamily="34" charset="-122"/>
                  <a:ea typeface="微软雅黑" pitchFamily="34" charset="-122"/>
                  <a:sym typeface="Symbol" pitchFamily="18" charset="2"/>
                </a:rPr>
                <a:t>L5</a:t>
              </a:r>
            </a:p>
          </p:txBody>
        </p:sp>
        <p:sp>
          <p:nvSpPr>
            <p:cNvPr id="793619" name="AutoShape 19"/>
            <p:cNvSpPr>
              <a:spLocks/>
            </p:cNvSpPr>
            <p:nvPr/>
          </p:nvSpPr>
          <p:spPr bwMode="auto">
            <a:xfrm>
              <a:off x="3532" y="828"/>
              <a:ext cx="57" cy="255"/>
            </a:xfrm>
            <a:prstGeom prst="rightBracket">
              <a:avLst>
                <a:gd name="adj" fmla="val 37281"/>
              </a:avLst>
            </a:prstGeom>
            <a:noFill/>
            <a:ln w="9525">
              <a:solidFill>
                <a:srgbClr val="FF3300"/>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93620" name="Line 20"/>
            <p:cNvSpPr>
              <a:spLocks noChangeShapeType="1"/>
            </p:cNvSpPr>
            <p:nvPr/>
          </p:nvSpPr>
          <p:spPr bwMode="auto">
            <a:xfrm flipH="1">
              <a:off x="3589" y="941"/>
              <a:ext cx="425" cy="0"/>
            </a:xfrm>
            <a:prstGeom prst="line">
              <a:avLst/>
            </a:prstGeom>
            <a:noFill/>
            <a:ln w="9525">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93621" name="Group 21"/>
          <p:cNvGrpSpPr>
            <a:grpSpLocks/>
          </p:cNvGrpSpPr>
          <p:nvPr/>
        </p:nvGrpSpPr>
        <p:grpSpPr bwMode="auto">
          <a:xfrm>
            <a:off x="6102350" y="1763713"/>
            <a:ext cx="2700338" cy="366712"/>
            <a:chOff x="3844" y="1111"/>
            <a:chExt cx="1701" cy="231"/>
          </a:xfrm>
        </p:grpSpPr>
        <p:sp>
          <p:nvSpPr>
            <p:cNvPr id="793622" name="Line 22"/>
            <p:cNvSpPr>
              <a:spLocks noChangeShapeType="1"/>
            </p:cNvSpPr>
            <p:nvPr/>
          </p:nvSpPr>
          <p:spPr bwMode="auto">
            <a:xfrm flipH="1">
              <a:off x="3844" y="1196"/>
              <a:ext cx="198" cy="0"/>
            </a:xfrm>
            <a:prstGeom prst="line">
              <a:avLst/>
            </a:prstGeom>
            <a:noFill/>
            <a:ln w="9525">
              <a:solidFill>
                <a:srgbClr val="FF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93623" name="Text Box 23"/>
            <p:cNvSpPr txBox="1">
              <a:spLocks noChangeArrowheads="1"/>
            </p:cNvSpPr>
            <p:nvPr/>
          </p:nvSpPr>
          <p:spPr bwMode="auto">
            <a:xfrm>
              <a:off x="4071" y="1111"/>
              <a:ext cx="1474" cy="231"/>
            </a:xfrm>
            <a:prstGeom prst="rect">
              <a:avLst/>
            </a:prstGeom>
            <a:noFill/>
            <a:ln w="9525" algn="ctr">
              <a:noFill/>
              <a:miter lim="800000"/>
              <a:headEnd/>
              <a:tailEnd/>
            </a:ln>
            <a:effectLst/>
          </p:spPr>
          <p:txBody>
            <a:bodyPr>
              <a:spAutoFit/>
            </a:bodyPr>
            <a:lstStyle/>
            <a:p>
              <a:pPr marL="342900" indent="-342900" eaLnBrk="0" fontAlgn="base" hangingPunct="0">
                <a:spcBef>
                  <a:spcPct val="50000"/>
                </a:spcBef>
                <a:spcAft>
                  <a:spcPct val="0"/>
                </a:spcAft>
              </a:pPr>
              <a:r>
                <a:rPr lang="zh-CN" altLang="en-US" b="1">
                  <a:solidFill>
                    <a:srgbClr val="000000"/>
                  </a:solidFill>
                  <a:latin typeface="微软雅黑" pitchFamily="34" charset="-122"/>
                  <a:ea typeface="微软雅黑" pitchFamily="34" charset="-122"/>
                </a:rPr>
                <a:t>转</a:t>
              </a:r>
              <a:r>
                <a:rPr lang="en-US" altLang="zh-CN" b="1">
                  <a:solidFill>
                    <a:srgbClr val="3333CC"/>
                  </a:solidFill>
                  <a:latin typeface="微软雅黑" pitchFamily="34" charset="-122"/>
                  <a:ea typeface="微软雅黑" pitchFamily="34" charset="-122"/>
                </a:rPr>
                <a:t>.L8+4*i</a:t>
              </a:r>
              <a:r>
                <a:rPr lang="en-US" altLang="zh-CN" b="1">
                  <a:solidFill>
                    <a:srgbClr val="000000"/>
                  </a:solidFill>
                  <a:latin typeface="微软雅黑" pitchFamily="34" charset="-122"/>
                  <a:ea typeface="微软雅黑" pitchFamily="34" charset="-122"/>
                </a:rPr>
                <a:t> </a:t>
              </a:r>
              <a:r>
                <a:rPr lang="zh-CN" altLang="en-US" b="1">
                  <a:solidFill>
                    <a:srgbClr val="000000"/>
                  </a:solidFill>
                  <a:latin typeface="微软雅黑" pitchFamily="34" charset="-122"/>
                  <a:ea typeface="微软雅黑" pitchFamily="34" charset="-122"/>
                </a:rPr>
                <a:t>处的地址</a:t>
              </a:r>
            </a:p>
          </p:txBody>
        </p:sp>
      </p:grpSp>
      <p:grpSp>
        <p:nvGrpSpPr>
          <p:cNvPr id="793624" name="Group 24"/>
          <p:cNvGrpSpPr>
            <a:grpSpLocks/>
          </p:cNvGrpSpPr>
          <p:nvPr/>
        </p:nvGrpSpPr>
        <p:grpSpPr bwMode="auto">
          <a:xfrm>
            <a:off x="8216900" y="4306888"/>
            <a:ext cx="628650" cy="2362200"/>
            <a:chOff x="5177" y="2699"/>
            <a:chExt cx="396" cy="1488"/>
          </a:xfrm>
        </p:grpSpPr>
        <p:sp>
          <p:nvSpPr>
            <p:cNvPr id="793625" name="Text Box 25"/>
            <p:cNvSpPr txBox="1">
              <a:spLocks noChangeArrowheads="1"/>
            </p:cNvSpPr>
            <p:nvPr/>
          </p:nvSpPr>
          <p:spPr bwMode="auto">
            <a:xfrm>
              <a:off x="5204" y="2889"/>
              <a:ext cx="369" cy="1298"/>
            </a:xfrm>
            <a:prstGeom prst="rect">
              <a:avLst/>
            </a:prstGeom>
            <a:noFill/>
            <a:ln w="9525" algn="ctr">
              <a:noFill/>
              <a:miter lim="800000"/>
              <a:headEnd/>
              <a:tailEnd/>
            </a:ln>
            <a:effectLst/>
          </p:spPr>
          <p:txBody>
            <a:bodyPr>
              <a:spAutoFit/>
            </a:bodyPr>
            <a:lstStyle/>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10</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11</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12</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13</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14</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15</a:t>
              </a:r>
            </a:p>
            <a:p>
              <a:pPr marL="342900" indent="-342900" eaLnBrk="0" fontAlgn="base" hangingPunct="0">
                <a:lnSpc>
                  <a:spcPct val="95000"/>
                </a:lnSpc>
                <a:spcBef>
                  <a:spcPct val="0"/>
                </a:spcBef>
                <a:spcAft>
                  <a:spcPct val="0"/>
                </a:spcAft>
              </a:pPr>
              <a:r>
                <a:rPr lang="en-US" altLang="zh-CN" sz="1700" b="1">
                  <a:solidFill>
                    <a:srgbClr val="007635"/>
                  </a:solidFill>
                  <a:latin typeface="微软雅黑" pitchFamily="34" charset="-122"/>
                  <a:ea typeface="微软雅黑" pitchFamily="34" charset="-122"/>
                </a:rPr>
                <a:t>16</a:t>
              </a:r>
            </a:p>
            <a:p>
              <a:pPr marL="342900" indent="-342900" eaLnBrk="0" fontAlgn="base" hangingPunct="0">
                <a:lnSpc>
                  <a:spcPct val="95000"/>
                </a:lnSpc>
                <a:spcBef>
                  <a:spcPct val="0"/>
                </a:spcBef>
                <a:spcAft>
                  <a:spcPct val="0"/>
                </a:spcAft>
              </a:pPr>
              <a:r>
                <a:rPr lang="en-US" altLang="zh-CN" sz="1700" b="1">
                  <a:solidFill>
                    <a:srgbClr val="FF3300"/>
                  </a:solidFill>
                  <a:latin typeface="微软雅黑" pitchFamily="34" charset="-122"/>
                  <a:ea typeface="微软雅黑" pitchFamily="34" charset="-122"/>
                </a:rPr>
                <a:t>17</a:t>
              </a:r>
            </a:p>
          </p:txBody>
        </p:sp>
        <p:sp>
          <p:nvSpPr>
            <p:cNvPr id="793626" name="Text Box 26"/>
            <p:cNvSpPr txBox="1">
              <a:spLocks noChangeArrowheads="1"/>
            </p:cNvSpPr>
            <p:nvPr/>
          </p:nvSpPr>
          <p:spPr bwMode="auto">
            <a:xfrm>
              <a:off x="5177" y="2699"/>
              <a:ext cx="368" cy="231"/>
            </a:xfrm>
            <a:prstGeom prst="rect">
              <a:avLst/>
            </a:prstGeom>
            <a:noFill/>
            <a:ln w="9525" algn="ctr">
              <a:noFill/>
              <a:miter lim="800000"/>
              <a:headEnd/>
              <a:tailEnd/>
            </a:ln>
            <a:effectLst/>
          </p:spPr>
          <p:txBody>
            <a:bodyPr>
              <a:spAutoFit/>
            </a:bodyPr>
            <a:lstStyle/>
            <a:p>
              <a:pPr marL="342900" indent="-342900" eaLnBrk="0" fontAlgn="base" hangingPunct="0">
                <a:spcBef>
                  <a:spcPct val="50000"/>
                </a:spcBef>
                <a:spcAft>
                  <a:spcPct val="0"/>
                </a:spcAft>
              </a:pPr>
              <a:r>
                <a:rPr lang="en-US" altLang="zh-CN" b="1">
                  <a:solidFill>
                    <a:srgbClr val="FF3300"/>
                  </a:solidFill>
                  <a:latin typeface="微软雅黑" pitchFamily="34" charset="-122"/>
                  <a:ea typeface="微软雅黑" pitchFamily="34" charset="-122"/>
                </a:rPr>
                <a:t>a=</a:t>
              </a:r>
            </a:p>
          </p:txBody>
        </p:sp>
      </p:grpSp>
    </p:spTree>
    <p:extLst>
      <p:ext uri="{BB962C8B-B14F-4D97-AF65-F5344CB8AC3E}">
        <p14:creationId xmlns:p14="http://schemas.microsoft.com/office/powerpoint/2010/main" xmlns="" val="29547600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2466" name="Rectangle 1"/>
          <p:cNvSpPr>
            <a:spLocks noGrp="1" noChangeArrowheads="1"/>
          </p:cNvSpPr>
          <p:nvPr>
            <p:ph type="title" idx="4294967295"/>
          </p:nvPr>
        </p:nvSpPr>
        <p:spPr>
          <a:xfrm>
            <a:off x="427038" y="0"/>
            <a:ext cx="8716962" cy="782638"/>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smtClean="0"/>
              <a:t>可重定位目标文件格式</a:t>
            </a:r>
          </a:p>
        </p:txBody>
      </p:sp>
      <p:sp>
        <p:nvSpPr>
          <p:cNvPr id="702467" name="Rectangle 2"/>
          <p:cNvSpPr>
            <a:spLocks noGrp="1" noChangeArrowheads="1"/>
          </p:cNvSpPr>
          <p:nvPr>
            <p:ph type="body" idx="4294967295"/>
          </p:nvPr>
        </p:nvSpPr>
        <p:spPr>
          <a:xfrm>
            <a:off x="236538" y="774700"/>
            <a:ext cx="5535612" cy="5786438"/>
          </a:xfrm>
        </p:spPr>
        <p:txBody>
          <a:bodyPr/>
          <a:lstStyle/>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z="2000" smtClean="0">
                <a:latin typeface="微软雅黑" pitchFamily="34" charset="-122"/>
                <a:ea typeface="微软雅黑" pitchFamily="34" charset="-122"/>
              </a:rPr>
              <a:t>.symtab </a:t>
            </a:r>
            <a:r>
              <a:rPr lang="en-GB" altLang="zh-CN" sz="2000" smtClean="0">
                <a:latin typeface="微软雅黑" pitchFamily="34" charset="-122"/>
                <a:ea typeface="微软雅黑" pitchFamily="34" charset="-122"/>
              </a:rPr>
              <a:t>节</a:t>
            </a:r>
            <a:endParaRPr lang="en-GB" altLang="en-GB" sz="2000" smtClean="0">
              <a:latin typeface="微软雅黑" pitchFamily="34" charset="-122"/>
              <a:ea typeface="微软雅黑" pitchFamily="34" charset="-122"/>
            </a:endParaRP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mtClean="0">
                <a:latin typeface="微软雅黑" pitchFamily="34" charset="-122"/>
                <a:ea typeface="微软雅黑" pitchFamily="34" charset="-122"/>
              </a:rPr>
              <a:t>存放函数和全局变量 </a:t>
            </a:r>
            <a:r>
              <a:rPr lang="en-GB" altLang="zh-CN" smtClean="0">
                <a:latin typeface="微软雅黑" pitchFamily="34" charset="-122"/>
                <a:ea typeface="微软雅黑" pitchFamily="34" charset="-122"/>
              </a:rPr>
              <a:t>（</a:t>
            </a:r>
            <a:r>
              <a:rPr lang="zh-CN" altLang="en-GB" smtClean="0">
                <a:latin typeface="微软雅黑" pitchFamily="34" charset="-122"/>
                <a:ea typeface="微软雅黑" pitchFamily="34" charset="-122"/>
              </a:rPr>
              <a:t>符号表）</a:t>
            </a:r>
            <a:r>
              <a:rPr lang="en-GB" altLang="en-GB" smtClean="0">
                <a:latin typeface="微软雅黑" pitchFamily="34" charset="-122"/>
                <a:ea typeface="微软雅黑" pitchFamily="34" charset="-122"/>
              </a:rPr>
              <a:t>信息 ，它不包括局部变量</a:t>
            </a:r>
          </a:p>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z="2000" smtClean="0">
                <a:latin typeface="微软雅黑" pitchFamily="34" charset="-122"/>
                <a:ea typeface="微软雅黑" pitchFamily="34" charset="-122"/>
              </a:rPr>
              <a:t>.rel.text </a:t>
            </a:r>
            <a:r>
              <a:rPr lang="en-GB" altLang="zh-CN" sz="2000" smtClean="0">
                <a:latin typeface="微软雅黑" pitchFamily="34" charset="-122"/>
                <a:ea typeface="微软雅黑" pitchFamily="34" charset="-122"/>
              </a:rPr>
              <a:t>节</a:t>
            </a:r>
            <a:endParaRPr lang="en-GB" altLang="en-GB" sz="2000" smtClean="0">
              <a:latin typeface="微软雅黑" pitchFamily="34" charset="-122"/>
              <a:ea typeface="微软雅黑" pitchFamily="34" charset="-122"/>
            </a:endParaRP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mtClean="0">
                <a:latin typeface="微软雅黑" pitchFamily="34" charset="-122"/>
                <a:ea typeface="微软雅黑" pitchFamily="34" charset="-122"/>
              </a:rPr>
              <a:t>.text节的重定位信息，用于重新修改代码段的指令中的地址信息</a:t>
            </a:r>
          </a:p>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z="2000" smtClean="0">
                <a:latin typeface="微软雅黑" pitchFamily="34" charset="-122"/>
                <a:ea typeface="微软雅黑" pitchFamily="34" charset="-122"/>
              </a:rPr>
              <a:t>.rel.data </a:t>
            </a:r>
            <a:r>
              <a:rPr lang="en-GB" altLang="zh-CN" sz="2000" smtClean="0">
                <a:latin typeface="微软雅黑" pitchFamily="34" charset="-122"/>
                <a:ea typeface="微软雅黑" pitchFamily="34" charset="-122"/>
              </a:rPr>
              <a:t>节</a:t>
            </a:r>
            <a:endParaRPr lang="en-GB" altLang="en-GB" sz="2000" smtClean="0">
              <a:latin typeface="微软雅黑" pitchFamily="34" charset="-122"/>
              <a:ea typeface="微软雅黑" pitchFamily="34" charset="-122"/>
            </a:endParaRP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mtClean="0">
                <a:latin typeface="微软雅黑" pitchFamily="34" charset="-122"/>
                <a:ea typeface="微软雅黑" pitchFamily="34" charset="-122"/>
              </a:rPr>
              <a:t>.data节的重定位信息，用于对被模块使用或定义的全局变量进行重定位的信息</a:t>
            </a:r>
          </a:p>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z="2000" smtClean="0">
                <a:latin typeface="微软雅黑" pitchFamily="34" charset="-122"/>
                <a:ea typeface="微软雅黑" pitchFamily="34" charset="-122"/>
              </a:rPr>
              <a:t>.debug </a:t>
            </a:r>
            <a:r>
              <a:rPr lang="en-GB" altLang="zh-CN" sz="2000" smtClean="0">
                <a:latin typeface="微软雅黑" pitchFamily="34" charset="-122"/>
                <a:ea typeface="微软雅黑" pitchFamily="34" charset="-122"/>
              </a:rPr>
              <a:t>节</a:t>
            </a:r>
            <a:endParaRPr lang="en-GB" altLang="en-GB" sz="2000" smtClean="0">
              <a:latin typeface="微软雅黑" pitchFamily="34" charset="-122"/>
              <a:ea typeface="微软雅黑" pitchFamily="34" charset="-122"/>
            </a:endParaRP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mtClean="0">
                <a:latin typeface="微软雅黑" pitchFamily="34" charset="-122"/>
                <a:ea typeface="微软雅黑" pitchFamily="34" charset="-122"/>
              </a:rPr>
              <a:t>调试用符号表 (gcc -g)</a:t>
            </a:r>
          </a:p>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smtClean="0">
                <a:latin typeface="微软雅黑" pitchFamily="34" charset="-122"/>
                <a:ea typeface="微软雅黑" pitchFamily="34" charset="-122"/>
              </a:rPr>
              <a:t>s</a:t>
            </a:r>
            <a:r>
              <a:rPr lang="en-GB" altLang="en-GB" sz="2000" smtClean="0">
                <a:latin typeface="微软雅黑" pitchFamily="34" charset="-122"/>
                <a:ea typeface="微软雅黑" pitchFamily="34" charset="-122"/>
              </a:rPr>
              <a:t>trtab </a:t>
            </a:r>
            <a:r>
              <a:rPr lang="en-GB" altLang="zh-CN" sz="2000" smtClean="0">
                <a:latin typeface="微软雅黑" pitchFamily="34" charset="-122"/>
                <a:ea typeface="微软雅黑" pitchFamily="34" charset="-122"/>
              </a:rPr>
              <a:t>节</a:t>
            </a:r>
            <a:endParaRPr lang="en-GB" altLang="en-GB" sz="2000" smtClean="0">
              <a:latin typeface="微软雅黑" pitchFamily="34" charset="-122"/>
              <a:ea typeface="微软雅黑" pitchFamily="34" charset="-122"/>
            </a:endParaRP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mtClean="0">
                <a:latin typeface="微软雅黑" pitchFamily="34" charset="-122"/>
                <a:ea typeface="微软雅黑" pitchFamily="34" charset="-122"/>
              </a:rPr>
              <a:t>包含symtab和debug节中符号及节名</a:t>
            </a:r>
          </a:p>
          <a:p>
            <a:pPr>
              <a:lnSpc>
                <a:spcPct val="11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en-GB" sz="2000" smtClean="0">
                <a:latin typeface="微软雅黑" pitchFamily="34" charset="-122"/>
                <a:ea typeface="微软雅黑" pitchFamily="34" charset="-122"/>
              </a:rPr>
              <a:t>Section header table</a:t>
            </a:r>
            <a:r>
              <a:rPr lang="en-GB" altLang="en-GB" sz="2000" smtClean="0">
                <a:solidFill>
                  <a:srgbClr val="FF0000"/>
                </a:solidFill>
                <a:latin typeface="微软雅黑" pitchFamily="34" charset="-122"/>
                <a:ea typeface="微软雅黑" pitchFamily="34" charset="-122"/>
              </a:rPr>
              <a:t>（节头表）</a:t>
            </a:r>
          </a:p>
          <a:p>
            <a:pPr lvl="1">
              <a:lnSpc>
                <a:spcPct val="110000"/>
              </a:lnSpc>
              <a:buFont typeface="Wingdings" pitchFamily="2" charset="2"/>
              <a:buChar char="ü"/>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mtClean="0">
                <a:latin typeface="微软雅黑" pitchFamily="34" charset="-122"/>
                <a:ea typeface="微软雅黑" pitchFamily="34" charset="-122"/>
              </a:rPr>
              <a:t>每个节的</a:t>
            </a:r>
            <a:r>
              <a:rPr lang="zh-CN" altLang="en-GB" smtClean="0">
                <a:latin typeface="微软雅黑" pitchFamily="34" charset="-122"/>
                <a:ea typeface="微软雅黑" pitchFamily="34" charset="-122"/>
              </a:rPr>
              <a:t>节名、偏移和大小</a:t>
            </a:r>
          </a:p>
        </p:txBody>
      </p:sp>
      <p:sp>
        <p:nvSpPr>
          <p:cNvPr id="702482" name="Line 18"/>
          <p:cNvSpPr>
            <a:spLocks noChangeShapeType="1"/>
          </p:cNvSpPr>
          <p:nvPr/>
        </p:nvSpPr>
        <p:spPr bwMode="auto">
          <a:xfrm>
            <a:off x="1727200" y="871538"/>
            <a:ext cx="4078288" cy="2438400"/>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3" name="Line 19"/>
          <p:cNvSpPr>
            <a:spLocks noChangeShapeType="1"/>
          </p:cNvSpPr>
          <p:nvPr/>
        </p:nvSpPr>
        <p:spPr bwMode="auto">
          <a:xfrm>
            <a:off x="1698625" y="2105025"/>
            <a:ext cx="4208463" cy="1727200"/>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4" name="Line 20"/>
          <p:cNvSpPr>
            <a:spLocks noChangeShapeType="1"/>
          </p:cNvSpPr>
          <p:nvPr/>
        </p:nvSpPr>
        <p:spPr bwMode="auto">
          <a:xfrm>
            <a:off x="1755775" y="3279775"/>
            <a:ext cx="4049713" cy="1060450"/>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5" name="Line 21"/>
          <p:cNvSpPr>
            <a:spLocks noChangeShapeType="1"/>
          </p:cNvSpPr>
          <p:nvPr/>
        </p:nvSpPr>
        <p:spPr bwMode="auto">
          <a:xfrm>
            <a:off x="1682750" y="4397375"/>
            <a:ext cx="4122738" cy="436563"/>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6" name="Line 22"/>
          <p:cNvSpPr>
            <a:spLocks noChangeShapeType="1"/>
          </p:cNvSpPr>
          <p:nvPr/>
        </p:nvSpPr>
        <p:spPr bwMode="auto">
          <a:xfrm>
            <a:off x="1552575" y="5210175"/>
            <a:ext cx="4252913" cy="87313"/>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2487" name="Line 23"/>
          <p:cNvSpPr>
            <a:spLocks noChangeShapeType="1"/>
          </p:cNvSpPr>
          <p:nvPr/>
        </p:nvSpPr>
        <p:spPr bwMode="auto">
          <a:xfrm>
            <a:off x="4194175" y="6037263"/>
            <a:ext cx="1655763" cy="349250"/>
          </a:xfrm>
          <a:prstGeom prst="line">
            <a:avLst/>
          </a:prstGeom>
          <a:noFill/>
          <a:ln w="1905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2488" name="Group 24"/>
          <p:cNvGrpSpPr>
            <a:grpSpLocks/>
          </p:cNvGrpSpPr>
          <p:nvPr/>
        </p:nvGrpSpPr>
        <p:grpSpPr bwMode="auto">
          <a:xfrm>
            <a:off x="5883275" y="493713"/>
            <a:ext cx="3260725" cy="6149975"/>
            <a:chOff x="3693" y="912"/>
            <a:chExt cx="2054" cy="3104"/>
          </a:xfrm>
        </p:grpSpPr>
        <p:sp>
          <p:nvSpPr>
            <p:cNvPr id="14339" name="Rectangle 3"/>
            <p:cNvSpPr>
              <a:spLocks noChangeArrowheads="1"/>
            </p:cNvSpPr>
            <p:nvPr/>
          </p:nvSpPr>
          <p:spPr bwMode="auto">
            <a:xfrm>
              <a:off x="3696" y="1008"/>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ELF </a:t>
              </a:r>
              <a:r>
                <a:rPr lang="zh-CN" altLang="en-GB" sz="2000" b="1">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6" y="123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6" y="147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.rodata </a:t>
              </a:r>
              <a:r>
                <a:rPr lang="zh-CN" altLang="en-GB" sz="2000" b="1">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6" y="195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6" y="219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6" y="243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6" y="267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6" y="2916"/>
              <a:ext cx="1872"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 table</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702498" name="Text Box 13"/>
            <p:cNvSpPr txBox="1">
              <a:spLocks noChangeArrowheads="1"/>
            </p:cNvSpPr>
            <p:nvPr/>
          </p:nvSpPr>
          <p:spPr bwMode="auto">
            <a:xfrm>
              <a:off x="5568" y="912"/>
              <a:ext cx="179" cy="16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itchFamily="34" charset="0"/>
                  <a:ea typeface="msgothic"/>
                  <a:cs typeface="msgothic"/>
                </a:rPr>
                <a:t>0</a:t>
              </a:r>
            </a:p>
          </p:txBody>
        </p:sp>
        <p:sp>
          <p:nvSpPr>
            <p:cNvPr id="15" name="Rectangle 6"/>
            <p:cNvSpPr>
              <a:spLocks noChangeArrowheads="1"/>
            </p:cNvSpPr>
            <p:nvPr/>
          </p:nvSpPr>
          <p:spPr bwMode="auto">
            <a:xfrm>
              <a:off x="3696" y="1716"/>
              <a:ext cx="1872"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
              </a:r>
              <a:r>
                <a:rPr lang="en-GB" altLang="zh-CN" sz="2000" b="1" dirty="0" err="1">
                  <a:solidFill>
                    <a:srgbClr val="000000"/>
                  </a:solidFill>
                  <a:latin typeface="微软雅黑" pitchFamily="34" charset="-122"/>
                  <a:ea typeface="微软雅黑" pitchFamily="34" charset="-122"/>
                  <a:cs typeface="msgothic"/>
                </a:rPr>
                <a:t>strtab</a:t>
              </a:r>
              <a:r>
                <a:rPr lang="en-GB" altLang="zh-CN" sz="2000" b="1" dirty="0">
                  <a:solidFill>
                    <a:srgbClr val="000000"/>
                  </a:solidFill>
                  <a:latin typeface="微软雅黑" pitchFamily="34" charset="-122"/>
                  <a:ea typeface="微软雅黑" pitchFamily="34" charset="-122"/>
                  <a:cs typeface="msgothic"/>
                </a:rPr>
                <a:t> </a:t>
              </a:r>
              <a:r>
                <a:rPr lang="zh-CN" altLang="en-GB" sz="2000" b="1" dirty="0">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.line </a:t>
              </a:r>
              <a:r>
                <a:rPr lang="zh-CN" altLang="en-GB" sz="2000" b="1" dirty="0">
                  <a:solidFill>
                    <a:srgbClr val="000000"/>
                  </a:solidFill>
                  <a:latin typeface="微软雅黑" pitchFamily="34" charset="-122"/>
                  <a:ea typeface="微软雅黑" pitchFamily="34" charset="-122"/>
                  <a:cs typeface="msgothic"/>
                </a:rPr>
                <a:t>节</a:t>
              </a:r>
            </a:p>
          </p:txBody>
        </p:sp>
      </p:grpSp>
    </p:spTree>
    <p:extLst>
      <p:ext uri="{BB962C8B-B14F-4D97-AF65-F5344CB8AC3E}">
        <p14:creationId xmlns:p14="http://schemas.microsoft.com/office/powerpoint/2010/main" xmlns="" val="86863725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02482"/>
                                        </p:tgtEl>
                                        <p:attrNameLst>
                                          <p:attrName>style.visibility</p:attrName>
                                        </p:attrNameLst>
                                      </p:cBhvr>
                                      <p:to>
                                        <p:strVal val="visible"/>
                                      </p:to>
                                    </p:set>
                                    <p:animEffect transition="in" filter="blinds(horizontal)">
                                      <p:cBhvr>
                                        <p:cTn id="7" dur="500"/>
                                        <p:tgtEl>
                                          <p:spTgt spid="70248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2483"/>
                                        </p:tgtEl>
                                        <p:attrNameLst>
                                          <p:attrName>style.visibility</p:attrName>
                                        </p:attrNameLst>
                                      </p:cBhvr>
                                      <p:to>
                                        <p:strVal val="visible"/>
                                      </p:to>
                                    </p:set>
                                    <p:animEffect transition="in" filter="blinds(horizontal)">
                                      <p:cBhvr>
                                        <p:cTn id="12" dur="500"/>
                                        <p:tgtEl>
                                          <p:spTgt spid="70248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02484"/>
                                        </p:tgtEl>
                                        <p:attrNameLst>
                                          <p:attrName>style.visibility</p:attrName>
                                        </p:attrNameLst>
                                      </p:cBhvr>
                                      <p:to>
                                        <p:strVal val="visible"/>
                                      </p:to>
                                    </p:set>
                                    <p:animEffect transition="in" filter="blinds(horizontal)">
                                      <p:cBhvr>
                                        <p:cTn id="17" dur="500"/>
                                        <p:tgtEl>
                                          <p:spTgt spid="7024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02485"/>
                                        </p:tgtEl>
                                        <p:attrNameLst>
                                          <p:attrName>style.visibility</p:attrName>
                                        </p:attrNameLst>
                                      </p:cBhvr>
                                      <p:to>
                                        <p:strVal val="visible"/>
                                      </p:to>
                                    </p:set>
                                    <p:animEffect transition="in" filter="blinds(horizontal)">
                                      <p:cBhvr>
                                        <p:cTn id="22" dur="500"/>
                                        <p:tgtEl>
                                          <p:spTgt spid="70248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02486"/>
                                        </p:tgtEl>
                                        <p:attrNameLst>
                                          <p:attrName>style.visibility</p:attrName>
                                        </p:attrNameLst>
                                      </p:cBhvr>
                                      <p:to>
                                        <p:strVal val="visible"/>
                                      </p:to>
                                    </p:set>
                                    <p:animEffect transition="in" filter="blinds(horizontal)">
                                      <p:cBhvr>
                                        <p:cTn id="27" dur="500"/>
                                        <p:tgtEl>
                                          <p:spTgt spid="70248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02487"/>
                                        </p:tgtEl>
                                        <p:attrNameLst>
                                          <p:attrName>style.visibility</p:attrName>
                                        </p:attrNameLst>
                                      </p:cBhvr>
                                      <p:to>
                                        <p:strVal val="visible"/>
                                      </p:to>
                                    </p:set>
                                    <p:animEffect transition="in" filter="blinds(horizontal)">
                                      <p:cBhvr>
                                        <p:cTn id="32" dur="500"/>
                                        <p:tgtEl>
                                          <p:spTgt spid="7024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2482" grpId="0" animBg="1"/>
      <p:bldP spid="702483" grpId="0" animBg="1"/>
      <p:bldP spid="702484" grpId="0" animBg="1"/>
      <p:bldP spid="702485" grpId="0" animBg="1"/>
      <p:bldP spid="702486" grpId="0" animBg="1"/>
      <p:bldP spid="70248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6978" name="Rectangle 2"/>
          <p:cNvSpPr>
            <a:spLocks noGrp="1" noChangeArrowheads="1"/>
          </p:cNvSpPr>
          <p:nvPr>
            <p:ph type="title"/>
          </p:nvPr>
        </p:nvSpPr>
        <p:spPr/>
        <p:txBody>
          <a:bodyPr/>
          <a:lstStyle/>
          <a:p>
            <a:r>
              <a:rPr lang="en-US" altLang="zh-CN" dirty="0" smtClean="0"/>
              <a:t>ELF</a:t>
            </a:r>
            <a:r>
              <a:rPr lang="zh-CN" altLang="en-US" dirty="0" smtClean="0"/>
              <a:t>文件信息举例</a:t>
            </a:r>
          </a:p>
        </p:txBody>
      </p:sp>
      <p:sp>
        <p:nvSpPr>
          <p:cNvPr id="766979" name="Rectangle 3"/>
          <p:cNvSpPr>
            <a:spLocks noGrp="1" noChangeArrowheads="1"/>
          </p:cNvSpPr>
          <p:nvPr>
            <p:ph type="body" idx="1"/>
          </p:nvPr>
        </p:nvSpPr>
        <p:spPr>
          <a:xfrm>
            <a:off x="0" y="652463"/>
            <a:ext cx="8229600" cy="6016625"/>
          </a:xfrm>
        </p:spPr>
        <p:txBody>
          <a:bodyPr/>
          <a:lstStyle/>
          <a:p>
            <a:pPr>
              <a:lnSpc>
                <a:spcPct val="95000"/>
              </a:lnSpc>
              <a:spcBef>
                <a:spcPct val="0"/>
              </a:spcBef>
              <a:buFontTx/>
              <a:buNone/>
            </a:pPr>
            <a:r>
              <a:rPr lang="en-US" altLang="zh-CN" sz="2200" dirty="0" smtClean="0">
                <a:solidFill>
                  <a:srgbClr val="FF0000"/>
                </a:solidFill>
                <a:latin typeface="微软雅黑" pitchFamily="34" charset="-122"/>
                <a:ea typeface="微软雅黑" pitchFamily="34" charset="-122"/>
              </a:rPr>
              <a:t>$ </a:t>
            </a:r>
            <a:r>
              <a:rPr lang="en-US" altLang="zh-CN" sz="2200" dirty="0" err="1" smtClean="0">
                <a:solidFill>
                  <a:srgbClr val="FF0000"/>
                </a:solidFill>
                <a:latin typeface="微软雅黑" pitchFamily="34" charset="-122"/>
                <a:ea typeface="微软雅黑" pitchFamily="34" charset="-122"/>
              </a:rPr>
              <a:t>readelf</a:t>
            </a:r>
            <a:r>
              <a:rPr lang="en-US" altLang="zh-CN" sz="2200" dirty="0" smtClean="0">
                <a:solidFill>
                  <a:srgbClr val="FF0000"/>
                </a:solidFill>
                <a:latin typeface="微软雅黑" pitchFamily="34" charset="-122"/>
                <a:ea typeface="微软雅黑" pitchFamily="34" charset="-122"/>
              </a:rPr>
              <a:t> -h </a:t>
            </a:r>
            <a:r>
              <a:rPr lang="en-US" altLang="zh-CN" sz="2200" dirty="0" err="1" smtClean="0">
                <a:solidFill>
                  <a:srgbClr val="FF0000"/>
                </a:solidFill>
                <a:latin typeface="微软雅黑" pitchFamily="34" charset="-122"/>
                <a:ea typeface="微软雅黑" pitchFamily="34" charset="-122"/>
              </a:rPr>
              <a:t>main.o</a:t>
            </a:r>
            <a:r>
              <a:rPr lang="en-US" altLang="zh-CN" sz="2600" dirty="0" smtClean="0">
                <a:latin typeface="微软雅黑" pitchFamily="34" charset="-122"/>
                <a:ea typeface="微软雅黑" pitchFamily="34" charset="-122"/>
              </a:rPr>
              <a:t> </a:t>
            </a:r>
          </a:p>
          <a:p>
            <a:pPr>
              <a:lnSpc>
                <a:spcPct val="100000"/>
              </a:lnSpc>
              <a:spcBef>
                <a:spcPct val="0"/>
              </a:spcBef>
              <a:buFontTx/>
              <a:buNone/>
            </a:pPr>
            <a:r>
              <a:rPr lang="en-US" altLang="zh-CN" sz="1800" dirty="0" smtClean="0">
                <a:latin typeface="微软雅黑" pitchFamily="34" charset="-122"/>
                <a:ea typeface="微软雅黑" pitchFamily="34" charset="-122"/>
              </a:rPr>
              <a:t>ELF Header: </a:t>
            </a:r>
          </a:p>
          <a:p>
            <a:pPr>
              <a:lnSpc>
                <a:spcPct val="100000"/>
              </a:lnSpc>
              <a:spcBef>
                <a:spcPct val="0"/>
              </a:spcBef>
              <a:buFontTx/>
              <a:buNone/>
            </a:pPr>
            <a:r>
              <a:rPr lang="en-US" altLang="zh-CN" sz="1800" dirty="0" smtClean="0">
                <a:latin typeface="微软雅黑" pitchFamily="34" charset="-122"/>
                <a:ea typeface="微软雅黑" pitchFamily="34" charset="-122"/>
              </a:rPr>
              <a:t>  Magic:   7f 45 4c 46 01 01 01 00 00 00 00 00 00 00 00 00 </a:t>
            </a:r>
          </a:p>
          <a:p>
            <a:pPr>
              <a:lnSpc>
                <a:spcPct val="100000"/>
              </a:lnSpc>
              <a:spcBef>
                <a:spcPct val="0"/>
              </a:spcBef>
              <a:buFontTx/>
              <a:buNone/>
            </a:pPr>
            <a:r>
              <a:rPr lang="en-US" altLang="zh-CN" sz="1800" dirty="0" smtClean="0">
                <a:latin typeface="微软雅黑" pitchFamily="34" charset="-122"/>
                <a:ea typeface="微软雅黑" pitchFamily="34" charset="-122"/>
              </a:rPr>
              <a:t>  Class:    ELF32 </a:t>
            </a:r>
          </a:p>
          <a:p>
            <a:pPr>
              <a:lnSpc>
                <a:spcPct val="100000"/>
              </a:lnSpc>
              <a:spcBef>
                <a:spcPct val="0"/>
              </a:spcBef>
              <a:buFontTx/>
              <a:buNone/>
            </a:pPr>
            <a:r>
              <a:rPr lang="en-US" altLang="zh-CN" sz="1800" dirty="0" smtClean="0">
                <a:latin typeface="微软雅黑" pitchFamily="34" charset="-122"/>
                <a:ea typeface="微软雅黑" pitchFamily="34" charset="-122"/>
              </a:rPr>
              <a:t>  Data:      2's complement, little endian </a:t>
            </a:r>
          </a:p>
          <a:p>
            <a:pPr>
              <a:lnSpc>
                <a:spcPct val="100000"/>
              </a:lnSpc>
              <a:spcBef>
                <a:spcPct val="0"/>
              </a:spcBef>
              <a:buFontTx/>
              <a:buNone/>
            </a:pPr>
            <a:r>
              <a:rPr lang="en-US" altLang="zh-CN" sz="1800" dirty="0" smtClean="0">
                <a:latin typeface="微软雅黑" pitchFamily="34" charset="-122"/>
                <a:ea typeface="微软雅黑" pitchFamily="34" charset="-122"/>
              </a:rPr>
              <a:t>  Version: 1 (current) </a:t>
            </a:r>
          </a:p>
          <a:p>
            <a:pPr>
              <a:lnSpc>
                <a:spcPct val="100000"/>
              </a:lnSpc>
              <a:spcBef>
                <a:spcPct val="0"/>
              </a:spcBef>
              <a:buFontTx/>
              <a:buNone/>
            </a:pPr>
            <a:r>
              <a:rPr lang="en-US" altLang="zh-CN" sz="1800" dirty="0" smtClean="0">
                <a:latin typeface="微软雅黑" pitchFamily="34" charset="-122"/>
                <a:ea typeface="微软雅黑" pitchFamily="34" charset="-122"/>
              </a:rPr>
              <a:t>  OS/ABI:  UNIX - System V </a:t>
            </a:r>
          </a:p>
          <a:p>
            <a:pPr>
              <a:lnSpc>
                <a:spcPct val="100000"/>
              </a:lnSpc>
              <a:spcBef>
                <a:spcPct val="0"/>
              </a:spcBef>
              <a:buFontTx/>
              <a:buNone/>
            </a:pPr>
            <a:r>
              <a:rPr lang="en-US" altLang="zh-CN" sz="1800" dirty="0" smtClean="0">
                <a:latin typeface="微软雅黑" pitchFamily="34" charset="-122"/>
                <a:ea typeface="微软雅黑" pitchFamily="34" charset="-122"/>
              </a:rPr>
              <a:t>  ABI Version:   0 </a:t>
            </a:r>
          </a:p>
          <a:p>
            <a:pPr>
              <a:lnSpc>
                <a:spcPct val="100000"/>
              </a:lnSpc>
              <a:spcBef>
                <a:spcPct val="0"/>
              </a:spcBef>
              <a:buFontTx/>
              <a:buNone/>
            </a:pPr>
            <a:r>
              <a:rPr lang="en-US" altLang="zh-CN" sz="1800" dirty="0" smtClean="0">
                <a:latin typeface="微软雅黑" pitchFamily="34" charset="-122"/>
                <a:ea typeface="微软雅黑" pitchFamily="34" charset="-122"/>
              </a:rPr>
              <a:t>  Type:    REL (Relocatable file) </a:t>
            </a:r>
          </a:p>
          <a:p>
            <a:pPr>
              <a:lnSpc>
                <a:spcPct val="100000"/>
              </a:lnSpc>
              <a:spcBef>
                <a:spcPct val="0"/>
              </a:spcBef>
              <a:buFontTx/>
              <a:buNone/>
            </a:pPr>
            <a:r>
              <a:rPr lang="en-US" altLang="zh-CN" sz="1800" dirty="0" smtClean="0">
                <a:latin typeface="微软雅黑" pitchFamily="34" charset="-122"/>
                <a:ea typeface="微软雅黑" pitchFamily="34" charset="-122"/>
              </a:rPr>
              <a:t>  Machine:   Intel 80386 </a:t>
            </a:r>
          </a:p>
          <a:p>
            <a:pPr>
              <a:lnSpc>
                <a:spcPct val="100000"/>
              </a:lnSpc>
              <a:spcBef>
                <a:spcPct val="0"/>
              </a:spcBef>
              <a:buFontTx/>
              <a:buNone/>
            </a:pPr>
            <a:r>
              <a:rPr lang="en-US" altLang="zh-CN" sz="1800" dirty="0" smtClean="0">
                <a:latin typeface="微软雅黑" pitchFamily="34" charset="-122"/>
                <a:ea typeface="微软雅黑" pitchFamily="34" charset="-122"/>
              </a:rPr>
              <a:t>  Version:    0x1 </a:t>
            </a:r>
          </a:p>
          <a:p>
            <a:pPr>
              <a:lnSpc>
                <a:spcPct val="100000"/>
              </a:lnSpc>
              <a:spcBef>
                <a:spcPct val="0"/>
              </a:spcBef>
              <a:buFontTx/>
              <a:buNone/>
            </a:pPr>
            <a:r>
              <a:rPr lang="en-US" altLang="zh-CN" sz="1800" dirty="0" smtClean="0">
                <a:latin typeface="微软雅黑" pitchFamily="34" charset="-122"/>
                <a:ea typeface="微软雅黑" pitchFamily="34" charset="-122"/>
              </a:rPr>
              <a:t>  Entry point address:  0x0 </a:t>
            </a:r>
          </a:p>
          <a:p>
            <a:pPr>
              <a:lnSpc>
                <a:spcPct val="100000"/>
              </a:lnSpc>
              <a:spcBef>
                <a:spcPct val="0"/>
              </a:spcBef>
              <a:buFontTx/>
              <a:buNone/>
            </a:pPr>
            <a:r>
              <a:rPr lang="en-US" altLang="zh-CN" sz="1800" dirty="0" smtClean="0">
                <a:latin typeface="微软雅黑" pitchFamily="34" charset="-122"/>
                <a:ea typeface="微软雅黑" pitchFamily="34" charset="-122"/>
              </a:rPr>
              <a:t>  Start of program headers:  0 (bytes into file) </a:t>
            </a:r>
          </a:p>
          <a:p>
            <a:pPr>
              <a:lnSpc>
                <a:spcPct val="100000"/>
              </a:lnSpc>
              <a:spcBef>
                <a:spcPct val="0"/>
              </a:spcBef>
              <a:buFontTx/>
              <a:buNone/>
            </a:pPr>
            <a:r>
              <a:rPr lang="en-US" altLang="zh-CN" sz="1800" dirty="0" smtClean="0">
                <a:latin typeface="微软雅黑" pitchFamily="34" charset="-122"/>
                <a:ea typeface="微软雅黑" pitchFamily="34" charset="-122"/>
              </a:rPr>
              <a:t>  Start of section headers:   516 (bytes into file) </a:t>
            </a:r>
          </a:p>
          <a:p>
            <a:pPr>
              <a:lnSpc>
                <a:spcPct val="100000"/>
              </a:lnSpc>
              <a:spcBef>
                <a:spcPct val="0"/>
              </a:spcBef>
              <a:buFontTx/>
              <a:buNone/>
            </a:pPr>
            <a:r>
              <a:rPr lang="en-US" altLang="zh-CN" sz="1800" dirty="0" smtClean="0">
                <a:latin typeface="微软雅黑" pitchFamily="34" charset="-122"/>
                <a:ea typeface="微软雅黑" pitchFamily="34" charset="-122"/>
              </a:rPr>
              <a:t>  Flags:    0x0 </a:t>
            </a:r>
          </a:p>
          <a:p>
            <a:pPr>
              <a:lnSpc>
                <a:spcPct val="100000"/>
              </a:lnSpc>
              <a:spcBef>
                <a:spcPct val="0"/>
              </a:spcBef>
              <a:buFontTx/>
              <a:buNone/>
            </a:pPr>
            <a:r>
              <a:rPr lang="en-US" altLang="zh-CN" sz="1800" dirty="0" smtClean="0">
                <a:latin typeface="微软雅黑" pitchFamily="34" charset="-122"/>
                <a:ea typeface="微软雅黑" pitchFamily="34" charset="-122"/>
              </a:rPr>
              <a:t>  Size of this header:   52 (bytes) </a:t>
            </a:r>
          </a:p>
          <a:p>
            <a:pPr>
              <a:lnSpc>
                <a:spcPct val="100000"/>
              </a:lnSpc>
              <a:spcBef>
                <a:spcPct val="0"/>
              </a:spcBef>
              <a:buFontTx/>
              <a:buNone/>
            </a:pPr>
            <a:r>
              <a:rPr lang="en-US" altLang="zh-CN" sz="1800" dirty="0" smtClean="0">
                <a:latin typeface="微软雅黑" pitchFamily="34" charset="-122"/>
                <a:ea typeface="微软雅黑" pitchFamily="34" charset="-122"/>
              </a:rPr>
              <a:t>  Size of program headers:   0 (bytes) </a:t>
            </a:r>
          </a:p>
          <a:p>
            <a:pPr>
              <a:lnSpc>
                <a:spcPct val="100000"/>
              </a:lnSpc>
              <a:spcBef>
                <a:spcPct val="0"/>
              </a:spcBef>
              <a:buFontTx/>
              <a:buNone/>
            </a:pPr>
            <a:r>
              <a:rPr lang="en-US" altLang="zh-CN" sz="1800" dirty="0" smtClean="0">
                <a:latin typeface="微软雅黑" pitchFamily="34" charset="-122"/>
                <a:ea typeface="微软雅黑" pitchFamily="34" charset="-122"/>
              </a:rPr>
              <a:t>  Number of program headers:   0 </a:t>
            </a:r>
          </a:p>
          <a:p>
            <a:pPr>
              <a:lnSpc>
                <a:spcPct val="100000"/>
              </a:lnSpc>
              <a:spcBef>
                <a:spcPct val="0"/>
              </a:spcBef>
              <a:buFontTx/>
              <a:buNone/>
            </a:pPr>
            <a:r>
              <a:rPr lang="en-US" altLang="zh-CN" sz="1800" dirty="0" smtClean="0">
                <a:latin typeface="微软雅黑" pitchFamily="34" charset="-122"/>
                <a:ea typeface="微软雅黑" pitchFamily="34" charset="-122"/>
              </a:rPr>
              <a:t>  Size of section headers:    40 (bytes) </a:t>
            </a:r>
          </a:p>
          <a:p>
            <a:pPr>
              <a:lnSpc>
                <a:spcPct val="100000"/>
              </a:lnSpc>
              <a:spcBef>
                <a:spcPct val="0"/>
              </a:spcBef>
              <a:buFontTx/>
              <a:buNone/>
            </a:pPr>
            <a:r>
              <a:rPr lang="en-US" altLang="zh-CN" sz="1800" dirty="0" smtClean="0">
                <a:latin typeface="微软雅黑" pitchFamily="34" charset="-122"/>
                <a:ea typeface="微软雅黑" pitchFamily="34" charset="-122"/>
              </a:rPr>
              <a:t>  Number of section headers:  15 </a:t>
            </a:r>
          </a:p>
          <a:p>
            <a:pPr>
              <a:lnSpc>
                <a:spcPct val="100000"/>
              </a:lnSpc>
              <a:spcBef>
                <a:spcPct val="0"/>
              </a:spcBef>
              <a:buFontTx/>
              <a:buNone/>
            </a:pPr>
            <a:r>
              <a:rPr lang="en-US" altLang="zh-CN" sz="1800" dirty="0" smtClean="0">
                <a:latin typeface="微软雅黑" pitchFamily="34" charset="-122"/>
                <a:ea typeface="微软雅黑" pitchFamily="34" charset="-122"/>
              </a:rPr>
              <a:t>  Section header string table index: 12 </a:t>
            </a:r>
            <a:endParaRPr lang="zh-CN" altLang="en-US" sz="1800" dirty="0" smtClean="0">
              <a:latin typeface="微软雅黑" pitchFamily="34" charset="-122"/>
              <a:ea typeface="微软雅黑" pitchFamily="34" charset="-122"/>
            </a:endParaRPr>
          </a:p>
        </p:txBody>
      </p:sp>
      <p:sp>
        <p:nvSpPr>
          <p:cNvPr id="766980" name="Line 4"/>
          <p:cNvSpPr>
            <a:spLocks noChangeShapeType="1"/>
          </p:cNvSpPr>
          <p:nvPr/>
        </p:nvSpPr>
        <p:spPr bwMode="auto">
          <a:xfrm>
            <a:off x="290513" y="3271838"/>
            <a:ext cx="3730625" cy="0"/>
          </a:xfrm>
          <a:prstGeom prst="line">
            <a:avLst/>
          </a:prstGeom>
          <a:noFill/>
          <a:ln w="38100">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66981" name="Line 5"/>
          <p:cNvSpPr>
            <a:spLocks noChangeShapeType="1"/>
          </p:cNvSpPr>
          <p:nvPr/>
        </p:nvSpPr>
        <p:spPr bwMode="auto">
          <a:xfrm>
            <a:off x="247650" y="4071938"/>
            <a:ext cx="3222625" cy="0"/>
          </a:xfrm>
          <a:prstGeom prst="line">
            <a:avLst/>
          </a:prstGeom>
          <a:noFill/>
          <a:ln w="38100">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66982" name="Rectangle 6"/>
          <p:cNvSpPr>
            <a:spLocks noChangeArrowheads="1"/>
          </p:cNvSpPr>
          <p:nvPr/>
        </p:nvSpPr>
        <p:spPr bwMode="auto">
          <a:xfrm>
            <a:off x="193675" y="4106863"/>
            <a:ext cx="5341938" cy="276225"/>
          </a:xfrm>
          <a:prstGeom prst="rect">
            <a:avLst/>
          </a:prstGeom>
          <a:solidFill>
            <a:schemeClr val="accent1">
              <a:alpha val="17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6983" name="Rectangle 7"/>
          <p:cNvSpPr>
            <a:spLocks noChangeArrowheads="1"/>
          </p:cNvSpPr>
          <p:nvPr/>
        </p:nvSpPr>
        <p:spPr bwMode="auto">
          <a:xfrm>
            <a:off x="185738" y="5213350"/>
            <a:ext cx="4268787" cy="538163"/>
          </a:xfrm>
          <a:prstGeom prst="rect">
            <a:avLst/>
          </a:prstGeom>
          <a:solidFill>
            <a:schemeClr val="accent1">
              <a:alpha val="17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6984" name="Rectangle 8"/>
          <p:cNvSpPr>
            <a:spLocks noChangeArrowheads="1"/>
          </p:cNvSpPr>
          <p:nvPr/>
        </p:nvSpPr>
        <p:spPr bwMode="auto">
          <a:xfrm>
            <a:off x="193675" y="4411663"/>
            <a:ext cx="5413375" cy="233362"/>
          </a:xfrm>
          <a:prstGeom prst="rect">
            <a:avLst/>
          </a:prstGeom>
          <a:solidFill>
            <a:srgbClr val="FF0000">
              <a:alpha val="20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6985" name="Rectangle 9"/>
          <p:cNvSpPr>
            <a:spLocks noChangeArrowheads="1"/>
          </p:cNvSpPr>
          <p:nvPr/>
        </p:nvSpPr>
        <p:spPr bwMode="auto">
          <a:xfrm>
            <a:off x="173038" y="5776913"/>
            <a:ext cx="4397375" cy="495300"/>
          </a:xfrm>
          <a:prstGeom prst="rect">
            <a:avLst/>
          </a:prstGeom>
          <a:solidFill>
            <a:srgbClr val="FF0000">
              <a:alpha val="20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67001" name="Group 25"/>
          <p:cNvGrpSpPr>
            <a:grpSpLocks/>
          </p:cNvGrpSpPr>
          <p:nvPr/>
        </p:nvGrpSpPr>
        <p:grpSpPr bwMode="auto">
          <a:xfrm>
            <a:off x="6754813" y="493713"/>
            <a:ext cx="2341562" cy="6149975"/>
            <a:chOff x="3693" y="912"/>
            <a:chExt cx="2098" cy="3104"/>
          </a:xfrm>
        </p:grpSpPr>
        <p:sp>
          <p:nvSpPr>
            <p:cNvPr id="14339" name="Rectangle 3"/>
            <p:cNvSpPr>
              <a:spLocks noChangeArrowheads="1"/>
            </p:cNvSpPr>
            <p:nvPr/>
          </p:nvSpPr>
          <p:spPr bwMode="auto">
            <a:xfrm>
              <a:off x="3695" y="1008"/>
              <a:ext cx="1873"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ELF </a:t>
              </a:r>
              <a:r>
                <a:rPr lang="zh-CN" altLang="en-GB" sz="2000" b="1" dirty="0">
                  <a:solidFill>
                    <a:srgbClr val="000000"/>
                  </a:solidFill>
                  <a:latin typeface="微软雅黑" pitchFamily="34" charset="-122"/>
                  <a:ea typeface="微软雅黑" pitchFamily="34" charset="-122"/>
                  <a:cs typeface="msgothic"/>
                </a:rPr>
                <a:t>头</a:t>
              </a:r>
            </a:p>
          </p:txBody>
        </p:sp>
        <p:sp>
          <p:nvSpPr>
            <p:cNvPr id="14341" name="Rectangle 5"/>
            <p:cNvSpPr>
              <a:spLocks noChangeArrowheads="1"/>
            </p:cNvSpPr>
            <p:nvPr/>
          </p:nvSpPr>
          <p:spPr bwMode="auto">
            <a:xfrm>
              <a:off x="3695" y="1236"/>
              <a:ext cx="1873"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.text </a:t>
              </a:r>
              <a:r>
                <a:rPr lang="zh-CN" altLang="en-GB" sz="2000" b="1">
                  <a:solidFill>
                    <a:srgbClr val="000000"/>
                  </a:solidFill>
                  <a:latin typeface="微软雅黑" pitchFamily="34" charset="-122"/>
                  <a:ea typeface="微软雅黑" pitchFamily="34" charset="-122"/>
                  <a:cs typeface="msgothic"/>
                </a:rPr>
                <a:t>节</a:t>
              </a:r>
            </a:p>
          </p:txBody>
        </p:sp>
        <p:sp>
          <p:nvSpPr>
            <p:cNvPr id="14342" name="Rectangle 6"/>
            <p:cNvSpPr>
              <a:spLocks noChangeArrowheads="1"/>
            </p:cNvSpPr>
            <p:nvPr/>
          </p:nvSpPr>
          <p:spPr bwMode="auto">
            <a:xfrm>
              <a:off x="3695" y="1476"/>
              <a:ext cx="1873"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.rodata </a:t>
              </a:r>
              <a:r>
                <a:rPr lang="zh-CN" altLang="en-GB" sz="2000" b="1" dirty="0">
                  <a:solidFill>
                    <a:srgbClr val="000000"/>
                  </a:solidFill>
                  <a:latin typeface="微软雅黑" pitchFamily="34" charset="-122"/>
                  <a:ea typeface="微软雅黑" pitchFamily="34" charset="-122"/>
                  <a:cs typeface="msgothic"/>
                </a:rPr>
                <a:t>节</a:t>
              </a:r>
            </a:p>
          </p:txBody>
        </p:sp>
        <p:sp>
          <p:nvSpPr>
            <p:cNvPr id="14343" name="Rectangle 7"/>
            <p:cNvSpPr>
              <a:spLocks noChangeArrowheads="1"/>
            </p:cNvSpPr>
            <p:nvPr/>
          </p:nvSpPr>
          <p:spPr bwMode="auto">
            <a:xfrm>
              <a:off x="3695" y="1956"/>
              <a:ext cx="1873"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.bss </a:t>
              </a:r>
              <a:r>
                <a:rPr lang="zh-CN" altLang="en-GB" sz="2000" b="1">
                  <a:solidFill>
                    <a:srgbClr val="000000"/>
                  </a:solidFill>
                  <a:latin typeface="微软雅黑" pitchFamily="34" charset="-122"/>
                  <a:ea typeface="微软雅黑" pitchFamily="34" charset="-122"/>
                  <a:cs typeface="msgothic"/>
                </a:rPr>
                <a:t>节</a:t>
              </a:r>
            </a:p>
          </p:txBody>
        </p:sp>
        <p:sp>
          <p:nvSpPr>
            <p:cNvPr id="14344" name="Rectangle 8"/>
            <p:cNvSpPr>
              <a:spLocks noChangeArrowheads="1"/>
            </p:cNvSpPr>
            <p:nvPr/>
          </p:nvSpPr>
          <p:spPr bwMode="auto">
            <a:xfrm>
              <a:off x="3695" y="2196"/>
              <a:ext cx="1873"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.symtab </a:t>
              </a:r>
              <a:r>
                <a:rPr lang="zh-CN" altLang="en-GB" sz="2000" b="1">
                  <a:solidFill>
                    <a:srgbClr val="000000"/>
                  </a:solidFill>
                  <a:latin typeface="微软雅黑" pitchFamily="34" charset="-122"/>
                  <a:ea typeface="微软雅黑" pitchFamily="34" charset="-122"/>
                  <a:cs typeface="msgothic"/>
                </a:rPr>
                <a:t>节</a:t>
              </a:r>
            </a:p>
          </p:txBody>
        </p:sp>
        <p:sp>
          <p:nvSpPr>
            <p:cNvPr id="14345" name="Rectangle 9"/>
            <p:cNvSpPr>
              <a:spLocks noChangeArrowheads="1"/>
            </p:cNvSpPr>
            <p:nvPr/>
          </p:nvSpPr>
          <p:spPr bwMode="auto">
            <a:xfrm>
              <a:off x="3695" y="2436"/>
              <a:ext cx="1873"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.rel.txt </a:t>
              </a:r>
              <a:r>
                <a:rPr lang="zh-CN" altLang="en-GB" sz="2000" b="1">
                  <a:solidFill>
                    <a:srgbClr val="000000"/>
                  </a:solidFill>
                  <a:latin typeface="微软雅黑" pitchFamily="34" charset="-122"/>
                  <a:ea typeface="微软雅黑" pitchFamily="34" charset="-122"/>
                  <a:cs typeface="msgothic"/>
                </a:rPr>
                <a:t>节</a:t>
              </a:r>
            </a:p>
          </p:txBody>
        </p:sp>
        <p:sp>
          <p:nvSpPr>
            <p:cNvPr id="14346" name="Rectangle 10"/>
            <p:cNvSpPr>
              <a:spLocks noChangeArrowheads="1"/>
            </p:cNvSpPr>
            <p:nvPr/>
          </p:nvSpPr>
          <p:spPr bwMode="auto">
            <a:xfrm>
              <a:off x="3695" y="2676"/>
              <a:ext cx="1873"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.rel.data </a:t>
              </a:r>
              <a:r>
                <a:rPr lang="zh-CN" altLang="en-GB" sz="2000" b="1">
                  <a:solidFill>
                    <a:srgbClr val="000000"/>
                  </a:solidFill>
                  <a:latin typeface="微软雅黑" pitchFamily="34" charset="-122"/>
                  <a:ea typeface="微软雅黑" pitchFamily="34" charset="-122"/>
                  <a:cs typeface="msgothic"/>
                </a:rPr>
                <a:t>节</a:t>
              </a:r>
            </a:p>
          </p:txBody>
        </p:sp>
        <p:sp>
          <p:nvSpPr>
            <p:cNvPr id="14347" name="Rectangle 11"/>
            <p:cNvSpPr>
              <a:spLocks noChangeArrowheads="1"/>
            </p:cNvSpPr>
            <p:nvPr/>
          </p:nvSpPr>
          <p:spPr bwMode="auto">
            <a:xfrm>
              <a:off x="3695" y="2916"/>
              <a:ext cx="1873" cy="240"/>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Courier New" pitchFamily="49" charset="0"/>
                  <a:ea typeface="msgothic"/>
                  <a:cs typeface="msgothic"/>
                </a:rPr>
                <a:t>.</a:t>
              </a:r>
              <a:r>
                <a:rPr lang="en-GB" altLang="zh-CN" sz="2000" b="1">
                  <a:solidFill>
                    <a:srgbClr val="000000"/>
                  </a:solidFill>
                  <a:latin typeface="微软雅黑" pitchFamily="34" charset="-122"/>
                  <a:ea typeface="微软雅黑" pitchFamily="34" charset="-122"/>
                  <a:cs typeface="msgothic"/>
                </a:rPr>
                <a:t>debug </a:t>
              </a:r>
              <a:r>
                <a:rPr lang="zh-CN" altLang="en-GB" sz="2000" b="1">
                  <a:solidFill>
                    <a:srgbClr val="000000"/>
                  </a:solidFill>
                  <a:latin typeface="微软雅黑" pitchFamily="34" charset="-122"/>
                  <a:ea typeface="微软雅黑" pitchFamily="34" charset="-122"/>
                  <a:cs typeface="msgothic"/>
                </a:rPr>
                <a:t>节</a:t>
              </a:r>
            </a:p>
          </p:txBody>
        </p:sp>
        <p:sp>
          <p:nvSpPr>
            <p:cNvPr id="14348" name="Rectangle 12"/>
            <p:cNvSpPr>
              <a:spLocks noChangeArrowheads="1"/>
            </p:cNvSpPr>
            <p:nvPr/>
          </p:nvSpPr>
          <p:spPr bwMode="auto">
            <a:xfrm>
              <a:off x="3695" y="3632"/>
              <a:ext cx="1872" cy="384"/>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Section header</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（节头表</a:t>
              </a:r>
              <a:r>
                <a:rPr lang="zh-CN" altLang="en-GB" sz="2000" b="1">
                  <a:solidFill>
                    <a:srgbClr val="000000"/>
                  </a:solidFill>
                  <a:latin typeface="微软雅黑" pitchFamily="34" charset="-122"/>
                  <a:ea typeface="微软雅黑" pitchFamily="34" charset="-122"/>
                  <a:cs typeface="msgothic"/>
                </a:rPr>
                <a:t>）</a:t>
              </a:r>
            </a:p>
          </p:txBody>
        </p:sp>
        <p:sp>
          <p:nvSpPr>
            <p:cNvPr id="767011" name="Text Box 13"/>
            <p:cNvSpPr txBox="1">
              <a:spLocks noChangeArrowheads="1"/>
            </p:cNvSpPr>
            <p:nvPr/>
          </p:nvSpPr>
          <p:spPr bwMode="auto">
            <a:xfrm>
              <a:off x="5568" y="912"/>
              <a:ext cx="223" cy="16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66"/>
                  </a:solidFill>
                  <a:latin typeface="Calibri" pitchFamily="34" charset="0"/>
                  <a:ea typeface="msgothic"/>
                  <a:cs typeface="msgothic"/>
                </a:rPr>
                <a:t>0</a:t>
              </a:r>
            </a:p>
          </p:txBody>
        </p:sp>
        <p:sp>
          <p:nvSpPr>
            <p:cNvPr id="15" name="Rectangle 6"/>
            <p:cNvSpPr>
              <a:spLocks noChangeArrowheads="1"/>
            </p:cNvSpPr>
            <p:nvPr/>
          </p:nvSpPr>
          <p:spPr bwMode="auto">
            <a:xfrm>
              <a:off x="3695" y="1716"/>
              <a:ext cx="1873" cy="240"/>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.data </a:t>
              </a:r>
              <a:r>
                <a:rPr lang="zh-CN" altLang="en-GB" sz="2000" b="1">
                  <a:solidFill>
                    <a:srgbClr val="000000"/>
                  </a:solidFill>
                  <a:latin typeface="微软雅黑" pitchFamily="34" charset="-122"/>
                  <a:ea typeface="微软雅黑" pitchFamily="34" charset="-122"/>
                  <a:cs typeface="msgothic"/>
                </a:rPr>
                <a:t>节</a:t>
              </a:r>
            </a:p>
          </p:txBody>
        </p:sp>
        <p:sp>
          <p:nvSpPr>
            <p:cNvPr id="34" name="Rectangle 11"/>
            <p:cNvSpPr>
              <a:spLocks noChangeArrowheads="1"/>
            </p:cNvSpPr>
            <p:nvPr/>
          </p:nvSpPr>
          <p:spPr bwMode="auto">
            <a:xfrm>
              <a:off x="3693" y="3155"/>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.strtab </a:t>
              </a:r>
              <a:r>
                <a:rPr lang="zh-CN" altLang="en-GB" sz="2000" b="1">
                  <a:solidFill>
                    <a:srgbClr val="000000"/>
                  </a:solidFill>
                  <a:latin typeface="微软雅黑" pitchFamily="34" charset="-122"/>
                  <a:ea typeface="微软雅黑" pitchFamily="34" charset="-122"/>
                  <a:cs typeface="msgothic"/>
                </a:rPr>
                <a:t>节</a:t>
              </a:r>
            </a:p>
          </p:txBody>
        </p:sp>
        <p:sp>
          <p:nvSpPr>
            <p:cNvPr id="2" name="Rectangle 11"/>
            <p:cNvSpPr>
              <a:spLocks noChangeArrowheads="1"/>
            </p:cNvSpPr>
            <p:nvPr/>
          </p:nvSpPr>
          <p:spPr bwMode="auto">
            <a:xfrm>
              <a:off x="3697" y="3387"/>
              <a:ext cx="1872" cy="240"/>
            </a:xfrm>
            <a:prstGeom prst="rect">
              <a:avLst/>
            </a:prstGeom>
            <a:solidFill>
              <a:srgbClr val="D6D6F5">
                <a:alpha val="1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.line </a:t>
              </a:r>
              <a:r>
                <a:rPr lang="zh-CN" altLang="en-GB" sz="2000" b="1">
                  <a:solidFill>
                    <a:srgbClr val="000000"/>
                  </a:solidFill>
                  <a:latin typeface="微软雅黑" pitchFamily="34" charset="-122"/>
                  <a:ea typeface="微软雅黑" pitchFamily="34" charset="-122"/>
                  <a:cs typeface="msgothic"/>
                </a:rPr>
                <a:t>节</a:t>
              </a:r>
            </a:p>
          </p:txBody>
        </p:sp>
      </p:grpSp>
      <p:sp>
        <p:nvSpPr>
          <p:cNvPr id="767015" name="Text Box 39"/>
          <p:cNvSpPr txBox="1">
            <a:spLocks noChangeArrowheads="1"/>
          </p:cNvSpPr>
          <p:nvPr/>
        </p:nvSpPr>
        <p:spPr bwMode="auto">
          <a:xfrm>
            <a:off x="3065463" y="790575"/>
            <a:ext cx="317500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可重定位目标文件的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p>
        </p:txBody>
      </p:sp>
      <p:sp>
        <p:nvSpPr>
          <p:cNvPr id="767016" name="Text Box 40"/>
          <p:cNvSpPr txBox="1">
            <a:spLocks noChangeArrowheads="1"/>
          </p:cNvSpPr>
          <p:nvPr/>
        </p:nvSpPr>
        <p:spPr bwMode="auto">
          <a:xfrm>
            <a:off x="3736975" y="3509963"/>
            <a:ext cx="202882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dirty="0">
                <a:solidFill>
                  <a:srgbClr val="3366FF"/>
                </a:solidFill>
                <a:latin typeface="微软雅黑" pitchFamily="34" charset="-122"/>
                <a:ea typeface="微软雅黑" pitchFamily="34" charset="-122"/>
              </a:rPr>
              <a:t>没有程序头表</a:t>
            </a:r>
          </a:p>
        </p:txBody>
      </p:sp>
      <p:sp>
        <p:nvSpPr>
          <p:cNvPr id="767017" name="Line 41"/>
          <p:cNvSpPr>
            <a:spLocks noChangeShapeType="1"/>
          </p:cNvSpPr>
          <p:nvPr/>
        </p:nvSpPr>
        <p:spPr bwMode="auto">
          <a:xfrm>
            <a:off x="3686175" y="4659313"/>
            <a:ext cx="2757488" cy="1204912"/>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222349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7015"/>
                                        </p:tgtEl>
                                        <p:attrNameLst>
                                          <p:attrName>style.visibility</p:attrName>
                                        </p:attrNameLst>
                                      </p:cBhvr>
                                      <p:to>
                                        <p:strVal val="visible"/>
                                      </p:to>
                                    </p:set>
                                    <p:animEffect transition="in" filter="blinds(horizontal)">
                                      <p:cBhvr>
                                        <p:cTn id="7" dur="500"/>
                                        <p:tgtEl>
                                          <p:spTgt spid="7670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6980"/>
                                        </p:tgtEl>
                                        <p:attrNameLst>
                                          <p:attrName>style.visibility</p:attrName>
                                        </p:attrNameLst>
                                      </p:cBhvr>
                                      <p:to>
                                        <p:strVal val="visible"/>
                                      </p:to>
                                    </p:set>
                                    <p:animEffect transition="in" filter="blinds(horizontal)">
                                      <p:cBhvr>
                                        <p:cTn id="12" dur="500"/>
                                        <p:tgtEl>
                                          <p:spTgt spid="76698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6981"/>
                                        </p:tgtEl>
                                        <p:attrNameLst>
                                          <p:attrName>style.visibility</p:attrName>
                                        </p:attrNameLst>
                                      </p:cBhvr>
                                      <p:to>
                                        <p:strVal val="visible"/>
                                      </p:to>
                                    </p:set>
                                    <p:animEffect transition="in" filter="blinds(horizontal)">
                                      <p:cBhvr>
                                        <p:cTn id="17" dur="500"/>
                                        <p:tgtEl>
                                          <p:spTgt spid="76698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7016"/>
                                        </p:tgtEl>
                                        <p:attrNameLst>
                                          <p:attrName>style.visibility</p:attrName>
                                        </p:attrNameLst>
                                      </p:cBhvr>
                                      <p:to>
                                        <p:strVal val="visible"/>
                                      </p:to>
                                    </p:set>
                                    <p:animEffect transition="in" filter="blinds(horizontal)">
                                      <p:cBhvr>
                                        <p:cTn id="22" dur="500"/>
                                        <p:tgtEl>
                                          <p:spTgt spid="76701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6982"/>
                                        </p:tgtEl>
                                        <p:attrNameLst>
                                          <p:attrName>style.visibility</p:attrName>
                                        </p:attrNameLst>
                                      </p:cBhvr>
                                      <p:to>
                                        <p:strVal val="visible"/>
                                      </p:to>
                                    </p:set>
                                    <p:animEffect transition="in" filter="blinds(horizontal)">
                                      <p:cBhvr>
                                        <p:cTn id="27" dur="500"/>
                                        <p:tgtEl>
                                          <p:spTgt spid="766982"/>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6983"/>
                                        </p:tgtEl>
                                        <p:attrNameLst>
                                          <p:attrName>style.visibility</p:attrName>
                                        </p:attrNameLst>
                                      </p:cBhvr>
                                      <p:to>
                                        <p:strVal val="visible"/>
                                      </p:to>
                                    </p:set>
                                    <p:animEffect transition="in" filter="blinds(horizontal)">
                                      <p:cBhvr>
                                        <p:cTn id="32" dur="500"/>
                                        <p:tgtEl>
                                          <p:spTgt spid="76698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6984"/>
                                        </p:tgtEl>
                                        <p:attrNameLst>
                                          <p:attrName>style.visibility</p:attrName>
                                        </p:attrNameLst>
                                      </p:cBhvr>
                                      <p:to>
                                        <p:strVal val="visible"/>
                                      </p:to>
                                    </p:set>
                                    <p:animEffect transition="in" filter="blinds(horizontal)">
                                      <p:cBhvr>
                                        <p:cTn id="37" dur="500"/>
                                        <p:tgtEl>
                                          <p:spTgt spid="766984"/>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7017"/>
                                        </p:tgtEl>
                                        <p:attrNameLst>
                                          <p:attrName>style.visibility</p:attrName>
                                        </p:attrNameLst>
                                      </p:cBhvr>
                                      <p:to>
                                        <p:strVal val="visible"/>
                                      </p:to>
                                    </p:set>
                                    <p:animEffect transition="in" filter="blinds(horizontal)">
                                      <p:cBhvr>
                                        <p:cTn id="42" dur="500"/>
                                        <p:tgtEl>
                                          <p:spTgt spid="76701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6985"/>
                                        </p:tgtEl>
                                        <p:attrNameLst>
                                          <p:attrName>style.visibility</p:attrName>
                                        </p:attrNameLst>
                                      </p:cBhvr>
                                      <p:to>
                                        <p:strVal val="visible"/>
                                      </p:to>
                                    </p:set>
                                    <p:animEffect transition="in" filter="blinds(horizontal)">
                                      <p:cBhvr>
                                        <p:cTn id="47" dur="500"/>
                                        <p:tgtEl>
                                          <p:spTgt spid="7669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6980" grpId="0" animBg="1"/>
      <p:bldP spid="766981" grpId="0" animBg="1"/>
      <p:bldP spid="766982" grpId="0" animBg="1"/>
      <p:bldP spid="766983" grpId="0" animBg="1"/>
      <p:bldP spid="766984" grpId="0" animBg="1"/>
      <p:bldP spid="766985" grpId="0" animBg="1"/>
      <p:bldP spid="767015" grpId="0"/>
      <p:bldP spid="767016" grpId="0"/>
      <p:bldP spid="76701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8370" name="Rectangle 2"/>
          <p:cNvSpPr>
            <a:spLocks noGrp="1" noChangeArrowheads="1"/>
          </p:cNvSpPr>
          <p:nvPr>
            <p:ph type="title"/>
          </p:nvPr>
        </p:nvSpPr>
        <p:spPr/>
        <p:txBody>
          <a:bodyPr/>
          <a:lstStyle/>
          <a:p>
            <a:r>
              <a:rPr lang="zh-CN" altLang="en-US" dirty="0" smtClean="0"/>
              <a:t>可执行目标文件格式</a:t>
            </a:r>
          </a:p>
        </p:txBody>
      </p:sp>
      <p:sp>
        <p:nvSpPr>
          <p:cNvPr id="698371" name="Rectangle 3"/>
          <p:cNvSpPr>
            <a:spLocks noGrp="1" noChangeArrowheads="1"/>
          </p:cNvSpPr>
          <p:nvPr>
            <p:ph type="body" idx="1"/>
          </p:nvPr>
        </p:nvSpPr>
        <p:spPr>
          <a:xfrm>
            <a:off x="246063" y="836613"/>
            <a:ext cx="4083050" cy="5726112"/>
          </a:xfrm>
        </p:spPr>
        <p:txBody>
          <a:bodyPr/>
          <a:lstStyle/>
          <a:p>
            <a:pPr>
              <a:lnSpc>
                <a:spcPct val="125000"/>
              </a:lnSpc>
            </a:pPr>
            <a:r>
              <a:rPr lang="zh-CN" altLang="en-US" sz="2200" smtClean="0">
                <a:latin typeface="微软雅黑" pitchFamily="34" charset="-122"/>
                <a:ea typeface="微软雅黑" pitchFamily="34" charset="-122"/>
              </a:rPr>
              <a:t>与</a:t>
            </a:r>
            <a:r>
              <a:rPr lang="en-US" altLang="zh-CN" sz="2200" smtClean="0">
                <a:latin typeface="微软雅黑" pitchFamily="34" charset="-122"/>
                <a:ea typeface="微软雅黑" pitchFamily="34" charset="-122"/>
              </a:rPr>
              <a:t>.o</a:t>
            </a:r>
            <a:r>
              <a:rPr lang="zh-CN" altLang="en-US" sz="2200" smtClean="0">
                <a:latin typeface="微软雅黑" pitchFamily="34" charset="-122"/>
                <a:ea typeface="微软雅黑" pitchFamily="34" charset="-122"/>
              </a:rPr>
              <a:t>文件稍有不同：</a:t>
            </a:r>
          </a:p>
          <a:p>
            <a:pPr lvl="1">
              <a:lnSpc>
                <a:spcPct val="125000"/>
              </a:lnSpc>
            </a:pPr>
            <a:r>
              <a:rPr lang="en-US" altLang="zh-CN" smtClean="0">
                <a:latin typeface="微软雅黑" pitchFamily="34" charset="-122"/>
                <a:ea typeface="微软雅黑" pitchFamily="34" charset="-122"/>
              </a:rPr>
              <a:t>ELF</a:t>
            </a:r>
            <a:r>
              <a:rPr lang="zh-CN" altLang="en-US" smtClean="0">
                <a:latin typeface="微软雅黑" pitchFamily="34" charset="-122"/>
                <a:ea typeface="微软雅黑" pitchFamily="34" charset="-122"/>
              </a:rPr>
              <a:t>头中字段</a:t>
            </a:r>
            <a:r>
              <a:rPr lang="en-US" altLang="zh-CN" smtClean="0">
                <a:latin typeface="微软雅黑" pitchFamily="34" charset="-122"/>
                <a:ea typeface="微软雅黑" pitchFamily="34" charset="-122"/>
              </a:rPr>
              <a:t>e_entry</a:t>
            </a:r>
            <a:r>
              <a:rPr lang="zh-CN" altLang="en-US" smtClean="0">
                <a:solidFill>
                  <a:srgbClr val="FF3300"/>
                </a:solidFill>
                <a:latin typeface="微软雅黑" pitchFamily="34" charset="-122"/>
                <a:ea typeface="微软雅黑" pitchFamily="34" charset="-122"/>
              </a:rPr>
              <a:t>给出执行程序时第一条指令的地址</a:t>
            </a:r>
            <a:r>
              <a:rPr lang="zh-CN" altLang="en-US" smtClean="0">
                <a:latin typeface="微软雅黑" pitchFamily="34" charset="-122"/>
                <a:ea typeface="微软雅黑" pitchFamily="34" charset="-122"/>
              </a:rPr>
              <a:t>，而在</a:t>
            </a:r>
            <a:r>
              <a:rPr lang="zh-CN" altLang="en-US" smtClean="0">
                <a:solidFill>
                  <a:srgbClr val="0A6A0A"/>
                </a:solidFill>
                <a:latin typeface="微软雅黑" pitchFamily="34" charset="-122"/>
                <a:ea typeface="微软雅黑" pitchFamily="34" charset="-122"/>
              </a:rPr>
              <a:t>可重定位文件中，此字段为</a:t>
            </a:r>
            <a:r>
              <a:rPr lang="en-US" altLang="zh-CN" smtClean="0">
                <a:solidFill>
                  <a:srgbClr val="0A6A0A"/>
                </a:solidFill>
                <a:latin typeface="微软雅黑" pitchFamily="34" charset="-122"/>
                <a:ea typeface="微软雅黑" pitchFamily="34" charset="-122"/>
              </a:rPr>
              <a:t>0</a:t>
            </a:r>
            <a:endParaRPr lang="zh-CN" altLang="en-US" smtClean="0">
              <a:solidFill>
                <a:srgbClr val="0A6A0A"/>
              </a:solidFill>
              <a:latin typeface="微软雅黑" pitchFamily="34" charset="-122"/>
              <a:ea typeface="微软雅黑" pitchFamily="34" charset="-122"/>
            </a:endParaRPr>
          </a:p>
          <a:p>
            <a:pPr lvl="1">
              <a:lnSpc>
                <a:spcPct val="125000"/>
              </a:lnSpc>
            </a:pPr>
            <a:r>
              <a:rPr lang="zh-CN" altLang="en-US" smtClean="0">
                <a:latin typeface="微软雅黑" pitchFamily="34" charset="-122"/>
                <a:ea typeface="微软雅黑" pitchFamily="34" charset="-122"/>
              </a:rPr>
              <a:t>多一个</a:t>
            </a:r>
            <a:r>
              <a:rPr lang="en-US" altLang="zh-CN" smtClean="0">
                <a:latin typeface="微软雅黑" pitchFamily="34" charset="-122"/>
                <a:ea typeface="微软雅黑" pitchFamily="34" charset="-122"/>
              </a:rPr>
              <a:t>.init</a:t>
            </a:r>
            <a:r>
              <a:rPr lang="zh-CN" altLang="en-US" smtClean="0">
                <a:latin typeface="微软雅黑" pitchFamily="34" charset="-122"/>
                <a:ea typeface="微软雅黑" pitchFamily="34" charset="-122"/>
              </a:rPr>
              <a:t>节，用于定义</a:t>
            </a:r>
            <a:r>
              <a:rPr lang="en-US" altLang="zh-CN" smtClean="0">
                <a:latin typeface="微软雅黑" pitchFamily="34" charset="-122"/>
                <a:ea typeface="微软雅黑" pitchFamily="34" charset="-122"/>
              </a:rPr>
              <a:t>_init</a:t>
            </a:r>
            <a:r>
              <a:rPr lang="zh-CN" altLang="en-US" smtClean="0">
                <a:latin typeface="微软雅黑" pitchFamily="34" charset="-122"/>
                <a:ea typeface="微软雅黑" pitchFamily="34" charset="-122"/>
              </a:rPr>
              <a:t>函数，该函数用来进行可执行目标文件开始执行时的初始化工作</a:t>
            </a:r>
          </a:p>
          <a:p>
            <a:pPr lvl="1">
              <a:lnSpc>
                <a:spcPct val="125000"/>
              </a:lnSpc>
            </a:pPr>
            <a:r>
              <a:rPr lang="zh-CN" altLang="en-US" smtClean="0">
                <a:latin typeface="微软雅黑" pitchFamily="34" charset="-122"/>
                <a:ea typeface="微软雅黑" pitchFamily="34" charset="-122"/>
              </a:rPr>
              <a:t>少两</a:t>
            </a:r>
            <a:r>
              <a:rPr lang="en-US" altLang="zh-CN" smtClean="0">
                <a:latin typeface="微软雅黑" pitchFamily="34" charset="-122"/>
                <a:ea typeface="微软雅黑" pitchFamily="34" charset="-122"/>
              </a:rPr>
              <a:t>.rel</a:t>
            </a:r>
            <a:r>
              <a:rPr lang="zh-CN" altLang="en-US" smtClean="0">
                <a:latin typeface="微软雅黑" pitchFamily="34" charset="-122"/>
                <a:ea typeface="微软雅黑" pitchFamily="34" charset="-122"/>
              </a:rPr>
              <a:t>节（无需重定位）</a:t>
            </a:r>
          </a:p>
          <a:p>
            <a:pPr lvl="1">
              <a:lnSpc>
                <a:spcPct val="125000"/>
              </a:lnSpc>
            </a:pPr>
            <a:r>
              <a:rPr lang="zh-CN" altLang="en-US" smtClean="0">
                <a:latin typeface="微软雅黑" pitchFamily="34" charset="-122"/>
                <a:ea typeface="微软雅黑" pitchFamily="34" charset="-122"/>
              </a:rPr>
              <a:t>多一个</a:t>
            </a:r>
            <a:r>
              <a:rPr lang="zh-CN" altLang="en-US" smtClean="0">
                <a:solidFill>
                  <a:srgbClr val="FF0000"/>
                </a:solidFill>
                <a:latin typeface="微软雅黑" pitchFamily="34" charset="-122"/>
                <a:ea typeface="微软雅黑" pitchFamily="34" charset="-122"/>
              </a:rPr>
              <a:t>程序头表</a:t>
            </a:r>
            <a:r>
              <a:rPr lang="zh-CN" altLang="en-US" smtClean="0">
                <a:latin typeface="微软雅黑" pitchFamily="34" charset="-122"/>
                <a:ea typeface="微软雅黑" pitchFamily="34" charset="-122"/>
              </a:rPr>
              <a:t>，也称</a:t>
            </a:r>
            <a:r>
              <a:rPr lang="zh-CN" altLang="en-US" smtClean="0">
                <a:solidFill>
                  <a:srgbClr val="FF0000"/>
                </a:solidFill>
                <a:latin typeface="微软雅黑" pitchFamily="34" charset="-122"/>
                <a:ea typeface="微软雅黑" pitchFamily="34" charset="-122"/>
              </a:rPr>
              <a:t>段头表（</a:t>
            </a:r>
            <a:r>
              <a:rPr lang="en-US" altLang="zh-CN" smtClean="0">
                <a:solidFill>
                  <a:srgbClr val="FF0000"/>
                </a:solidFill>
                <a:latin typeface="微软雅黑" pitchFamily="34" charset="-122"/>
                <a:ea typeface="微软雅黑" pitchFamily="34" charset="-122"/>
              </a:rPr>
              <a:t>segment header table</a:t>
            </a:r>
            <a:r>
              <a:rPr lang="zh-CN" altLang="en-US" smtClean="0">
                <a:solidFill>
                  <a:srgbClr val="FF0000"/>
                </a:solidFill>
                <a:latin typeface="微软雅黑" pitchFamily="34" charset="-122"/>
                <a:ea typeface="微软雅黑" pitchFamily="34" charset="-122"/>
              </a:rPr>
              <a:t>）</a:t>
            </a:r>
            <a:r>
              <a:rPr lang="zh-CN" altLang="en-US" smtClean="0">
                <a:latin typeface="微软雅黑" pitchFamily="34" charset="-122"/>
                <a:ea typeface="微软雅黑" pitchFamily="34" charset="-122"/>
              </a:rPr>
              <a:t>，是一个结构数组</a:t>
            </a:r>
          </a:p>
        </p:txBody>
      </p:sp>
      <p:pic>
        <p:nvPicPr>
          <p:cNvPr id="698372" name="Picture 4"/>
          <p:cNvPicPr>
            <a:picLocks noChangeAspect="1" noChangeArrowheads="1"/>
          </p:cNvPicPr>
          <p:nvPr/>
        </p:nvPicPr>
        <p:blipFill>
          <a:blip r:embed="rId3" cstate="print"/>
          <a:srcRect/>
          <a:stretch>
            <a:fillRect/>
          </a:stretch>
        </p:blipFill>
        <p:spPr bwMode="auto">
          <a:xfrm>
            <a:off x="4568825" y="815975"/>
            <a:ext cx="4575175" cy="5535613"/>
          </a:xfrm>
          <a:prstGeom prst="rect">
            <a:avLst/>
          </a:prstGeom>
          <a:noFill/>
        </p:spPr>
      </p:pic>
      <p:sp>
        <p:nvSpPr>
          <p:cNvPr id="698373" name="Rectangle 5"/>
          <p:cNvSpPr>
            <a:spLocks noChangeArrowheads="1"/>
          </p:cNvSpPr>
          <p:nvPr/>
        </p:nvSpPr>
        <p:spPr bwMode="auto">
          <a:xfrm>
            <a:off x="4645025" y="900113"/>
            <a:ext cx="2278063" cy="2249487"/>
          </a:xfrm>
          <a:prstGeom prst="rect">
            <a:avLst/>
          </a:prstGeom>
          <a:solidFill>
            <a:schemeClr val="accent1">
              <a:alpha val="17999"/>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8374" name="Rectangle 6"/>
          <p:cNvSpPr>
            <a:spLocks noChangeArrowheads="1"/>
          </p:cNvSpPr>
          <p:nvPr/>
        </p:nvSpPr>
        <p:spPr bwMode="auto">
          <a:xfrm>
            <a:off x="4630738" y="3133725"/>
            <a:ext cx="2306637" cy="901700"/>
          </a:xfrm>
          <a:prstGeom prst="rect">
            <a:avLst/>
          </a:prstGeom>
          <a:solidFill>
            <a:srgbClr val="FF0000">
              <a:alpha val="13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8375" name="Line 7"/>
          <p:cNvSpPr>
            <a:spLocks noChangeShapeType="1"/>
          </p:cNvSpPr>
          <p:nvPr/>
        </p:nvSpPr>
        <p:spPr bwMode="auto">
          <a:xfrm flipV="1">
            <a:off x="2743200" y="1682750"/>
            <a:ext cx="1871663" cy="3309938"/>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698376" name="Rectangle 8"/>
          <p:cNvSpPr>
            <a:spLocks noChangeArrowheads="1"/>
          </p:cNvSpPr>
          <p:nvPr/>
        </p:nvSpPr>
        <p:spPr bwMode="auto">
          <a:xfrm>
            <a:off x="4643438" y="4035425"/>
            <a:ext cx="2265362" cy="2249488"/>
          </a:xfrm>
          <a:prstGeom prst="rect">
            <a:avLst/>
          </a:prstGeom>
          <a:solidFill>
            <a:srgbClr val="993366">
              <a:alpha val="30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8377" name="Rectangle 9"/>
          <p:cNvSpPr>
            <a:spLocks noChangeArrowheads="1"/>
          </p:cNvSpPr>
          <p:nvPr/>
        </p:nvSpPr>
        <p:spPr bwMode="auto">
          <a:xfrm>
            <a:off x="4630738" y="1349375"/>
            <a:ext cx="2292350" cy="436563"/>
          </a:xfrm>
          <a:prstGeom prst="rect">
            <a:avLst/>
          </a:prstGeom>
          <a:solidFill>
            <a:srgbClr val="FFFF00">
              <a:alpha val="27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8378" name="Rectangle 10"/>
          <p:cNvSpPr>
            <a:spLocks noChangeArrowheads="1"/>
          </p:cNvSpPr>
          <p:nvPr/>
        </p:nvSpPr>
        <p:spPr bwMode="auto">
          <a:xfrm>
            <a:off x="4638675" y="1800225"/>
            <a:ext cx="2292350" cy="436563"/>
          </a:xfrm>
          <a:prstGeom prst="rect">
            <a:avLst/>
          </a:prstGeom>
          <a:solidFill>
            <a:srgbClr val="FFFF00">
              <a:alpha val="27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698379" name="Line 11"/>
          <p:cNvSpPr>
            <a:spLocks noChangeShapeType="1"/>
          </p:cNvSpPr>
          <p:nvPr/>
        </p:nvSpPr>
        <p:spPr bwMode="auto">
          <a:xfrm flipV="1">
            <a:off x="2322513" y="2074863"/>
            <a:ext cx="2351087" cy="944562"/>
          </a:xfrm>
          <a:prstGeom prst="line">
            <a:avLst/>
          </a:prstGeom>
          <a:noFill/>
          <a:ln w="28575">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762373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98373"/>
                                        </p:tgtEl>
                                        <p:attrNameLst>
                                          <p:attrName>style.visibility</p:attrName>
                                        </p:attrNameLst>
                                      </p:cBhvr>
                                      <p:to>
                                        <p:strVal val="visible"/>
                                      </p:to>
                                    </p:set>
                                    <p:animEffect transition="in" filter="blinds(horizontal)">
                                      <p:cBhvr>
                                        <p:cTn id="7" dur="500"/>
                                        <p:tgtEl>
                                          <p:spTgt spid="69837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98374"/>
                                        </p:tgtEl>
                                        <p:attrNameLst>
                                          <p:attrName>style.visibility</p:attrName>
                                        </p:attrNameLst>
                                      </p:cBhvr>
                                      <p:to>
                                        <p:strVal val="visible"/>
                                      </p:to>
                                    </p:set>
                                    <p:animEffect transition="in" filter="blinds(horizontal)">
                                      <p:cBhvr>
                                        <p:cTn id="12" dur="500"/>
                                        <p:tgtEl>
                                          <p:spTgt spid="69837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98376"/>
                                        </p:tgtEl>
                                        <p:attrNameLst>
                                          <p:attrName>style.visibility</p:attrName>
                                        </p:attrNameLst>
                                      </p:cBhvr>
                                      <p:to>
                                        <p:strVal val="visible"/>
                                      </p:to>
                                    </p:set>
                                    <p:animEffect transition="in" filter="blinds(horizontal)">
                                      <p:cBhvr>
                                        <p:cTn id="17" dur="500"/>
                                        <p:tgtEl>
                                          <p:spTgt spid="69837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98371">
                                            <p:txEl>
                                              <p:pRg st="1" end="1"/>
                                            </p:txEl>
                                          </p:spTgt>
                                        </p:tgtEl>
                                        <p:attrNameLst>
                                          <p:attrName>style.visibility</p:attrName>
                                        </p:attrNameLst>
                                      </p:cBhvr>
                                      <p:to>
                                        <p:strVal val="visible"/>
                                      </p:to>
                                    </p:set>
                                    <p:animEffect transition="in" filter="blinds(horizontal)">
                                      <p:cBhvr>
                                        <p:cTn id="22" dur="500"/>
                                        <p:tgtEl>
                                          <p:spTgt spid="698371">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98371">
                                            <p:txEl>
                                              <p:pRg st="2" end="2"/>
                                            </p:txEl>
                                          </p:spTgt>
                                        </p:tgtEl>
                                        <p:attrNameLst>
                                          <p:attrName>style.visibility</p:attrName>
                                        </p:attrNameLst>
                                      </p:cBhvr>
                                      <p:to>
                                        <p:strVal val="visible"/>
                                      </p:to>
                                    </p:set>
                                    <p:animEffect transition="in" filter="blinds(horizontal)">
                                      <p:cBhvr>
                                        <p:cTn id="27" dur="500"/>
                                        <p:tgtEl>
                                          <p:spTgt spid="698371">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8378"/>
                                        </p:tgtEl>
                                        <p:attrNameLst>
                                          <p:attrName>style.visibility</p:attrName>
                                        </p:attrNameLst>
                                      </p:cBhvr>
                                      <p:to>
                                        <p:strVal val="visible"/>
                                      </p:to>
                                    </p:set>
                                    <p:animEffect transition="in" filter="blinds(horizontal)">
                                      <p:cBhvr>
                                        <p:cTn id="32" dur="500"/>
                                        <p:tgtEl>
                                          <p:spTgt spid="6983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8379"/>
                                        </p:tgtEl>
                                        <p:attrNameLst>
                                          <p:attrName>style.visibility</p:attrName>
                                        </p:attrNameLst>
                                      </p:cBhvr>
                                      <p:to>
                                        <p:strVal val="visible"/>
                                      </p:to>
                                    </p:set>
                                    <p:animEffect transition="in" filter="blinds(horizontal)">
                                      <p:cBhvr>
                                        <p:cTn id="37" dur="500"/>
                                        <p:tgtEl>
                                          <p:spTgt spid="6983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698371">
                                            <p:txEl>
                                              <p:pRg st="3" end="3"/>
                                            </p:txEl>
                                          </p:spTgt>
                                        </p:tgtEl>
                                        <p:attrNameLst>
                                          <p:attrName>style.visibility</p:attrName>
                                        </p:attrNameLst>
                                      </p:cBhvr>
                                      <p:to>
                                        <p:strVal val="visible"/>
                                      </p:to>
                                    </p:set>
                                    <p:animEffect transition="in" filter="blinds(horizontal)">
                                      <p:cBhvr>
                                        <p:cTn id="42" dur="500"/>
                                        <p:tgtEl>
                                          <p:spTgt spid="698371">
                                            <p:txEl>
                                              <p:pRg st="3" end="3"/>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698371">
                                            <p:txEl>
                                              <p:pRg st="4" end="4"/>
                                            </p:txEl>
                                          </p:spTgt>
                                        </p:tgtEl>
                                        <p:attrNameLst>
                                          <p:attrName>style.visibility</p:attrName>
                                        </p:attrNameLst>
                                      </p:cBhvr>
                                      <p:to>
                                        <p:strVal val="visible"/>
                                      </p:to>
                                    </p:set>
                                    <p:animEffect transition="in" filter="blinds(horizontal)">
                                      <p:cBhvr>
                                        <p:cTn id="47" dur="500"/>
                                        <p:tgtEl>
                                          <p:spTgt spid="698371">
                                            <p:txEl>
                                              <p:pRg st="4" end="4"/>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8375"/>
                                        </p:tgtEl>
                                        <p:attrNameLst>
                                          <p:attrName>style.visibility</p:attrName>
                                        </p:attrNameLst>
                                      </p:cBhvr>
                                      <p:to>
                                        <p:strVal val="visible"/>
                                      </p:to>
                                    </p:set>
                                    <p:animEffect transition="in" filter="blinds(horizontal)">
                                      <p:cBhvr>
                                        <p:cTn id="52" dur="500"/>
                                        <p:tgtEl>
                                          <p:spTgt spid="69837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8377"/>
                                        </p:tgtEl>
                                        <p:attrNameLst>
                                          <p:attrName>style.visibility</p:attrName>
                                        </p:attrNameLst>
                                      </p:cBhvr>
                                      <p:to>
                                        <p:strVal val="visible"/>
                                      </p:to>
                                    </p:set>
                                    <p:animEffect transition="in" filter="blinds(horizontal)">
                                      <p:cBhvr>
                                        <p:cTn id="57" dur="500"/>
                                        <p:tgtEl>
                                          <p:spTgt spid="6983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8373" grpId="0" animBg="1"/>
      <p:bldP spid="698374" grpId="0" animBg="1"/>
      <p:bldP spid="698375" grpId="0" animBg="1"/>
      <p:bldP spid="698376" grpId="0" animBg="1"/>
      <p:bldP spid="698377" grpId="0" animBg="1"/>
      <p:bldP spid="698378" grpId="0" animBg="1"/>
      <p:bldP spid="69837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5954" name="Rectangle 2"/>
          <p:cNvSpPr>
            <a:spLocks noGrp="1" noChangeArrowheads="1"/>
          </p:cNvSpPr>
          <p:nvPr>
            <p:ph type="title"/>
          </p:nvPr>
        </p:nvSpPr>
        <p:spPr/>
        <p:txBody>
          <a:bodyPr/>
          <a:lstStyle/>
          <a:p>
            <a:r>
              <a:rPr lang="en-US" altLang="zh-CN" dirty="0" smtClean="0"/>
              <a:t>ELF</a:t>
            </a:r>
            <a:r>
              <a:rPr lang="zh-CN" altLang="en-US" dirty="0" smtClean="0"/>
              <a:t>文件信息举例</a:t>
            </a:r>
          </a:p>
        </p:txBody>
      </p:sp>
      <p:sp>
        <p:nvSpPr>
          <p:cNvPr id="765955" name="Rectangle 3"/>
          <p:cNvSpPr>
            <a:spLocks noGrp="1" noChangeArrowheads="1"/>
          </p:cNvSpPr>
          <p:nvPr>
            <p:ph type="body" idx="1"/>
          </p:nvPr>
        </p:nvSpPr>
        <p:spPr>
          <a:xfrm>
            <a:off x="120650" y="769938"/>
            <a:ext cx="7693025" cy="5884862"/>
          </a:xfrm>
        </p:spPr>
        <p:txBody>
          <a:bodyPr/>
          <a:lstStyle/>
          <a:p>
            <a:pPr>
              <a:lnSpc>
                <a:spcPct val="95000"/>
              </a:lnSpc>
              <a:spcBef>
                <a:spcPct val="0"/>
              </a:spcBef>
              <a:buFontTx/>
              <a:buNone/>
            </a:pPr>
            <a:r>
              <a:rPr lang="en-US" altLang="zh-CN" sz="2200" dirty="0" smtClean="0">
                <a:solidFill>
                  <a:srgbClr val="FF0000"/>
                </a:solidFill>
                <a:latin typeface="微软雅黑" pitchFamily="34" charset="-122"/>
                <a:ea typeface="微软雅黑" pitchFamily="34" charset="-122"/>
              </a:rPr>
              <a:t>$ </a:t>
            </a:r>
            <a:r>
              <a:rPr lang="en-US" altLang="zh-CN" sz="2200" dirty="0" err="1" smtClean="0">
                <a:solidFill>
                  <a:srgbClr val="FF0000"/>
                </a:solidFill>
                <a:latin typeface="微软雅黑" pitchFamily="34" charset="-122"/>
                <a:ea typeface="微软雅黑" pitchFamily="34" charset="-122"/>
              </a:rPr>
              <a:t>readelf</a:t>
            </a:r>
            <a:r>
              <a:rPr lang="en-US" altLang="zh-CN" sz="2200" dirty="0" smtClean="0">
                <a:solidFill>
                  <a:srgbClr val="FF0000"/>
                </a:solidFill>
                <a:latin typeface="微软雅黑" pitchFamily="34" charset="-122"/>
                <a:ea typeface="微软雅黑" pitchFamily="34" charset="-122"/>
              </a:rPr>
              <a:t> -h main</a:t>
            </a:r>
            <a:r>
              <a:rPr lang="en-US" altLang="zh-CN" sz="1800" dirty="0" smtClean="0">
                <a:latin typeface="微软雅黑" pitchFamily="34" charset="-122"/>
                <a:ea typeface="微软雅黑" pitchFamily="34" charset="-122"/>
              </a:rPr>
              <a:t> </a:t>
            </a:r>
          </a:p>
          <a:p>
            <a:pPr>
              <a:lnSpc>
                <a:spcPct val="100000"/>
              </a:lnSpc>
              <a:spcBef>
                <a:spcPct val="0"/>
              </a:spcBef>
              <a:buFontTx/>
              <a:buNone/>
            </a:pPr>
            <a:r>
              <a:rPr lang="en-US" altLang="zh-CN" sz="1800" dirty="0" smtClean="0">
                <a:latin typeface="微软雅黑" pitchFamily="34" charset="-122"/>
                <a:ea typeface="微软雅黑" pitchFamily="34" charset="-122"/>
              </a:rPr>
              <a:t>ELF Header: </a:t>
            </a:r>
          </a:p>
          <a:p>
            <a:pPr>
              <a:lnSpc>
                <a:spcPct val="100000"/>
              </a:lnSpc>
              <a:spcBef>
                <a:spcPct val="0"/>
              </a:spcBef>
              <a:buFontTx/>
              <a:buNone/>
            </a:pPr>
            <a:r>
              <a:rPr lang="en-US" altLang="zh-CN" sz="1800" dirty="0" smtClean="0">
                <a:latin typeface="微软雅黑" pitchFamily="34" charset="-122"/>
                <a:ea typeface="微软雅黑" pitchFamily="34" charset="-122"/>
              </a:rPr>
              <a:t>  Magic:   7f 45 4c 46 01 01 01 00 00 00 00 00 00 00 00 00 </a:t>
            </a:r>
          </a:p>
          <a:p>
            <a:pPr>
              <a:lnSpc>
                <a:spcPct val="100000"/>
              </a:lnSpc>
              <a:spcBef>
                <a:spcPct val="0"/>
              </a:spcBef>
              <a:buFontTx/>
              <a:buNone/>
            </a:pPr>
            <a:r>
              <a:rPr lang="en-US" altLang="zh-CN" sz="1800" dirty="0" smtClean="0">
                <a:latin typeface="微软雅黑" pitchFamily="34" charset="-122"/>
                <a:ea typeface="微软雅黑" pitchFamily="34" charset="-122"/>
              </a:rPr>
              <a:t>  Class:    ELF32 </a:t>
            </a:r>
          </a:p>
          <a:p>
            <a:pPr>
              <a:lnSpc>
                <a:spcPct val="100000"/>
              </a:lnSpc>
              <a:spcBef>
                <a:spcPct val="0"/>
              </a:spcBef>
              <a:buFontTx/>
              <a:buNone/>
            </a:pPr>
            <a:r>
              <a:rPr lang="en-US" altLang="zh-CN" sz="1800" dirty="0" smtClean="0">
                <a:latin typeface="微软雅黑" pitchFamily="34" charset="-122"/>
                <a:ea typeface="微软雅黑" pitchFamily="34" charset="-122"/>
              </a:rPr>
              <a:t>  Data:      2's complement, little endian </a:t>
            </a:r>
          </a:p>
          <a:p>
            <a:pPr>
              <a:lnSpc>
                <a:spcPct val="100000"/>
              </a:lnSpc>
              <a:spcBef>
                <a:spcPct val="0"/>
              </a:spcBef>
              <a:buFontTx/>
              <a:buNone/>
            </a:pPr>
            <a:r>
              <a:rPr lang="en-US" altLang="zh-CN" sz="1800" dirty="0" smtClean="0">
                <a:latin typeface="微软雅黑" pitchFamily="34" charset="-122"/>
                <a:ea typeface="微软雅黑" pitchFamily="34" charset="-122"/>
              </a:rPr>
              <a:t>  Version:  1 (current) </a:t>
            </a:r>
          </a:p>
          <a:p>
            <a:pPr>
              <a:lnSpc>
                <a:spcPct val="100000"/>
              </a:lnSpc>
              <a:spcBef>
                <a:spcPct val="0"/>
              </a:spcBef>
              <a:buFontTx/>
              <a:buNone/>
            </a:pPr>
            <a:r>
              <a:rPr lang="en-US" altLang="zh-CN" sz="1800" dirty="0" smtClean="0">
                <a:latin typeface="微软雅黑" pitchFamily="34" charset="-122"/>
                <a:ea typeface="微软雅黑" pitchFamily="34" charset="-122"/>
              </a:rPr>
              <a:t>  OS/ABI:    UNIX - System V </a:t>
            </a:r>
          </a:p>
          <a:p>
            <a:pPr>
              <a:lnSpc>
                <a:spcPct val="100000"/>
              </a:lnSpc>
              <a:spcBef>
                <a:spcPct val="0"/>
              </a:spcBef>
              <a:buFontTx/>
              <a:buNone/>
            </a:pPr>
            <a:r>
              <a:rPr lang="en-US" altLang="zh-CN" sz="1800" dirty="0" smtClean="0">
                <a:latin typeface="微软雅黑" pitchFamily="34" charset="-122"/>
                <a:ea typeface="微软雅黑" pitchFamily="34" charset="-122"/>
              </a:rPr>
              <a:t>  ABI Version:     0 </a:t>
            </a:r>
          </a:p>
          <a:p>
            <a:pPr>
              <a:lnSpc>
                <a:spcPct val="100000"/>
              </a:lnSpc>
              <a:spcBef>
                <a:spcPct val="0"/>
              </a:spcBef>
              <a:buFontTx/>
              <a:buNone/>
            </a:pPr>
            <a:r>
              <a:rPr lang="en-US" altLang="zh-CN" sz="1800" dirty="0" smtClean="0">
                <a:latin typeface="微软雅黑" pitchFamily="34" charset="-122"/>
                <a:ea typeface="微软雅黑" pitchFamily="34" charset="-122"/>
              </a:rPr>
              <a:t>  Type:    EXEC (Executable file) </a:t>
            </a:r>
          </a:p>
          <a:p>
            <a:pPr>
              <a:lnSpc>
                <a:spcPct val="100000"/>
              </a:lnSpc>
              <a:spcBef>
                <a:spcPct val="0"/>
              </a:spcBef>
              <a:buFontTx/>
              <a:buNone/>
            </a:pPr>
            <a:r>
              <a:rPr lang="en-US" altLang="zh-CN" sz="1800" dirty="0" smtClean="0">
                <a:latin typeface="微软雅黑" pitchFamily="34" charset="-122"/>
                <a:ea typeface="微软雅黑" pitchFamily="34" charset="-122"/>
              </a:rPr>
              <a:t>  Machine:   Intel 80386 </a:t>
            </a:r>
          </a:p>
          <a:p>
            <a:pPr>
              <a:lnSpc>
                <a:spcPct val="100000"/>
              </a:lnSpc>
              <a:spcBef>
                <a:spcPct val="0"/>
              </a:spcBef>
              <a:buFontTx/>
              <a:buNone/>
            </a:pPr>
            <a:r>
              <a:rPr lang="en-US" altLang="zh-CN" sz="1800" dirty="0" smtClean="0">
                <a:latin typeface="微软雅黑" pitchFamily="34" charset="-122"/>
                <a:ea typeface="微软雅黑" pitchFamily="34" charset="-122"/>
              </a:rPr>
              <a:t>  Version:    0x1 </a:t>
            </a:r>
          </a:p>
          <a:p>
            <a:pPr>
              <a:lnSpc>
                <a:spcPct val="100000"/>
              </a:lnSpc>
              <a:spcBef>
                <a:spcPct val="0"/>
              </a:spcBef>
              <a:buFontTx/>
              <a:buNone/>
            </a:pPr>
            <a:r>
              <a:rPr lang="en-US" altLang="zh-CN" sz="1800" dirty="0" smtClean="0">
                <a:latin typeface="微软雅黑" pitchFamily="34" charset="-122"/>
                <a:ea typeface="微软雅黑" pitchFamily="34" charset="-122"/>
              </a:rPr>
              <a:t>  Entry point address:    x8048580 </a:t>
            </a:r>
          </a:p>
          <a:p>
            <a:pPr>
              <a:lnSpc>
                <a:spcPct val="100000"/>
              </a:lnSpc>
              <a:spcBef>
                <a:spcPct val="0"/>
              </a:spcBef>
              <a:buFontTx/>
              <a:buNone/>
            </a:pPr>
            <a:r>
              <a:rPr lang="en-US" altLang="zh-CN" sz="1800" dirty="0" smtClean="0">
                <a:latin typeface="微软雅黑" pitchFamily="34" charset="-122"/>
                <a:ea typeface="微软雅黑" pitchFamily="34" charset="-122"/>
              </a:rPr>
              <a:t>  Start of program headers:  52 (bytes into file) </a:t>
            </a:r>
          </a:p>
          <a:p>
            <a:pPr>
              <a:lnSpc>
                <a:spcPct val="100000"/>
              </a:lnSpc>
              <a:spcBef>
                <a:spcPct val="0"/>
              </a:spcBef>
              <a:buFontTx/>
              <a:buNone/>
            </a:pPr>
            <a:r>
              <a:rPr lang="en-US" altLang="zh-CN" sz="1800" dirty="0" smtClean="0">
                <a:latin typeface="微软雅黑" pitchFamily="34" charset="-122"/>
                <a:ea typeface="微软雅黑" pitchFamily="34" charset="-122"/>
              </a:rPr>
              <a:t>  Start of section headers:    3232 (bytes into file) </a:t>
            </a:r>
          </a:p>
          <a:p>
            <a:pPr>
              <a:lnSpc>
                <a:spcPct val="100000"/>
              </a:lnSpc>
              <a:spcBef>
                <a:spcPct val="0"/>
              </a:spcBef>
              <a:buFontTx/>
              <a:buNone/>
            </a:pPr>
            <a:r>
              <a:rPr lang="en-US" altLang="zh-CN" sz="1800" dirty="0" smtClean="0">
                <a:latin typeface="微软雅黑" pitchFamily="34" charset="-122"/>
                <a:ea typeface="微软雅黑" pitchFamily="34" charset="-122"/>
              </a:rPr>
              <a:t>  Flags:    0x0 </a:t>
            </a:r>
          </a:p>
          <a:p>
            <a:pPr>
              <a:lnSpc>
                <a:spcPct val="100000"/>
              </a:lnSpc>
              <a:spcBef>
                <a:spcPct val="0"/>
              </a:spcBef>
              <a:buFontTx/>
              <a:buNone/>
            </a:pPr>
            <a:r>
              <a:rPr lang="en-US" altLang="zh-CN" sz="1800" dirty="0" smtClean="0">
                <a:latin typeface="微软雅黑" pitchFamily="34" charset="-122"/>
                <a:ea typeface="微软雅黑" pitchFamily="34" charset="-122"/>
              </a:rPr>
              <a:t>  Size of this header:    52 (bytes) </a:t>
            </a:r>
          </a:p>
          <a:p>
            <a:pPr>
              <a:lnSpc>
                <a:spcPct val="100000"/>
              </a:lnSpc>
              <a:spcBef>
                <a:spcPct val="0"/>
              </a:spcBef>
              <a:buFontTx/>
              <a:buNone/>
            </a:pPr>
            <a:r>
              <a:rPr lang="en-US" altLang="zh-CN" sz="1800" dirty="0" smtClean="0">
                <a:latin typeface="微软雅黑" pitchFamily="34" charset="-122"/>
                <a:ea typeface="微软雅黑" pitchFamily="34" charset="-122"/>
              </a:rPr>
              <a:t>  Size of program headers:    32 (bytes) </a:t>
            </a:r>
          </a:p>
          <a:p>
            <a:pPr>
              <a:lnSpc>
                <a:spcPct val="100000"/>
              </a:lnSpc>
              <a:spcBef>
                <a:spcPct val="0"/>
              </a:spcBef>
              <a:buFontTx/>
              <a:buNone/>
            </a:pPr>
            <a:r>
              <a:rPr lang="en-US" altLang="zh-CN" sz="1800" dirty="0" smtClean="0">
                <a:latin typeface="微软雅黑" pitchFamily="34" charset="-122"/>
                <a:ea typeface="微软雅黑" pitchFamily="34" charset="-122"/>
              </a:rPr>
              <a:t>  Number of program headers:   8 </a:t>
            </a:r>
          </a:p>
          <a:p>
            <a:pPr>
              <a:lnSpc>
                <a:spcPct val="100000"/>
              </a:lnSpc>
              <a:spcBef>
                <a:spcPct val="0"/>
              </a:spcBef>
              <a:buFontTx/>
              <a:buNone/>
            </a:pPr>
            <a:r>
              <a:rPr lang="en-US" altLang="zh-CN" sz="1800" dirty="0" smtClean="0">
                <a:latin typeface="微软雅黑" pitchFamily="34" charset="-122"/>
                <a:ea typeface="微软雅黑" pitchFamily="34" charset="-122"/>
              </a:rPr>
              <a:t>  Size of section headers:     40 (bytes) </a:t>
            </a:r>
          </a:p>
          <a:p>
            <a:pPr>
              <a:lnSpc>
                <a:spcPct val="100000"/>
              </a:lnSpc>
              <a:spcBef>
                <a:spcPct val="0"/>
              </a:spcBef>
              <a:buFontTx/>
              <a:buNone/>
            </a:pPr>
            <a:r>
              <a:rPr lang="en-US" altLang="zh-CN" sz="1800" dirty="0" smtClean="0">
                <a:latin typeface="微软雅黑" pitchFamily="34" charset="-122"/>
                <a:ea typeface="微软雅黑" pitchFamily="34" charset="-122"/>
              </a:rPr>
              <a:t>  Number of section headers:    29 </a:t>
            </a:r>
          </a:p>
          <a:p>
            <a:pPr>
              <a:lnSpc>
                <a:spcPct val="100000"/>
              </a:lnSpc>
              <a:spcBef>
                <a:spcPct val="0"/>
              </a:spcBef>
              <a:buFontTx/>
              <a:buNone/>
            </a:pPr>
            <a:r>
              <a:rPr lang="en-US" altLang="zh-CN" sz="1800" dirty="0" smtClean="0">
                <a:latin typeface="微软雅黑" pitchFamily="34" charset="-122"/>
                <a:ea typeface="微软雅黑" pitchFamily="34" charset="-122"/>
              </a:rPr>
              <a:t>  Section header string table index: 26</a:t>
            </a:r>
            <a:r>
              <a:rPr lang="en-US" altLang="zh-CN" sz="1800" dirty="0" smtClean="0"/>
              <a:t> </a:t>
            </a:r>
            <a:endParaRPr lang="zh-CN" altLang="en-US" sz="1800" dirty="0" smtClean="0"/>
          </a:p>
        </p:txBody>
      </p:sp>
      <p:sp>
        <p:nvSpPr>
          <p:cNvPr id="765956" name="Line 4"/>
          <p:cNvSpPr>
            <a:spLocks noChangeShapeType="1"/>
          </p:cNvSpPr>
          <p:nvPr/>
        </p:nvSpPr>
        <p:spPr bwMode="auto">
          <a:xfrm>
            <a:off x="354013" y="4121150"/>
            <a:ext cx="3730625" cy="0"/>
          </a:xfrm>
          <a:prstGeom prst="line">
            <a:avLst/>
          </a:prstGeom>
          <a:noFill/>
          <a:ln w="38100">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65957" name="Line 5"/>
          <p:cNvSpPr>
            <a:spLocks noChangeShapeType="1"/>
          </p:cNvSpPr>
          <p:nvPr/>
        </p:nvSpPr>
        <p:spPr bwMode="auto">
          <a:xfrm>
            <a:off x="333375" y="3314700"/>
            <a:ext cx="3730625" cy="0"/>
          </a:xfrm>
          <a:prstGeom prst="line">
            <a:avLst/>
          </a:prstGeom>
          <a:noFill/>
          <a:ln w="38100">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65958" name="Rectangle 6"/>
          <p:cNvSpPr>
            <a:spLocks noChangeArrowheads="1"/>
          </p:cNvSpPr>
          <p:nvPr/>
        </p:nvSpPr>
        <p:spPr bwMode="auto">
          <a:xfrm>
            <a:off x="271463" y="5241925"/>
            <a:ext cx="4559300" cy="538163"/>
          </a:xfrm>
          <a:prstGeom prst="rect">
            <a:avLst/>
          </a:prstGeom>
          <a:solidFill>
            <a:schemeClr val="accent1">
              <a:alpha val="17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5959" name="Rectangle 7"/>
          <p:cNvSpPr>
            <a:spLocks noChangeArrowheads="1"/>
          </p:cNvSpPr>
          <p:nvPr/>
        </p:nvSpPr>
        <p:spPr bwMode="auto">
          <a:xfrm>
            <a:off x="273050" y="5805488"/>
            <a:ext cx="4397375" cy="495300"/>
          </a:xfrm>
          <a:prstGeom prst="rect">
            <a:avLst/>
          </a:prstGeom>
          <a:solidFill>
            <a:srgbClr val="FF0000">
              <a:alpha val="20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5961" name="Rectangle 9"/>
          <p:cNvSpPr>
            <a:spLocks noChangeArrowheads="1"/>
          </p:cNvSpPr>
          <p:nvPr/>
        </p:nvSpPr>
        <p:spPr bwMode="auto">
          <a:xfrm>
            <a:off x="279400" y="4121150"/>
            <a:ext cx="5341938" cy="276225"/>
          </a:xfrm>
          <a:prstGeom prst="rect">
            <a:avLst/>
          </a:prstGeom>
          <a:solidFill>
            <a:schemeClr val="accent1">
              <a:alpha val="17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5962" name="Rectangle 10"/>
          <p:cNvSpPr>
            <a:spLocks noChangeArrowheads="1"/>
          </p:cNvSpPr>
          <p:nvPr/>
        </p:nvSpPr>
        <p:spPr bwMode="auto">
          <a:xfrm>
            <a:off x="279400" y="4398963"/>
            <a:ext cx="5646738" cy="274637"/>
          </a:xfrm>
          <a:prstGeom prst="rect">
            <a:avLst/>
          </a:prstGeom>
          <a:solidFill>
            <a:srgbClr val="FF0000">
              <a:alpha val="20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5964" name="Text Box 12"/>
          <p:cNvSpPr txBox="1">
            <a:spLocks noChangeArrowheads="1"/>
          </p:cNvSpPr>
          <p:nvPr/>
        </p:nvSpPr>
        <p:spPr bwMode="auto">
          <a:xfrm>
            <a:off x="3167063" y="790575"/>
            <a:ext cx="3001962"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3366FF"/>
                </a:solidFill>
                <a:latin typeface="微软雅黑" pitchFamily="34" charset="-122"/>
                <a:ea typeface="微软雅黑" pitchFamily="34" charset="-122"/>
              </a:rPr>
              <a:t>可执行目标文件的</a:t>
            </a:r>
            <a:r>
              <a:rPr lang="en-US" altLang="zh-CN" sz="2000" b="1">
                <a:solidFill>
                  <a:srgbClr val="3366FF"/>
                </a:solidFill>
                <a:latin typeface="微软雅黑" pitchFamily="34" charset="-122"/>
                <a:ea typeface="微软雅黑" pitchFamily="34" charset="-122"/>
              </a:rPr>
              <a:t>ELF</a:t>
            </a:r>
            <a:r>
              <a:rPr lang="zh-CN" altLang="en-US" sz="2000" b="1">
                <a:solidFill>
                  <a:srgbClr val="3366FF"/>
                </a:solidFill>
                <a:latin typeface="微软雅黑" pitchFamily="34" charset="-122"/>
                <a:ea typeface="微软雅黑" pitchFamily="34" charset="-122"/>
              </a:rPr>
              <a:t>头</a:t>
            </a:r>
          </a:p>
        </p:txBody>
      </p:sp>
      <p:pic>
        <p:nvPicPr>
          <p:cNvPr id="765965" name="Picture 13"/>
          <p:cNvPicPr>
            <a:picLocks noChangeAspect="1" noChangeArrowheads="1"/>
          </p:cNvPicPr>
          <p:nvPr/>
        </p:nvPicPr>
        <p:blipFill>
          <a:blip r:embed="rId3" cstate="print"/>
          <a:srcRect/>
          <a:stretch>
            <a:fillRect/>
          </a:stretch>
        </p:blipFill>
        <p:spPr bwMode="auto">
          <a:xfrm>
            <a:off x="6532563" y="987425"/>
            <a:ext cx="2554287" cy="5629275"/>
          </a:xfrm>
          <a:prstGeom prst="rect">
            <a:avLst/>
          </a:prstGeom>
          <a:noFill/>
        </p:spPr>
      </p:pic>
      <p:sp>
        <p:nvSpPr>
          <p:cNvPr id="765966" name="Line 14"/>
          <p:cNvSpPr>
            <a:spLocks noChangeShapeType="1"/>
          </p:cNvSpPr>
          <p:nvPr/>
        </p:nvSpPr>
        <p:spPr bwMode="auto">
          <a:xfrm flipV="1">
            <a:off x="3760788" y="1449388"/>
            <a:ext cx="2800350" cy="2801937"/>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5967" name="Line 15"/>
          <p:cNvSpPr>
            <a:spLocks noChangeShapeType="1"/>
          </p:cNvSpPr>
          <p:nvPr/>
        </p:nvSpPr>
        <p:spPr bwMode="auto">
          <a:xfrm>
            <a:off x="3933825" y="4645025"/>
            <a:ext cx="2582863" cy="1450975"/>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3168642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5964"/>
                                        </p:tgtEl>
                                        <p:attrNameLst>
                                          <p:attrName>style.visibility</p:attrName>
                                        </p:attrNameLst>
                                      </p:cBhvr>
                                      <p:to>
                                        <p:strVal val="visible"/>
                                      </p:to>
                                    </p:set>
                                    <p:animEffect transition="in" filter="blinds(horizontal)">
                                      <p:cBhvr>
                                        <p:cTn id="7" dur="500"/>
                                        <p:tgtEl>
                                          <p:spTgt spid="76596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5957"/>
                                        </p:tgtEl>
                                        <p:attrNameLst>
                                          <p:attrName>style.visibility</p:attrName>
                                        </p:attrNameLst>
                                      </p:cBhvr>
                                      <p:to>
                                        <p:strVal val="visible"/>
                                      </p:to>
                                    </p:set>
                                    <p:animEffect transition="in" filter="blinds(horizontal)">
                                      <p:cBhvr>
                                        <p:cTn id="12" dur="500"/>
                                        <p:tgtEl>
                                          <p:spTgt spid="76595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5956"/>
                                        </p:tgtEl>
                                        <p:attrNameLst>
                                          <p:attrName>style.visibility</p:attrName>
                                        </p:attrNameLst>
                                      </p:cBhvr>
                                      <p:to>
                                        <p:strVal val="visible"/>
                                      </p:to>
                                    </p:set>
                                    <p:animEffect transition="in" filter="blinds(horizontal)">
                                      <p:cBhvr>
                                        <p:cTn id="17" dur="500"/>
                                        <p:tgtEl>
                                          <p:spTgt spid="76595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5966"/>
                                        </p:tgtEl>
                                        <p:attrNameLst>
                                          <p:attrName>style.visibility</p:attrName>
                                        </p:attrNameLst>
                                      </p:cBhvr>
                                      <p:to>
                                        <p:strVal val="visible"/>
                                      </p:to>
                                    </p:set>
                                    <p:animEffect transition="in" filter="blinds(horizontal)">
                                      <p:cBhvr>
                                        <p:cTn id="22" dur="500"/>
                                        <p:tgtEl>
                                          <p:spTgt spid="76596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5961"/>
                                        </p:tgtEl>
                                        <p:attrNameLst>
                                          <p:attrName>style.visibility</p:attrName>
                                        </p:attrNameLst>
                                      </p:cBhvr>
                                      <p:to>
                                        <p:strVal val="visible"/>
                                      </p:to>
                                    </p:set>
                                    <p:animEffect transition="in" filter="blinds(horizontal)">
                                      <p:cBhvr>
                                        <p:cTn id="27" dur="500"/>
                                        <p:tgtEl>
                                          <p:spTgt spid="76596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65958"/>
                                        </p:tgtEl>
                                        <p:attrNameLst>
                                          <p:attrName>style.visibility</p:attrName>
                                        </p:attrNameLst>
                                      </p:cBhvr>
                                      <p:to>
                                        <p:strVal val="visible"/>
                                      </p:to>
                                    </p:set>
                                    <p:animEffect transition="in" filter="blinds(horizontal)">
                                      <p:cBhvr>
                                        <p:cTn id="32" dur="500"/>
                                        <p:tgtEl>
                                          <p:spTgt spid="76595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5962"/>
                                        </p:tgtEl>
                                        <p:attrNameLst>
                                          <p:attrName>style.visibility</p:attrName>
                                        </p:attrNameLst>
                                      </p:cBhvr>
                                      <p:to>
                                        <p:strVal val="visible"/>
                                      </p:to>
                                    </p:set>
                                    <p:animEffect transition="in" filter="blinds(horizontal)">
                                      <p:cBhvr>
                                        <p:cTn id="37" dur="500"/>
                                        <p:tgtEl>
                                          <p:spTgt spid="7659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5967"/>
                                        </p:tgtEl>
                                        <p:attrNameLst>
                                          <p:attrName>style.visibility</p:attrName>
                                        </p:attrNameLst>
                                      </p:cBhvr>
                                      <p:to>
                                        <p:strVal val="visible"/>
                                      </p:to>
                                    </p:set>
                                    <p:animEffect transition="in" filter="blinds(horizontal)">
                                      <p:cBhvr>
                                        <p:cTn id="42" dur="500"/>
                                        <p:tgtEl>
                                          <p:spTgt spid="76596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65959"/>
                                        </p:tgtEl>
                                        <p:attrNameLst>
                                          <p:attrName>style.visibility</p:attrName>
                                        </p:attrNameLst>
                                      </p:cBhvr>
                                      <p:to>
                                        <p:strVal val="visible"/>
                                      </p:to>
                                    </p:set>
                                    <p:animEffect transition="in" filter="blinds(horizontal)">
                                      <p:cBhvr>
                                        <p:cTn id="47" dur="500"/>
                                        <p:tgtEl>
                                          <p:spTgt spid="7659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5956" grpId="0" animBg="1"/>
      <p:bldP spid="765957" grpId="0" animBg="1"/>
      <p:bldP spid="765958" grpId="0" animBg="1"/>
      <p:bldP spid="765959" grpId="0" animBg="1"/>
      <p:bldP spid="765961" grpId="0" animBg="1"/>
      <p:bldP spid="765962" grpId="0" animBg="1"/>
      <p:bldP spid="765964" grpId="0"/>
      <p:bldP spid="765966" grpId="0" animBg="1"/>
      <p:bldP spid="765967"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608" name="Rectangle 48"/>
          <p:cNvSpPr>
            <a:spLocks noChangeArrowheads="1"/>
          </p:cNvSpPr>
          <p:nvPr/>
        </p:nvSpPr>
        <p:spPr bwMode="auto">
          <a:xfrm>
            <a:off x="5002213" y="1889125"/>
            <a:ext cx="2832100" cy="725488"/>
          </a:xfrm>
          <a:prstGeom prst="rect">
            <a:avLst/>
          </a:prstGeom>
          <a:solidFill>
            <a:schemeClr val="bg1"/>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06562" name="Rectangle 1"/>
          <p:cNvSpPr>
            <a:spLocks noGrp="1" noChangeArrowheads="1"/>
          </p:cNvSpPr>
          <p:nvPr>
            <p:ph type="title" idx="4294967295"/>
          </p:nvPr>
        </p:nvSpPr>
        <p:spPr>
          <a:xfrm>
            <a:off x="427038" y="0"/>
            <a:ext cx="8716962" cy="617538"/>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smtClean="0"/>
              <a:t>可执行文件的存储器映像</a:t>
            </a:r>
          </a:p>
        </p:txBody>
      </p:sp>
      <p:sp>
        <p:nvSpPr>
          <p:cNvPr id="706571" name="Text Box 12"/>
          <p:cNvSpPr txBox="1">
            <a:spLocks noChangeArrowheads="1"/>
          </p:cNvSpPr>
          <p:nvPr/>
        </p:nvSpPr>
        <p:spPr bwMode="auto">
          <a:xfrm>
            <a:off x="3181350" y="1576388"/>
            <a:ext cx="322263" cy="361950"/>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0</a:t>
            </a:r>
          </a:p>
        </p:txBody>
      </p:sp>
      <p:sp>
        <p:nvSpPr>
          <p:cNvPr id="706584" name="Text Box 25"/>
          <p:cNvSpPr txBox="1">
            <a:spLocks noChangeArrowheads="1"/>
          </p:cNvSpPr>
          <p:nvPr/>
        </p:nvSpPr>
        <p:spPr bwMode="auto">
          <a:xfrm>
            <a:off x="8264525" y="1735138"/>
            <a:ext cx="731838" cy="620712"/>
          </a:xfrm>
          <a:prstGeom prst="rect">
            <a:avLst/>
          </a:prstGeom>
          <a:noFill/>
          <a:ln w="9525">
            <a:noFill/>
            <a:round/>
            <a:headEnd/>
            <a:tailEnd/>
          </a:ln>
        </p:spPr>
        <p:txBody>
          <a:bodyPr lIns="0" tIns="46800" rIns="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p>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a:t>
            </a:r>
            <a:r>
              <a:rPr lang="zh-CN" altLang="en-GB" b="1">
                <a:solidFill>
                  <a:srgbClr val="000000"/>
                </a:solidFill>
                <a:latin typeface="微软雅黑" pitchFamily="34" charset="-122"/>
                <a:ea typeface="微软雅黑" pitchFamily="34" charset="-122"/>
                <a:cs typeface="msgothic"/>
              </a:rPr>
              <a:t>栈顶</a:t>
            </a:r>
            <a:r>
              <a:rPr lang="en-GB" altLang="zh-CN" b="1">
                <a:solidFill>
                  <a:srgbClr val="000000"/>
                </a:solidFill>
                <a:latin typeface="微软雅黑" pitchFamily="34" charset="-122"/>
                <a:ea typeface="微软雅黑" pitchFamily="34" charset="-122"/>
                <a:cs typeface="msgothic"/>
              </a:rPr>
              <a:t>)</a:t>
            </a:r>
          </a:p>
        </p:txBody>
      </p:sp>
      <p:sp>
        <p:nvSpPr>
          <p:cNvPr id="706585" name="Line 26"/>
          <p:cNvSpPr>
            <a:spLocks noChangeShapeType="1"/>
          </p:cNvSpPr>
          <p:nvPr/>
        </p:nvSpPr>
        <p:spPr bwMode="auto">
          <a:xfrm flipH="1">
            <a:off x="7885113" y="1903413"/>
            <a:ext cx="384175" cy="1587"/>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7" name="Line 28"/>
          <p:cNvSpPr>
            <a:spLocks noChangeShapeType="1"/>
          </p:cNvSpPr>
          <p:nvPr/>
        </p:nvSpPr>
        <p:spPr bwMode="auto">
          <a:xfrm flipV="1">
            <a:off x="7958138" y="800100"/>
            <a:ext cx="1587" cy="460375"/>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8" name="Text Box 29"/>
          <p:cNvSpPr txBox="1">
            <a:spLocks noChangeArrowheads="1"/>
          </p:cNvSpPr>
          <p:nvPr/>
        </p:nvSpPr>
        <p:spPr bwMode="auto">
          <a:xfrm>
            <a:off x="8288338" y="3959225"/>
            <a:ext cx="587375" cy="3635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p>
        </p:txBody>
      </p:sp>
      <p:sp>
        <p:nvSpPr>
          <p:cNvPr id="706589" name="Line 30"/>
          <p:cNvSpPr>
            <a:spLocks noChangeShapeType="1"/>
          </p:cNvSpPr>
          <p:nvPr/>
        </p:nvSpPr>
        <p:spPr bwMode="auto">
          <a:xfrm flipH="1">
            <a:off x="7904163" y="4125913"/>
            <a:ext cx="384175" cy="1587"/>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90" name="Text Box 31"/>
          <p:cNvSpPr txBox="1">
            <a:spLocks noChangeArrowheads="1"/>
          </p:cNvSpPr>
          <p:nvPr/>
        </p:nvSpPr>
        <p:spPr bwMode="auto">
          <a:xfrm>
            <a:off x="3530600" y="1076325"/>
            <a:ext cx="1565275" cy="322263"/>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p>
        </p:txBody>
      </p:sp>
      <p:sp>
        <p:nvSpPr>
          <p:cNvPr id="706591" name="Text Box 32"/>
          <p:cNvSpPr txBox="1">
            <a:spLocks noChangeArrowheads="1"/>
          </p:cNvSpPr>
          <p:nvPr/>
        </p:nvSpPr>
        <p:spPr bwMode="auto">
          <a:xfrm>
            <a:off x="3649663" y="5916613"/>
            <a:ext cx="1428750" cy="322262"/>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p>
        </p:txBody>
      </p:sp>
      <p:sp>
        <p:nvSpPr>
          <p:cNvPr id="706573" name="Rectangle 14"/>
          <p:cNvSpPr>
            <a:spLocks noChangeArrowheads="1"/>
          </p:cNvSpPr>
          <p:nvPr/>
        </p:nvSpPr>
        <p:spPr bwMode="auto">
          <a:xfrm>
            <a:off x="5003800" y="814388"/>
            <a:ext cx="2830513" cy="517525"/>
          </a:xfrm>
          <a:prstGeom prst="rect">
            <a:avLst/>
          </a:prstGeom>
          <a:solidFill>
            <a:srgbClr val="F1C7C7"/>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p>
        </p:txBody>
      </p:sp>
      <p:sp>
        <p:nvSpPr>
          <p:cNvPr id="706574" name="Rectangle 15"/>
          <p:cNvSpPr>
            <a:spLocks noChangeArrowheads="1"/>
          </p:cNvSpPr>
          <p:nvPr/>
        </p:nvSpPr>
        <p:spPr bwMode="auto">
          <a:xfrm>
            <a:off x="5003800" y="2622550"/>
            <a:ext cx="2830513" cy="711200"/>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p>
        </p:txBody>
      </p:sp>
      <p:sp>
        <p:nvSpPr>
          <p:cNvPr id="33808" name="Rectangle 16"/>
          <p:cNvSpPr>
            <a:spLocks noChangeArrowheads="1"/>
          </p:cNvSpPr>
          <p:nvPr/>
        </p:nvSpPr>
        <p:spPr bwMode="auto">
          <a:xfrm>
            <a:off x="5003800" y="3328988"/>
            <a:ext cx="2830513" cy="768350"/>
          </a:xfrm>
          <a:prstGeom prst="rect">
            <a:avLst/>
          </a:prstGeom>
          <a:solidFill>
            <a:schemeClr val="bg1"/>
          </a:solidFill>
          <a:ln w="3302">
            <a:solidFill>
              <a:schemeClr val="tx1"/>
            </a:solidFill>
            <a:miter lim="800000"/>
            <a:headEnd/>
            <a:tailEnd/>
          </a:ln>
        </p:spPr>
        <p:txBody>
          <a:bodyPr wrap="none" anchor="ctr"/>
          <a:lstStyle/>
          <a:p>
            <a:pPr eaLnBrk="0" fontAlgn="base" hangingPunct="0">
              <a:spcBef>
                <a:spcPct val="0"/>
              </a:spcBef>
              <a:spcAft>
                <a:spcPct val="0"/>
              </a:spcAft>
              <a:defRPr/>
            </a:pPr>
            <a:endParaRPr lang="en-US" sz="2400" b="1">
              <a:solidFill>
                <a:srgbClr val="000000"/>
              </a:solidFill>
              <a:latin typeface="Arial Narrow" pitchFamily="34" charset="0"/>
            </a:endParaRPr>
          </a:p>
        </p:txBody>
      </p:sp>
      <p:sp>
        <p:nvSpPr>
          <p:cNvPr id="706576" name="Rectangle 17"/>
          <p:cNvSpPr>
            <a:spLocks noChangeArrowheads="1"/>
          </p:cNvSpPr>
          <p:nvPr/>
        </p:nvSpPr>
        <p:spPr bwMode="auto">
          <a:xfrm>
            <a:off x="5003800" y="4095750"/>
            <a:ext cx="2830513" cy="711200"/>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r>
              <a:rPr lang="zh-CN" altLang="en-GB" sz="2000" b="1">
                <a:solidFill>
                  <a:srgbClr val="000000"/>
                </a:solidFill>
                <a:latin typeface="微软雅黑" pitchFamily="34" charset="-122"/>
                <a:ea typeface="微软雅黑" pitchFamily="34" charset="-122"/>
                <a:cs typeface="msgothic"/>
              </a:rPr>
              <a:t>由</a:t>
            </a:r>
            <a:r>
              <a:rPr lang="en-GB" altLang="zh-CN" sz="2000" b="1">
                <a:solidFill>
                  <a:srgbClr val="000000"/>
                </a:solidFill>
                <a:latin typeface="微软雅黑" pitchFamily="34" charset="-122"/>
                <a:ea typeface="微软雅黑" pitchFamily="34" charset="-122"/>
                <a:cs typeface="msgothic"/>
              </a:rPr>
              <a:t>malloc</a:t>
            </a: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itchFamily="34" charset="0"/>
                <a:ea typeface="微软雅黑" pitchFamily="34" charset="-122"/>
                <a:cs typeface="msgothic"/>
              </a:rPr>
              <a:t>)</a:t>
            </a:r>
          </a:p>
        </p:txBody>
      </p:sp>
      <p:sp>
        <p:nvSpPr>
          <p:cNvPr id="706578" name="Line 19"/>
          <p:cNvSpPr>
            <a:spLocks noChangeShapeType="1"/>
          </p:cNvSpPr>
          <p:nvPr/>
        </p:nvSpPr>
        <p:spPr bwMode="auto">
          <a:xfrm flipV="1">
            <a:off x="6415088" y="3678238"/>
            <a:ext cx="1587" cy="407987"/>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79" name="Rectangle 20"/>
          <p:cNvSpPr>
            <a:spLocks noChangeArrowheads="1"/>
          </p:cNvSpPr>
          <p:nvPr/>
        </p:nvSpPr>
        <p:spPr bwMode="auto">
          <a:xfrm>
            <a:off x="5003800" y="1300163"/>
            <a:ext cx="2830513" cy="598487"/>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用户栈（</a:t>
            </a:r>
            <a:r>
              <a:rPr lang="en-GB" altLang="zh-CN" b="1">
                <a:solidFill>
                  <a:srgbClr val="000000"/>
                </a:solidFill>
                <a:latin typeface="微软雅黑" pitchFamily="34" charset="-122"/>
                <a:ea typeface="微软雅黑" pitchFamily="34" charset="-122"/>
                <a:cs typeface="msgothic"/>
              </a:rPr>
              <a:t>User stack</a:t>
            </a:r>
            <a:r>
              <a:rPr lang="zh-CN" altLang="en-GB"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itchFamily="34" charset="0"/>
                <a:ea typeface="微软雅黑" pitchFamily="34" charset="-122"/>
                <a:cs typeface="msgothic"/>
              </a:rPr>
              <a:t>动态生成</a:t>
            </a:r>
          </a:p>
        </p:txBody>
      </p:sp>
      <p:sp>
        <p:nvSpPr>
          <p:cNvPr id="706580" name="Line 21"/>
          <p:cNvSpPr>
            <a:spLocks noChangeShapeType="1"/>
          </p:cNvSpPr>
          <p:nvPr/>
        </p:nvSpPr>
        <p:spPr bwMode="auto">
          <a:xfrm flipV="1">
            <a:off x="6415088" y="2382838"/>
            <a:ext cx="1587" cy="246062"/>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06581" name="Line 22"/>
          <p:cNvSpPr>
            <a:spLocks noChangeShapeType="1"/>
          </p:cNvSpPr>
          <p:nvPr/>
        </p:nvSpPr>
        <p:spPr bwMode="auto">
          <a:xfrm>
            <a:off x="6415088" y="1898650"/>
            <a:ext cx="1587" cy="242888"/>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5003800" y="6180138"/>
            <a:ext cx="2830513" cy="422275"/>
          </a:xfrm>
          <a:prstGeom prst="rect">
            <a:avLst/>
          </a:prstGeom>
          <a:solidFill>
            <a:schemeClr val="bg1">
              <a:lumMod val="75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p>
        </p:txBody>
      </p:sp>
      <p:sp>
        <p:nvSpPr>
          <p:cNvPr id="706583" name="Text Box 24"/>
          <p:cNvSpPr txBox="1">
            <a:spLocks noChangeArrowheads="1"/>
          </p:cNvSpPr>
          <p:nvPr/>
        </p:nvSpPr>
        <p:spPr bwMode="auto">
          <a:xfrm>
            <a:off x="4735513" y="6411913"/>
            <a:ext cx="315912" cy="33178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itchFamily="34" charset="0"/>
                <a:ea typeface="msgothic"/>
                <a:cs typeface="msgothic"/>
              </a:rPr>
              <a:t>0</a:t>
            </a:r>
          </a:p>
        </p:txBody>
      </p:sp>
      <p:sp>
        <p:nvSpPr>
          <p:cNvPr id="33826" name="Rectangle 34"/>
          <p:cNvSpPr>
            <a:spLocks noChangeArrowheads="1"/>
          </p:cNvSpPr>
          <p:nvPr/>
        </p:nvSpPr>
        <p:spPr bwMode="auto">
          <a:xfrm>
            <a:off x="5003800" y="4803775"/>
            <a:ext cx="2830513" cy="712788"/>
          </a:xfrm>
          <a:prstGeom prst="rect">
            <a:avLst/>
          </a:prstGeom>
          <a:solidFill>
            <a:schemeClr val="accent2">
              <a:lumMod val="20000"/>
              <a:lumOff val="80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p>
        </p:txBody>
      </p:sp>
      <p:sp>
        <p:nvSpPr>
          <p:cNvPr id="706594" name="Rectangle 35"/>
          <p:cNvSpPr>
            <a:spLocks noChangeArrowheads="1"/>
          </p:cNvSpPr>
          <p:nvPr/>
        </p:nvSpPr>
        <p:spPr bwMode="auto">
          <a:xfrm>
            <a:off x="5003800" y="5468938"/>
            <a:ext cx="2830513" cy="711200"/>
          </a:xfrm>
          <a:prstGeom prst="rect">
            <a:avLst/>
          </a:prstGeom>
          <a:solidFill>
            <a:srgbClr val="F6F5BD"/>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.text</a:t>
            </a:r>
            <a:r>
              <a:rPr lang="en-GB" altLang="zh-CN" sz="1600" b="1">
                <a:solidFill>
                  <a:srgbClr val="000000"/>
                </a:solidFill>
                <a:latin typeface="Calibri"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en-GB" altLang="zh-CN" sz="1600" b="1">
                <a:solidFill>
                  <a:srgbClr val="000000"/>
                </a:solidFill>
                <a:latin typeface="Calibri" pitchFamily="34" charset="0"/>
                <a:ea typeface="微软雅黑" pitchFamily="34" charset="-122"/>
                <a:cs typeface="msgothic"/>
              </a:rPr>
              <a:t>)</a:t>
            </a:r>
          </a:p>
        </p:txBody>
      </p:sp>
      <p:sp>
        <p:nvSpPr>
          <p:cNvPr id="706595" name="AutoShape 36"/>
          <p:cNvSpPr>
            <a:spLocks/>
          </p:cNvSpPr>
          <p:nvPr/>
        </p:nvSpPr>
        <p:spPr bwMode="auto">
          <a:xfrm>
            <a:off x="7867650" y="4869685"/>
            <a:ext cx="222250" cy="1295400"/>
          </a:xfrm>
          <a:prstGeom prst="rightBrace">
            <a:avLst>
              <a:gd name="adj1" fmla="val 48571"/>
              <a:gd name="adj2" fmla="val 50000"/>
            </a:avLst>
          </a:prstGeom>
          <a:noFill/>
          <a:ln w="38100">
            <a:solidFill>
              <a:srgbClr val="FF0000"/>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sp>
        <p:nvSpPr>
          <p:cNvPr id="706596" name="Text Box 37"/>
          <p:cNvSpPr txBox="1">
            <a:spLocks noChangeArrowheads="1"/>
          </p:cNvSpPr>
          <p:nvPr/>
        </p:nvSpPr>
        <p:spPr bwMode="auto">
          <a:xfrm>
            <a:off x="8107363" y="4879975"/>
            <a:ext cx="746125" cy="1222375"/>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itchFamily="34" charset="0"/>
                <a:ea typeface="微软雅黑" pitchFamily="34" charset="-122"/>
                <a:cs typeface="msgothic"/>
              </a:rPr>
              <a:t>从可执行文件装入</a:t>
            </a:r>
          </a:p>
        </p:txBody>
      </p:sp>
      <p:sp>
        <p:nvSpPr>
          <p:cNvPr id="706603" name="Text Box 43"/>
          <p:cNvSpPr txBox="1">
            <a:spLocks noChangeArrowheads="1"/>
          </p:cNvSpPr>
          <p:nvPr/>
        </p:nvSpPr>
        <p:spPr bwMode="auto">
          <a:xfrm>
            <a:off x="292100" y="827088"/>
            <a:ext cx="3268663" cy="38100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p>
        </p:txBody>
      </p:sp>
      <p:sp>
        <p:nvSpPr>
          <p:cNvPr id="33794" name="Rectangle 2"/>
          <p:cNvSpPr>
            <a:spLocks noChangeArrowheads="1"/>
          </p:cNvSpPr>
          <p:nvPr/>
        </p:nvSpPr>
        <p:spPr bwMode="auto">
          <a:xfrm>
            <a:off x="247650" y="1554163"/>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ELF </a:t>
            </a:r>
            <a:r>
              <a:rPr lang="zh-CN" altLang="en-GB" b="1">
                <a:solidFill>
                  <a:srgbClr val="000000"/>
                </a:solidFill>
                <a:latin typeface="微软雅黑" pitchFamily="34" charset="-122"/>
                <a:ea typeface="微软雅黑" pitchFamily="34" charset="-122"/>
                <a:cs typeface="msgothic"/>
              </a:rPr>
              <a:t>头</a:t>
            </a:r>
          </a:p>
        </p:txBody>
      </p:sp>
      <p:sp>
        <p:nvSpPr>
          <p:cNvPr id="33795" name="Rectangle 3"/>
          <p:cNvSpPr>
            <a:spLocks noChangeArrowheads="1"/>
          </p:cNvSpPr>
          <p:nvPr/>
        </p:nvSpPr>
        <p:spPr bwMode="auto">
          <a:xfrm>
            <a:off x="247650" y="1989138"/>
            <a:ext cx="2971800" cy="695325"/>
          </a:xfrm>
          <a:prstGeom prst="rect">
            <a:avLst/>
          </a:prstGeom>
          <a:solidFill>
            <a:srgbClr val="993366">
              <a:alpha val="9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程序（段）头表</a:t>
            </a:r>
          </a:p>
        </p:txBody>
      </p:sp>
      <p:sp>
        <p:nvSpPr>
          <p:cNvPr id="706565" name="Rectangle 4"/>
          <p:cNvSpPr>
            <a:spLocks noChangeArrowheads="1"/>
          </p:cNvSpPr>
          <p:nvPr/>
        </p:nvSpPr>
        <p:spPr bwMode="auto">
          <a:xfrm>
            <a:off x="247650" y="3119438"/>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 </a:t>
            </a:r>
            <a:r>
              <a:rPr lang="zh-CN" altLang="en-GB" b="1">
                <a:solidFill>
                  <a:srgbClr val="000000"/>
                </a:solidFill>
                <a:latin typeface="微软雅黑" pitchFamily="34" charset="-122"/>
                <a:ea typeface="微软雅黑" pitchFamily="34" charset="-122"/>
                <a:cs typeface="msgothic"/>
              </a:rPr>
              <a:t>节</a:t>
            </a:r>
          </a:p>
        </p:txBody>
      </p:sp>
      <p:sp>
        <p:nvSpPr>
          <p:cNvPr id="33797" name="Rectangle 5"/>
          <p:cNvSpPr>
            <a:spLocks noChangeArrowheads="1"/>
          </p:cNvSpPr>
          <p:nvPr/>
        </p:nvSpPr>
        <p:spPr bwMode="auto">
          <a:xfrm>
            <a:off x="247650" y="3989388"/>
            <a:ext cx="2971800" cy="434975"/>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a:t>
            </a:r>
            <a:r>
              <a:rPr lang="zh-CN" altLang="en-GB" b="1">
                <a:solidFill>
                  <a:srgbClr val="000000"/>
                </a:solidFill>
                <a:latin typeface="微软雅黑" pitchFamily="34" charset="-122"/>
                <a:ea typeface="微软雅黑" pitchFamily="34" charset="-122"/>
                <a:cs typeface="msgothic"/>
              </a:rPr>
              <a:t>节</a:t>
            </a:r>
          </a:p>
        </p:txBody>
      </p:sp>
      <p:sp>
        <p:nvSpPr>
          <p:cNvPr id="33798" name="Rectangle 6"/>
          <p:cNvSpPr>
            <a:spLocks noChangeArrowheads="1"/>
          </p:cNvSpPr>
          <p:nvPr/>
        </p:nvSpPr>
        <p:spPr bwMode="auto">
          <a:xfrm>
            <a:off x="247650" y="4424363"/>
            <a:ext cx="2971800" cy="433387"/>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 </a:t>
            </a:r>
            <a:r>
              <a:rPr lang="zh-CN" altLang="en-GB" b="1">
                <a:solidFill>
                  <a:srgbClr val="000000"/>
                </a:solidFill>
                <a:latin typeface="微软雅黑" pitchFamily="34" charset="-122"/>
                <a:ea typeface="微软雅黑" pitchFamily="34" charset="-122"/>
                <a:cs typeface="msgothic"/>
              </a:rPr>
              <a:t>节</a:t>
            </a:r>
          </a:p>
        </p:txBody>
      </p:sp>
      <p:sp>
        <p:nvSpPr>
          <p:cNvPr id="33799" name="Rectangle 7"/>
          <p:cNvSpPr>
            <a:spLocks noChangeArrowheads="1"/>
          </p:cNvSpPr>
          <p:nvPr/>
        </p:nvSpPr>
        <p:spPr bwMode="auto">
          <a:xfrm>
            <a:off x="247650" y="4857750"/>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.symtab </a:t>
            </a:r>
            <a:r>
              <a:rPr lang="zh-CN" altLang="en-GB" b="1">
                <a:solidFill>
                  <a:srgbClr val="000000"/>
                </a:solidFill>
                <a:latin typeface="微软雅黑" pitchFamily="34" charset="-122"/>
                <a:ea typeface="微软雅黑" pitchFamily="34" charset="-122"/>
                <a:cs typeface="msgothic"/>
              </a:rPr>
              <a:t>节</a:t>
            </a:r>
          </a:p>
        </p:txBody>
      </p:sp>
      <p:sp>
        <p:nvSpPr>
          <p:cNvPr id="33802" name="Rectangle 10"/>
          <p:cNvSpPr>
            <a:spLocks noChangeArrowheads="1"/>
          </p:cNvSpPr>
          <p:nvPr/>
        </p:nvSpPr>
        <p:spPr bwMode="auto">
          <a:xfrm>
            <a:off x="247650" y="5292725"/>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.debug </a:t>
            </a:r>
            <a:r>
              <a:rPr lang="zh-CN" altLang="en-GB" b="1">
                <a:solidFill>
                  <a:srgbClr val="000000"/>
                </a:solidFill>
                <a:latin typeface="微软雅黑" pitchFamily="34" charset="-122"/>
                <a:ea typeface="微软雅黑" pitchFamily="34" charset="-122"/>
                <a:cs typeface="msgothic"/>
              </a:rPr>
              <a:t>节</a:t>
            </a:r>
          </a:p>
        </p:txBody>
      </p:sp>
      <p:sp>
        <p:nvSpPr>
          <p:cNvPr id="706597" name="Rectangle 5"/>
          <p:cNvSpPr>
            <a:spLocks noChangeArrowheads="1"/>
          </p:cNvSpPr>
          <p:nvPr/>
        </p:nvSpPr>
        <p:spPr bwMode="auto">
          <a:xfrm>
            <a:off x="247650" y="3554413"/>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.rodata </a:t>
            </a:r>
            <a:r>
              <a:rPr lang="zh-CN" altLang="en-GB" b="1">
                <a:solidFill>
                  <a:srgbClr val="000000"/>
                </a:solidFill>
                <a:latin typeface="微软雅黑" pitchFamily="34" charset="-122"/>
                <a:ea typeface="微软雅黑" pitchFamily="34" charset="-122"/>
                <a:cs typeface="msgothic"/>
              </a:rPr>
              <a:t>节</a:t>
            </a:r>
          </a:p>
        </p:txBody>
      </p:sp>
      <p:sp>
        <p:nvSpPr>
          <p:cNvPr id="40" name="Rectangle 10"/>
          <p:cNvSpPr>
            <a:spLocks noChangeArrowheads="1"/>
          </p:cNvSpPr>
          <p:nvPr/>
        </p:nvSpPr>
        <p:spPr bwMode="auto">
          <a:xfrm>
            <a:off x="247650" y="5727700"/>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.line </a:t>
            </a:r>
            <a:r>
              <a:rPr lang="zh-CN" altLang="en-GB" b="1">
                <a:solidFill>
                  <a:srgbClr val="000000"/>
                </a:solidFill>
                <a:latin typeface="微软雅黑" pitchFamily="34" charset="-122"/>
                <a:ea typeface="微软雅黑" pitchFamily="34" charset="-122"/>
                <a:cs typeface="msgothic"/>
              </a:rPr>
              <a:t>节</a:t>
            </a:r>
          </a:p>
        </p:txBody>
      </p:sp>
      <p:sp>
        <p:nvSpPr>
          <p:cNvPr id="706599" name="Rectangle 4"/>
          <p:cNvSpPr>
            <a:spLocks noChangeArrowheads="1"/>
          </p:cNvSpPr>
          <p:nvPr/>
        </p:nvSpPr>
        <p:spPr bwMode="auto">
          <a:xfrm>
            <a:off x="247650" y="2684463"/>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a:t>
            </a:r>
            <a:r>
              <a:rPr lang="zh-CN" altLang="en-GB" b="1">
                <a:solidFill>
                  <a:srgbClr val="000000"/>
                </a:solidFill>
                <a:latin typeface="微软雅黑" pitchFamily="34" charset="-122"/>
                <a:ea typeface="微软雅黑" pitchFamily="34" charset="-122"/>
                <a:cs typeface="msgothic"/>
              </a:rPr>
              <a:t>节</a:t>
            </a:r>
          </a:p>
        </p:txBody>
      </p:sp>
      <p:sp>
        <p:nvSpPr>
          <p:cNvPr id="42" name="Rectangle 10"/>
          <p:cNvSpPr>
            <a:spLocks noChangeArrowheads="1"/>
          </p:cNvSpPr>
          <p:nvPr/>
        </p:nvSpPr>
        <p:spPr bwMode="auto">
          <a:xfrm>
            <a:off x="247650" y="6162675"/>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.strtab </a:t>
            </a:r>
            <a:r>
              <a:rPr lang="zh-CN" altLang="en-GB" b="1">
                <a:solidFill>
                  <a:srgbClr val="000000"/>
                </a:solidFill>
                <a:latin typeface="微软雅黑" pitchFamily="34" charset="-122"/>
                <a:ea typeface="微软雅黑" pitchFamily="34" charset="-122"/>
                <a:cs typeface="msgothic"/>
              </a:rPr>
              <a:t>节</a:t>
            </a:r>
          </a:p>
        </p:txBody>
      </p:sp>
      <p:sp>
        <p:nvSpPr>
          <p:cNvPr id="706601" name="Line 41"/>
          <p:cNvSpPr>
            <a:spLocks noChangeShapeType="1"/>
          </p:cNvSpPr>
          <p:nvPr/>
        </p:nvSpPr>
        <p:spPr bwMode="auto">
          <a:xfrm>
            <a:off x="3671888" y="2841625"/>
            <a:ext cx="1333500" cy="2979738"/>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06612" name="Group 52"/>
          <p:cNvGrpSpPr>
            <a:grpSpLocks/>
          </p:cNvGrpSpPr>
          <p:nvPr/>
        </p:nvGrpSpPr>
        <p:grpSpPr bwMode="auto">
          <a:xfrm>
            <a:off x="3322638" y="3990975"/>
            <a:ext cx="1652587" cy="1214438"/>
            <a:chOff x="2039" y="2533"/>
            <a:chExt cx="1114" cy="746"/>
          </a:xfrm>
        </p:grpSpPr>
        <p:sp>
          <p:nvSpPr>
            <p:cNvPr id="706602" name="Line 42"/>
            <p:cNvSpPr>
              <a:spLocks noChangeShapeType="1"/>
            </p:cNvSpPr>
            <p:nvPr/>
          </p:nvSpPr>
          <p:spPr bwMode="auto">
            <a:xfrm>
              <a:off x="2257" y="2823"/>
              <a:ext cx="896" cy="456"/>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06611" name="AutoShape 51"/>
            <p:cNvSpPr>
              <a:spLocks/>
            </p:cNvSpPr>
            <p:nvPr/>
          </p:nvSpPr>
          <p:spPr bwMode="auto">
            <a:xfrm>
              <a:off x="2039" y="2533"/>
              <a:ext cx="192" cy="539"/>
            </a:xfrm>
            <a:prstGeom prst="rightBrace">
              <a:avLst>
                <a:gd name="adj1" fmla="val 23394"/>
                <a:gd name="adj2" fmla="val 50000"/>
              </a:avLst>
            </a:prstGeom>
            <a:noFill/>
            <a:ln w="38100">
              <a:solidFill>
                <a:srgbClr val="FF0000"/>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grpSp>
      <p:sp>
        <p:nvSpPr>
          <p:cNvPr id="706613" name="AutoShape 53"/>
          <p:cNvSpPr>
            <a:spLocks/>
          </p:cNvSpPr>
          <p:nvPr/>
        </p:nvSpPr>
        <p:spPr bwMode="auto">
          <a:xfrm>
            <a:off x="3424238" y="1698625"/>
            <a:ext cx="204787" cy="2249488"/>
          </a:xfrm>
          <a:prstGeom prst="rightBrace">
            <a:avLst>
              <a:gd name="adj1" fmla="val 91538"/>
              <a:gd name="adj2" fmla="val 50000"/>
            </a:avLst>
          </a:prstGeom>
          <a:noFill/>
          <a:ln w="38100">
            <a:solidFill>
              <a:srgbClr val="FF0000"/>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144092862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06603">
                                            <p:txEl>
                                              <p:pRg st="0" end="0"/>
                                            </p:txEl>
                                          </p:spTgt>
                                        </p:tgtEl>
                                        <p:attrNameLst>
                                          <p:attrName>style.visibility</p:attrName>
                                        </p:attrNameLst>
                                      </p:cBhvr>
                                      <p:to>
                                        <p:strVal val="visible"/>
                                      </p:to>
                                    </p:set>
                                    <p:animEffect transition="in" filter="blinds(horizontal)">
                                      <p:cBhvr>
                                        <p:cTn id="7" dur="500"/>
                                        <p:tgtEl>
                                          <p:spTgt spid="70660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6596"/>
                                        </p:tgtEl>
                                        <p:attrNameLst>
                                          <p:attrName>style.visibility</p:attrName>
                                        </p:attrNameLst>
                                      </p:cBhvr>
                                      <p:to>
                                        <p:strVal val="visible"/>
                                      </p:to>
                                    </p:set>
                                    <p:animEffect transition="in" filter="blinds(horizontal)">
                                      <p:cBhvr>
                                        <p:cTn id="12" dur="500"/>
                                        <p:tgtEl>
                                          <p:spTgt spid="7065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96"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514" name="Rectangle 2"/>
          <p:cNvSpPr>
            <a:spLocks noGrp="1" noChangeArrowheads="1"/>
          </p:cNvSpPr>
          <p:nvPr>
            <p:ph type="title"/>
          </p:nvPr>
        </p:nvSpPr>
        <p:spPr/>
        <p:txBody>
          <a:bodyPr/>
          <a:lstStyle/>
          <a:p>
            <a:r>
              <a:rPr lang="zh-CN" altLang="en-US" dirty="0" smtClean="0"/>
              <a:t>可执行文件中的程序头表</a:t>
            </a:r>
          </a:p>
        </p:txBody>
      </p:sp>
      <p:sp>
        <p:nvSpPr>
          <p:cNvPr id="704516" name="Rectangle 4"/>
          <p:cNvSpPr>
            <a:spLocks noChangeArrowheads="1"/>
          </p:cNvSpPr>
          <p:nvPr/>
        </p:nvSpPr>
        <p:spPr bwMode="auto">
          <a:xfrm>
            <a:off x="201613" y="703263"/>
            <a:ext cx="3389312" cy="2838450"/>
          </a:xfrm>
          <a:prstGeom prst="rect">
            <a:avLst/>
          </a:prstGeom>
          <a:noFill/>
          <a:ln w="9525">
            <a:noFill/>
            <a:miter lim="800000"/>
            <a:headEnd/>
            <a:tailEnd/>
          </a:ln>
          <a:effectLst/>
        </p:spPr>
        <p:txBody>
          <a:bodyPr wrap="none" anchor="ctr">
            <a:spAutoFit/>
          </a:bodyPr>
          <a:lstStyle/>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typedef struct {</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Elf32_Word   p_type;</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Elf32_Off       p_offset;</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Elf32_Addr    p_vaddr;</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Elf32_Addr    p_paddr;</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Elf32_Word   p_filesz;</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Elf32_Word   p_memsz;</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Elf32_Word   p_flags;</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Elf32_Word   p_align;</a:t>
            </a:r>
          </a:p>
          <a:p>
            <a:pPr indent="266700" fontAlgn="base">
              <a:spcBef>
                <a:spcPct val="0"/>
              </a:spcBef>
              <a:spcAft>
                <a:spcPct val="0"/>
              </a:spcAft>
            </a:pPr>
            <a:r>
              <a:rPr lang="en-US" altLang="zh-CN" b="1">
                <a:solidFill>
                  <a:srgbClr val="000000"/>
                </a:solidFill>
                <a:latin typeface="微软雅黑" pitchFamily="34" charset="-122"/>
                <a:ea typeface="微软雅黑" pitchFamily="34" charset="-122"/>
              </a:rPr>
              <a:t>} Elf32_Phdr;</a:t>
            </a:r>
          </a:p>
        </p:txBody>
      </p:sp>
      <p:pic>
        <p:nvPicPr>
          <p:cNvPr id="704517" name="Picture 5"/>
          <p:cNvPicPr>
            <a:picLocks noChangeAspect="1" noChangeArrowheads="1"/>
          </p:cNvPicPr>
          <p:nvPr/>
        </p:nvPicPr>
        <p:blipFill>
          <a:blip r:embed="rId3" cstate="print"/>
          <a:srcRect/>
          <a:stretch>
            <a:fillRect/>
          </a:stretch>
        </p:blipFill>
        <p:spPr bwMode="auto">
          <a:xfrm>
            <a:off x="0" y="3686175"/>
            <a:ext cx="9144000" cy="3171825"/>
          </a:xfrm>
          <a:prstGeom prst="rect">
            <a:avLst/>
          </a:prstGeom>
          <a:noFill/>
          <a:ln w="9525">
            <a:noFill/>
            <a:miter lim="800000"/>
            <a:headEnd/>
            <a:tailEnd/>
          </a:ln>
        </p:spPr>
      </p:pic>
      <p:sp>
        <p:nvSpPr>
          <p:cNvPr id="704518" name="Rectangle 6"/>
          <p:cNvSpPr>
            <a:spLocks noChangeArrowheads="1"/>
          </p:cNvSpPr>
          <p:nvPr/>
        </p:nvSpPr>
        <p:spPr bwMode="auto">
          <a:xfrm>
            <a:off x="4162425" y="989013"/>
            <a:ext cx="4678363" cy="2260600"/>
          </a:xfrm>
          <a:prstGeom prst="rect">
            <a:avLst/>
          </a:prstGeom>
          <a:noFill/>
          <a:ln w="9525">
            <a:noFill/>
            <a:miter lim="800000"/>
            <a:headEnd/>
            <a:tailEnd/>
          </a:ln>
          <a:effectLst/>
        </p:spPr>
        <p:txBody>
          <a:bodyPr anchor="ctr">
            <a:spAutoFit/>
          </a:bodyPr>
          <a:lstStyle/>
          <a:p>
            <a:pPr eaLnBrk="0" fontAlgn="base" hangingPunct="0">
              <a:lnSpc>
                <a:spcPct val="105000"/>
              </a:lnSpc>
              <a:spcBef>
                <a:spcPct val="40000"/>
              </a:spcBef>
              <a:spcAft>
                <a:spcPct val="0"/>
              </a:spcAft>
            </a:pPr>
            <a:r>
              <a:rPr lang="zh-CN" altLang="en-US" sz="2000" b="1">
                <a:solidFill>
                  <a:srgbClr val="3366FF"/>
                </a:solidFill>
                <a:latin typeface="微软雅黑" pitchFamily="34" charset="-122"/>
                <a:ea typeface="微软雅黑" pitchFamily="34" charset="-122"/>
              </a:rPr>
              <a:t>程序头表</a:t>
            </a:r>
            <a:r>
              <a:rPr lang="zh-CN" altLang="en-US" sz="2000" b="1">
                <a:solidFill>
                  <a:srgbClr val="CC3300"/>
                </a:solidFill>
                <a:latin typeface="微软雅黑" pitchFamily="34" charset="-122"/>
                <a:ea typeface="微软雅黑" pitchFamily="34" charset="-122"/>
              </a:rPr>
              <a:t>能够描述</a:t>
            </a:r>
            <a:r>
              <a:rPr lang="zh-CN" altLang="en-US" sz="2000" b="1">
                <a:solidFill>
                  <a:srgbClr val="3366FF"/>
                </a:solidFill>
                <a:latin typeface="微软雅黑" pitchFamily="34" charset="-122"/>
                <a:ea typeface="微软雅黑" pitchFamily="34" charset="-122"/>
              </a:rPr>
              <a:t>可执行文件中的节与虚拟空间中的存储段之间的映射关系</a:t>
            </a:r>
          </a:p>
          <a:p>
            <a:pPr eaLnBrk="0" fontAlgn="base" hangingPunct="0">
              <a:lnSpc>
                <a:spcPct val="105000"/>
              </a:lnSpc>
              <a:spcBef>
                <a:spcPct val="40000"/>
              </a:spcBef>
              <a:spcAft>
                <a:spcPct val="0"/>
              </a:spcAft>
            </a:pPr>
            <a:r>
              <a:rPr lang="zh-CN" altLang="en-US" sz="2000" b="1">
                <a:solidFill>
                  <a:srgbClr val="3366FF"/>
                </a:solidFill>
                <a:latin typeface="微软雅黑" pitchFamily="34" charset="-122"/>
                <a:ea typeface="微软雅黑" pitchFamily="34" charset="-122"/>
              </a:rPr>
              <a:t>一个表项说明虚拟地址空间中</a:t>
            </a:r>
            <a:r>
              <a:rPr lang="zh-CN" altLang="en-US" sz="2000" b="1">
                <a:solidFill>
                  <a:srgbClr val="CC3300"/>
                </a:solidFill>
                <a:latin typeface="微软雅黑" pitchFamily="34" charset="-122"/>
                <a:ea typeface="微软雅黑" pitchFamily="34" charset="-122"/>
              </a:rPr>
              <a:t>一个连续的片段</a:t>
            </a:r>
            <a:r>
              <a:rPr lang="zh-CN" altLang="en-US" sz="2000" b="1">
                <a:solidFill>
                  <a:srgbClr val="3366FF"/>
                </a:solidFill>
                <a:latin typeface="微软雅黑" pitchFamily="34" charset="-122"/>
                <a:ea typeface="微软雅黑" pitchFamily="34" charset="-122"/>
              </a:rPr>
              <a:t>或</a:t>
            </a:r>
            <a:r>
              <a:rPr lang="zh-CN" altLang="en-US" sz="2000" b="1">
                <a:solidFill>
                  <a:srgbClr val="CC3300"/>
                </a:solidFill>
                <a:latin typeface="微软雅黑" pitchFamily="34" charset="-122"/>
                <a:ea typeface="微软雅黑" pitchFamily="34" charset="-122"/>
              </a:rPr>
              <a:t>一个特殊的节</a:t>
            </a:r>
            <a:r>
              <a:rPr lang="zh-CN" altLang="en-US" sz="2000">
                <a:solidFill>
                  <a:srgbClr val="3366FF"/>
                </a:solidFill>
                <a:latin typeface="微软雅黑" pitchFamily="34" charset="-122"/>
                <a:ea typeface="微软雅黑" pitchFamily="34" charset="-122"/>
              </a:rPr>
              <a:t> </a:t>
            </a:r>
          </a:p>
          <a:p>
            <a:pPr eaLnBrk="0" fontAlgn="base" hangingPunct="0">
              <a:lnSpc>
                <a:spcPct val="105000"/>
              </a:lnSpc>
              <a:spcBef>
                <a:spcPct val="40000"/>
              </a:spcBef>
              <a:spcAft>
                <a:spcPct val="0"/>
              </a:spcAft>
            </a:pPr>
            <a:r>
              <a:rPr lang="zh-CN" altLang="en-US" sz="2000" b="1">
                <a:solidFill>
                  <a:srgbClr val="3366FF"/>
                </a:solidFill>
                <a:latin typeface="微软雅黑" pitchFamily="34" charset="-122"/>
                <a:ea typeface="微软雅黑" pitchFamily="34" charset="-122"/>
              </a:rPr>
              <a:t>以下是</a:t>
            </a:r>
            <a:r>
              <a:rPr lang="en-US" altLang="zh-CN" sz="2000" b="1">
                <a:solidFill>
                  <a:srgbClr val="3366FF"/>
                </a:solidFill>
                <a:latin typeface="微软雅黑" pitchFamily="34" charset="-122"/>
                <a:ea typeface="微软雅黑" pitchFamily="34" charset="-122"/>
              </a:rPr>
              <a:t>GNU READELF</a:t>
            </a:r>
            <a:r>
              <a:rPr lang="zh-CN" altLang="en-US" sz="2000" b="1">
                <a:solidFill>
                  <a:srgbClr val="3366FF"/>
                </a:solidFill>
                <a:latin typeface="微软雅黑" pitchFamily="34" charset="-122"/>
                <a:ea typeface="微软雅黑" pitchFamily="34" charset="-122"/>
              </a:rPr>
              <a:t>显示的某可执行目标文件的程序头表信息</a:t>
            </a:r>
          </a:p>
        </p:txBody>
      </p:sp>
      <p:sp>
        <p:nvSpPr>
          <p:cNvPr id="704519" name="Rectangle 7"/>
          <p:cNvSpPr>
            <a:spLocks noChangeArrowheads="1"/>
          </p:cNvSpPr>
          <p:nvPr/>
        </p:nvSpPr>
        <p:spPr bwMode="auto">
          <a:xfrm>
            <a:off x="246063" y="3932238"/>
            <a:ext cx="8651875" cy="334962"/>
          </a:xfrm>
          <a:prstGeom prst="rect">
            <a:avLst/>
          </a:prstGeom>
          <a:noFill/>
          <a:ln w="28575">
            <a:solidFill>
              <a:srgbClr val="FF0000"/>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04520" name="Line 8"/>
          <p:cNvSpPr>
            <a:spLocks noChangeShapeType="1"/>
          </p:cNvSpPr>
          <p:nvPr/>
        </p:nvSpPr>
        <p:spPr bwMode="auto">
          <a:xfrm>
            <a:off x="219075" y="5368925"/>
            <a:ext cx="8853488" cy="0"/>
          </a:xfrm>
          <a:prstGeom prst="line">
            <a:avLst/>
          </a:prstGeom>
          <a:noFill/>
          <a:ln w="28575">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04521" name="Line 9"/>
          <p:cNvSpPr>
            <a:spLocks noChangeShapeType="1"/>
          </p:cNvSpPr>
          <p:nvPr/>
        </p:nvSpPr>
        <p:spPr bwMode="auto">
          <a:xfrm>
            <a:off x="233363" y="5649913"/>
            <a:ext cx="8853487" cy="0"/>
          </a:xfrm>
          <a:prstGeom prst="line">
            <a:avLst/>
          </a:prstGeom>
          <a:noFill/>
          <a:ln w="28575">
            <a:solidFill>
              <a:srgbClr val="FF0000"/>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04522" name="Text Box 10"/>
          <p:cNvSpPr txBox="1">
            <a:spLocks noChangeArrowheads="1"/>
          </p:cNvSpPr>
          <p:nvPr/>
        </p:nvSpPr>
        <p:spPr bwMode="auto">
          <a:xfrm>
            <a:off x="4222750" y="3367088"/>
            <a:ext cx="3279775" cy="457200"/>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400" b="1">
                <a:solidFill>
                  <a:srgbClr val="FF0000"/>
                </a:solidFill>
                <a:latin typeface="微软雅黑" pitchFamily="34" charset="-122"/>
                <a:ea typeface="微软雅黑" pitchFamily="34" charset="-122"/>
              </a:rPr>
              <a:t>$ readelf –l main</a:t>
            </a:r>
          </a:p>
        </p:txBody>
      </p:sp>
    </p:spTree>
    <p:extLst>
      <p:ext uri="{BB962C8B-B14F-4D97-AF65-F5344CB8AC3E}">
        <p14:creationId xmlns:p14="http://schemas.microsoft.com/office/powerpoint/2010/main" xmlns="" val="808524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04518">
                                            <p:txEl>
                                              <p:pRg st="0" end="0"/>
                                            </p:txEl>
                                          </p:spTgt>
                                        </p:tgtEl>
                                        <p:attrNameLst>
                                          <p:attrName>style.visibility</p:attrName>
                                        </p:attrNameLst>
                                      </p:cBhvr>
                                      <p:to>
                                        <p:strVal val="visible"/>
                                      </p:to>
                                    </p:set>
                                    <p:animEffect transition="in" filter="blinds(horizontal)">
                                      <p:cBhvr>
                                        <p:cTn id="7" dur="500"/>
                                        <p:tgtEl>
                                          <p:spTgt spid="70451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04518">
                                            <p:txEl>
                                              <p:pRg st="1" end="1"/>
                                            </p:txEl>
                                          </p:spTgt>
                                        </p:tgtEl>
                                        <p:attrNameLst>
                                          <p:attrName>style.visibility</p:attrName>
                                        </p:attrNameLst>
                                      </p:cBhvr>
                                      <p:to>
                                        <p:strVal val="visible"/>
                                      </p:to>
                                    </p:set>
                                    <p:animEffect transition="in" filter="blinds(horizontal)">
                                      <p:cBhvr>
                                        <p:cTn id="12" dur="500"/>
                                        <p:tgtEl>
                                          <p:spTgt spid="70451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04518">
                                            <p:txEl>
                                              <p:pRg st="2" end="2"/>
                                            </p:txEl>
                                          </p:spTgt>
                                        </p:tgtEl>
                                        <p:attrNameLst>
                                          <p:attrName>style.visibility</p:attrName>
                                        </p:attrNameLst>
                                      </p:cBhvr>
                                      <p:to>
                                        <p:strVal val="visible"/>
                                      </p:to>
                                    </p:set>
                                    <p:animEffect transition="in" filter="blinds(horizontal)">
                                      <p:cBhvr>
                                        <p:cTn id="17" dur="500"/>
                                        <p:tgtEl>
                                          <p:spTgt spid="70451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04522"/>
                                        </p:tgtEl>
                                        <p:attrNameLst>
                                          <p:attrName>style.visibility</p:attrName>
                                        </p:attrNameLst>
                                      </p:cBhvr>
                                      <p:to>
                                        <p:strVal val="visible"/>
                                      </p:to>
                                    </p:set>
                                    <p:animEffect transition="in" filter="blinds(horizontal)">
                                      <p:cBhvr>
                                        <p:cTn id="22" dur="500"/>
                                        <p:tgtEl>
                                          <p:spTgt spid="70452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04517"/>
                                        </p:tgtEl>
                                        <p:attrNameLst>
                                          <p:attrName>style.visibility</p:attrName>
                                        </p:attrNameLst>
                                      </p:cBhvr>
                                      <p:to>
                                        <p:strVal val="visible"/>
                                      </p:to>
                                    </p:set>
                                    <p:animEffect transition="in" filter="blinds(horizontal)">
                                      <p:cBhvr>
                                        <p:cTn id="27" dur="500"/>
                                        <p:tgtEl>
                                          <p:spTgt spid="70451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04519"/>
                                        </p:tgtEl>
                                        <p:attrNameLst>
                                          <p:attrName>style.visibility</p:attrName>
                                        </p:attrNameLst>
                                      </p:cBhvr>
                                      <p:to>
                                        <p:strVal val="visible"/>
                                      </p:to>
                                    </p:set>
                                    <p:animEffect transition="in" filter="blinds(horizontal)">
                                      <p:cBhvr>
                                        <p:cTn id="32" dur="500"/>
                                        <p:tgtEl>
                                          <p:spTgt spid="70451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04520"/>
                                        </p:tgtEl>
                                        <p:attrNameLst>
                                          <p:attrName>style.visibility</p:attrName>
                                        </p:attrNameLst>
                                      </p:cBhvr>
                                      <p:to>
                                        <p:strVal val="visible"/>
                                      </p:to>
                                    </p:set>
                                    <p:animEffect transition="in" filter="blinds(horizontal)">
                                      <p:cBhvr>
                                        <p:cTn id="37" dur="500"/>
                                        <p:tgtEl>
                                          <p:spTgt spid="70452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04521"/>
                                        </p:tgtEl>
                                        <p:attrNameLst>
                                          <p:attrName>style.visibility</p:attrName>
                                        </p:attrNameLst>
                                      </p:cBhvr>
                                      <p:to>
                                        <p:strVal val="visible"/>
                                      </p:to>
                                    </p:set>
                                    <p:animEffect transition="in" filter="blinds(horizontal)">
                                      <p:cBhvr>
                                        <p:cTn id="42" dur="500"/>
                                        <p:tgtEl>
                                          <p:spTgt spid="7045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4519" grpId="0" animBg="1"/>
      <p:bldP spid="704520" grpId="0" animBg="1"/>
      <p:bldP spid="704521" grpId="0" animBg="1"/>
      <p:bldP spid="70452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5538" name="Rectangle 2"/>
          <p:cNvSpPr>
            <a:spLocks noGrp="1" noChangeArrowheads="1"/>
          </p:cNvSpPr>
          <p:nvPr>
            <p:ph type="title"/>
          </p:nvPr>
        </p:nvSpPr>
        <p:spPr/>
        <p:txBody>
          <a:bodyPr/>
          <a:lstStyle/>
          <a:p>
            <a:r>
              <a:rPr lang="zh-CN" altLang="en-US" dirty="0" smtClean="0"/>
              <a:t>可执行文件中的程序头表</a:t>
            </a:r>
          </a:p>
        </p:txBody>
      </p:sp>
      <p:sp>
        <p:nvSpPr>
          <p:cNvPr id="705540" name="Rectangle 4"/>
          <p:cNvSpPr>
            <a:spLocks noChangeArrowheads="1"/>
          </p:cNvSpPr>
          <p:nvPr/>
        </p:nvSpPr>
        <p:spPr bwMode="auto">
          <a:xfrm>
            <a:off x="144463" y="738188"/>
            <a:ext cx="8842375" cy="2935287"/>
          </a:xfrm>
          <a:prstGeom prst="rect">
            <a:avLst/>
          </a:prstGeom>
          <a:noFill/>
          <a:ln w="9525">
            <a:noFill/>
            <a:miter lim="800000"/>
            <a:headEnd/>
            <a:tailEnd/>
          </a:ln>
          <a:effectLst/>
        </p:spPr>
        <p:txBody>
          <a:bodyPr anchor="ctr">
            <a:spAutoFit/>
          </a:bodyPr>
          <a:lstStyle/>
          <a:p>
            <a:pPr eaLnBrk="0" fontAlgn="base" hangingPunct="0">
              <a:lnSpc>
                <a:spcPct val="115000"/>
              </a:lnSpc>
              <a:spcBef>
                <a:spcPct val="0"/>
              </a:spcBef>
              <a:spcAft>
                <a:spcPct val="0"/>
              </a:spcAft>
            </a:pPr>
            <a:r>
              <a:rPr lang="zh-CN" altLang="en-US" b="1" dirty="0">
                <a:solidFill>
                  <a:srgbClr val="000000"/>
                </a:solidFill>
                <a:latin typeface="微软雅黑" pitchFamily="34" charset="-122"/>
                <a:ea typeface="微软雅黑" pitchFamily="34" charset="-122"/>
              </a:rPr>
              <a:t>程序头表中有</a:t>
            </a:r>
            <a:r>
              <a:rPr lang="en-US" altLang="zh-CN" b="1" dirty="0">
                <a:solidFill>
                  <a:srgbClr val="000000"/>
                </a:solidFill>
                <a:latin typeface="微软雅黑" pitchFamily="34" charset="-122"/>
                <a:ea typeface="微软雅黑" pitchFamily="34" charset="-122"/>
              </a:rPr>
              <a:t>8</a:t>
            </a:r>
            <a:r>
              <a:rPr lang="zh-CN" altLang="en-US" b="1" dirty="0">
                <a:solidFill>
                  <a:srgbClr val="000000"/>
                </a:solidFill>
                <a:latin typeface="微软雅黑" pitchFamily="34" charset="-122"/>
                <a:ea typeface="微软雅黑" pitchFamily="34" charset="-122"/>
              </a:rPr>
              <a:t>个表项，其中有两个是</a:t>
            </a:r>
            <a:r>
              <a:rPr lang="zh-CN" altLang="en-US" b="1" dirty="0">
                <a:solidFill>
                  <a:srgbClr val="000000"/>
                </a:solidFill>
                <a:latin typeface="微软雅黑" pitchFamily="34" charset="-122"/>
                <a:ea typeface="微软雅黑" pitchFamily="34" charset="-122"/>
                <a:hlinkClick r:id="" action="ppaction://hlinkshowjump?jump=nextslide"/>
              </a:rPr>
              <a:t>可装入段</a:t>
            </a:r>
            <a:r>
              <a:rPr lang="zh-CN" altLang="en-US" b="1" dirty="0">
                <a:solidFill>
                  <a:srgbClr val="000000"/>
                </a:solidFill>
                <a:latin typeface="微软雅黑" pitchFamily="34" charset="-122"/>
                <a:ea typeface="微软雅黑" pitchFamily="34" charset="-122"/>
              </a:rPr>
              <a:t>（</a:t>
            </a:r>
            <a:r>
              <a:rPr lang="en-US" altLang="zh-CN" b="1" dirty="0">
                <a:solidFill>
                  <a:srgbClr val="000000"/>
                </a:solidFill>
                <a:latin typeface="微软雅黑" pitchFamily="34" charset="-122"/>
                <a:ea typeface="微软雅黑" pitchFamily="34" charset="-122"/>
              </a:rPr>
              <a:t>type=LOAD</a:t>
            </a:r>
            <a:r>
              <a:rPr lang="zh-CN" altLang="en-US" b="1" dirty="0">
                <a:solidFill>
                  <a:srgbClr val="000000"/>
                </a:solidFill>
                <a:latin typeface="微软雅黑" pitchFamily="34" charset="-122"/>
                <a:ea typeface="微软雅黑" pitchFamily="34" charset="-122"/>
              </a:rPr>
              <a:t>）对应表项。</a:t>
            </a:r>
            <a:r>
              <a:rPr lang="zh-CN" altLang="en-US" b="1" dirty="0">
                <a:solidFill>
                  <a:srgbClr val="FF0000"/>
                </a:solidFill>
                <a:latin typeface="微软雅黑" pitchFamily="34" charset="-122"/>
                <a:ea typeface="微软雅黑" pitchFamily="34" charset="-122"/>
              </a:rPr>
              <a:t>第一可装入段对应第</a:t>
            </a:r>
            <a:r>
              <a:rPr lang="en-US" altLang="zh-CN" b="1" dirty="0">
                <a:solidFill>
                  <a:srgbClr val="FF0000"/>
                </a:solidFill>
                <a:latin typeface="微软雅黑" pitchFamily="34" charset="-122"/>
                <a:ea typeface="微软雅黑" pitchFamily="34" charset="-122"/>
              </a:rPr>
              <a:t>0x00000~0x004d3</a:t>
            </a:r>
            <a:r>
              <a:rPr lang="zh-CN" altLang="en-US" b="1" dirty="0">
                <a:solidFill>
                  <a:srgbClr val="FF0000"/>
                </a:solidFill>
                <a:latin typeface="微软雅黑" pitchFamily="34" charset="-122"/>
                <a:ea typeface="微软雅黑" pitchFamily="34" charset="-122"/>
              </a:rPr>
              <a:t>字节（包括</a:t>
            </a:r>
            <a:r>
              <a:rPr lang="en-US" altLang="zh-CN" b="1" dirty="0">
                <a:solidFill>
                  <a:srgbClr val="FF0000"/>
                </a:solidFill>
                <a:latin typeface="微软雅黑" pitchFamily="34" charset="-122"/>
                <a:ea typeface="微软雅黑" pitchFamily="34" charset="-122"/>
              </a:rPr>
              <a:t>ELF</a:t>
            </a:r>
            <a:r>
              <a:rPr lang="zh-CN" altLang="en-US" b="1" dirty="0">
                <a:solidFill>
                  <a:srgbClr val="FF0000"/>
                </a:solidFill>
                <a:latin typeface="微软雅黑" pitchFamily="34" charset="-122"/>
                <a:ea typeface="微软雅黑" pitchFamily="34" charset="-122"/>
              </a:rPr>
              <a:t>头、程序头表、</a:t>
            </a:r>
            <a:r>
              <a:rPr lang="en-US" altLang="zh-CN" b="1" dirty="0">
                <a:solidFill>
                  <a:srgbClr val="FF0000"/>
                </a:solidFill>
                <a:latin typeface="微软雅黑" pitchFamily="34" charset="-122"/>
                <a:ea typeface="微软雅黑" pitchFamily="34" charset="-122"/>
              </a:rPr>
              <a:t>.init</a:t>
            </a:r>
            <a:r>
              <a:rPr lang="zh-CN" altLang="en-US" b="1" dirty="0">
                <a:solidFill>
                  <a:srgbClr val="FF0000"/>
                </a:solidFill>
                <a:latin typeface="微软雅黑" pitchFamily="34" charset="-122"/>
                <a:ea typeface="微软雅黑" pitchFamily="34" charset="-122"/>
              </a:rPr>
              <a:t>、</a:t>
            </a:r>
            <a:r>
              <a:rPr lang="en-US" altLang="zh-CN" b="1" dirty="0">
                <a:solidFill>
                  <a:srgbClr val="FF0000"/>
                </a:solidFill>
                <a:latin typeface="微软雅黑" pitchFamily="34" charset="-122"/>
                <a:ea typeface="微软雅黑" pitchFamily="34" charset="-122"/>
              </a:rPr>
              <a:t>.text</a:t>
            </a:r>
            <a:r>
              <a:rPr lang="zh-CN" altLang="en-US" b="1" dirty="0">
                <a:solidFill>
                  <a:srgbClr val="FF0000"/>
                </a:solidFill>
                <a:latin typeface="微软雅黑" pitchFamily="34" charset="-122"/>
                <a:ea typeface="微软雅黑" pitchFamily="34" charset="-122"/>
              </a:rPr>
              <a:t>和</a:t>
            </a:r>
            <a:r>
              <a:rPr lang="en-US" altLang="zh-CN" b="1" dirty="0">
                <a:solidFill>
                  <a:srgbClr val="FF0000"/>
                </a:solidFill>
                <a:latin typeface="微软雅黑" pitchFamily="34" charset="-122"/>
                <a:ea typeface="微软雅黑" pitchFamily="34" charset="-122"/>
              </a:rPr>
              <a:t>.</a:t>
            </a:r>
            <a:r>
              <a:rPr lang="en-US" altLang="zh-CN" b="1" dirty="0" err="1">
                <a:solidFill>
                  <a:srgbClr val="FF0000"/>
                </a:solidFill>
                <a:latin typeface="微软雅黑" pitchFamily="34" charset="-122"/>
                <a:ea typeface="微软雅黑" pitchFamily="34" charset="-122"/>
              </a:rPr>
              <a:t>rodata</a:t>
            </a:r>
            <a:r>
              <a:rPr lang="zh-CN" altLang="en-US" b="1" dirty="0">
                <a:solidFill>
                  <a:srgbClr val="FF0000"/>
                </a:solidFill>
                <a:latin typeface="微软雅黑" pitchFamily="34" charset="-122"/>
                <a:ea typeface="微软雅黑" pitchFamily="34" charset="-122"/>
              </a:rPr>
              <a:t>节），映射到虚拟地址</a:t>
            </a:r>
            <a:r>
              <a:rPr lang="en-US" altLang="zh-CN" b="1" dirty="0">
                <a:solidFill>
                  <a:srgbClr val="FF0000"/>
                </a:solidFill>
                <a:latin typeface="微软雅黑" pitchFamily="34" charset="-122"/>
                <a:ea typeface="微软雅黑" pitchFamily="34" charset="-122"/>
              </a:rPr>
              <a:t>0x8048000</a:t>
            </a:r>
            <a:r>
              <a:rPr lang="zh-CN" altLang="en-US" b="1" dirty="0">
                <a:solidFill>
                  <a:srgbClr val="FF0000"/>
                </a:solidFill>
                <a:latin typeface="微软雅黑" pitchFamily="34" charset="-122"/>
                <a:ea typeface="微软雅黑" pitchFamily="34" charset="-122"/>
              </a:rPr>
              <a:t>开始长度为</a:t>
            </a:r>
            <a:r>
              <a:rPr lang="en-US" altLang="zh-CN" b="1" dirty="0">
                <a:solidFill>
                  <a:srgbClr val="FF0000"/>
                </a:solidFill>
                <a:latin typeface="微软雅黑" pitchFamily="34" charset="-122"/>
                <a:ea typeface="微软雅黑" pitchFamily="34" charset="-122"/>
              </a:rPr>
              <a:t>0x4d4</a:t>
            </a:r>
            <a:r>
              <a:rPr lang="zh-CN" altLang="en-US" b="1" dirty="0">
                <a:solidFill>
                  <a:srgbClr val="FF0000"/>
                </a:solidFill>
                <a:latin typeface="微软雅黑" pitchFamily="34" charset="-122"/>
                <a:ea typeface="微软雅黑" pitchFamily="34" charset="-122"/>
              </a:rPr>
              <a:t>字节的区域，按</a:t>
            </a:r>
            <a:r>
              <a:rPr lang="en-US" altLang="zh-CN" b="1" dirty="0">
                <a:solidFill>
                  <a:srgbClr val="FF0000"/>
                </a:solidFill>
                <a:latin typeface="微软雅黑" pitchFamily="34" charset="-122"/>
                <a:ea typeface="微软雅黑" pitchFamily="34" charset="-122"/>
              </a:rPr>
              <a:t>0x1000=2</a:t>
            </a:r>
            <a:r>
              <a:rPr lang="en-US" altLang="zh-CN" b="1" baseline="30000" dirty="0">
                <a:solidFill>
                  <a:srgbClr val="FF0000"/>
                </a:solidFill>
                <a:latin typeface="微软雅黑" pitchFamily="34" charset="-122"/>
                <a:ea typeface="微软雅黑" pitchFamily="34" charset="-122"/>
              </a:rPr>
              <a:t>12</a:t>
            </a:r>
            <a:r>
              <a:rPr lang="en-US" altLang="zh-CN" b="1" dirty="0">
                <a:solidFill>
                  <a:srgbClr val="FF0000"/>
                </a:solidFill>
                <a:latin typeface="微软雅黑" pitchFamily="34" charset="-122"/>
                <a:ea typeface="微软雅黑" pitchFamily="34" charset="-122"/>
              </a:rPr>
              <a:t>=4K</a:t>
            </a:r>
            <a:r>
              <a:rPr lang="zh-CN" altLang="en-US" b="1" dirty="0">
                <a:solidFill>
                  <a:srgbClr val="FF0000"/>
                </a:solidFill>
                <a:latin typeface="微软雅黑" pitchFamily="34" charset="-122"/>
                <a:ea typeface="微软雅黑" pitchFamily="34" charset="-122"/>
              </a:rPr>
              <a:t>字节对齐，具有只读</a:t>
            </a:r>
            <a:r>
              <a:rPr lang="en-US" altLang="zh-CN" b="1" dirty="0">
                <a:solidFill>
                  <a:srgbClr val="FF0000"/>
                </a:solidFill>
                <a:latin typeface="微软雅黑" pitchFamily="34" charset="-122"/>
                <a:ea typeface="微软雅黑" pitchFamily="34" charset="-122"/>
              </a:rPr>
              <a:t>/</a:t>
            </a:r>
            <a:r>
              <a:rPr lang="zh-CN" altLang="en-US" b="1" dirty="0">
                <a:solidFill>
                  <a:srgbClr val="FF0000"/>
                </a:solidFill>
                <a:latin typeface="微软雅黑" pitchFamily="34" charset="-122"/>
                <a:ea typeface="微软雅黑" pitchFamily="34" charset="-122"/>
              </a:rPr>
              <a:t>执行权限（</a:t>
            </a:r>
            <a:r>
              <a:rPr lang="en-US" altLang="zh-CN" b="1" dirty="0" err="1">
                <a:solidFill>
                  <a:srgbClr val="FF0000"/>
                </a:solidFill>
                <a:latin typeface="微软雅黑" pitchFamily="34" charset="-122"/>
                <a:ea typeface="微软雅黑" pitchFamily="34" charset="-122"/>
              </a:rPr>
              <a:t>Flg</a:t>
            </a:r>
            <a:r>
              <a:rPr lang="en-US" altLang="zh-CN" b="1" dirty="0">
                <a:solidFill>
                  <a:srgbClr val="FF0000"/>
                </a:solidFill>
                <a:latin typeface="微软雅黑" pitchFamily="34" charset="-122"/>
                <a:ea typeface="微软雅黑" pitchFamily="34" charset="-122"/>
              </a:rPr>
              <a:t>=RE</a:t>
            </a:r>
            <a:r>
              <a:rPr lang="zh-CN" altLang="en-US" b="1" dirty="0">
                <a:solidFill>
                  <a:srgbClr val="FF0000"/>
                </a:solidFill>
                <a:latin typeface="微软雅黑" pitchFamily="34" charset="-122"/>
                <a:ea typeface="微软雅黑" pitchFamily="34" charset="-122"/>
              </a:rPr>
              <a:t>），是只读代码段（</a:t>
            </a:r>
            <a:r>
              <a:rPr lang="en-US" altLang="zh-CN" b="1" dirty="0">
                <a:solidFill>
                  <a:srgbClr val="FF0000"/>
                </a:solidFill>
                <a:latin typeface="微软雅黑" pitchFamily="34" charset="-122"/>
                <a:ea typeface="微软雅黑" pitchFamily="34" charset="-122"/>
              </a:rPr>
              <a:t>read-only code</a:t>
            </a:r>
            <a:r>
              <a:rPr lang="zh-CN" altLang="en-US" b="1" dirty="0">
                <a:solidFill>
                  <a:srgbClr val="FF0000"/>
                </a:solidFill>
                <a:latin typeface="微软雅黑" pitchFamily="34" charset="-122"/>
                <a:ea typeface="微软雅黑" pitchFamily="34" charset="-122"/>
              </a:rPr>
              <a:t>）。</a:t>
            </a:r>
            <a:r>
              <a:rPr lang="zh-CN" altLang="en-US" b="1" dirty="0">
                <a:solidFill>
                  <a:srgbClr val="3366FF"/>
                </a:solidFill>
                <a:latin typeface="微软雅黑" pitchFamily="34" charset="-122"/>
                <a:ea typeface="微软雅黑" pitchFamily="34" charset="-122"/>
              </a:rPr>
              <a:t>第二可装入段对应第</a:t>
            </a:r>
            <a:r>
              <a:rPr lang="en-US" altLang="zh-CN" b="1" dirty="0">
                <a:solidFill>
                  <a:srgbClr val="3366FF"/>
                </a:solidFill>
                <a:latin typeface="微软雅黑" pitchFamily="34" charset="-122"/>
                <a:ea typeface="微软雅黑" pitchFamily="34" charset="-122"/>
              </a:rPr>
              <a:t>0x000f0c</a:t>
            </a:r>
            <a:r>
              <a:rPr lang="zh-CN" altLang="en-US" b="1" dirty="0">
                <a:solidFill>
                  <a:srgbClr val="3366FF"/>
                </a:solidFill>
                <a:latin typeface="微软雅黑" pitchFamily="34" charset="-122"/>
                <a:ea typeface="微软雅黑" pitchFamily="34" charset="-122"/>
              </a:rPr>
              <a:t>开始长度为</a:t>
            </a:r>
            <a:r>
              <a:rPr lang="en-US" altLang="zh-CN" b="1" dirty="0">
                <a:solidFill>
                  <a:srgbClr val="3366FF"/>
                </a:solidFill>
                <a:latin typeface="微软雅黑" pitchFamily="34" charset="-122"/>
                <a:ea typeface="微软雅黑" pitchFamily="34" charset="-122"/>
              </a:rPr>
              <a:t>0x108</a:t>
            </a:r>
            <a:r>
              <a:rPr lang="zh-CN" altLang="en-US" b="1" dirty="0">
                <a:solidFill>
                  <a:srgbClr val="3366FF"/>
                </a:solidFill>
                <a:latin typeface="微软雅黑" pitchFamily="34" charset="-122"/>
                <a:ea typeface="微软雅黑" pitchFamily="34" charset="-122"/>
              </a:rPr>
              <a:t>字节的</a:t>
            </a:r>
            <a:r>
              <a:rPr lang="en-US" altLang="zh-CN" b="1" dirty="0">
                <a:solidFill>
                  <a:srgbClr val="3366FF"/>
                </a:solidFill>
                <a:latin typeface="微软雅黑" pitchFamily="34" charset="-122"/>
                <a:ea typeface="微软雅黑" pitchFamily="34" charset="-122"/>
              </a:rPr>
              <a:t>.data</a:t>
            </a:r>
            <a:r>
              <a:rPr lang="zh-CN" altLang="en-US" b="1" dirty="0">
                <a:solidFill>
                  <a:srgbClr val="3366FF"/>
                </a:solidFill>
                <a:latin typeface="微软雅黑" pitchFamily="34" charset="-122"/>
                <a:ea typeface="微软雅黑" pitchFamily="34" charset="-122"/>
              </a:rPr>
              <a:t>节，映射到虚拟地址</a:t>
            </a:r>
            <a:r>
              <a:rPr lang="en-US" altLang="zh-CN" b="1" dirty="0">
                <a:solidFill>
                  <a:srgbClr val="3366FF"/>
                </a:solidFill>
                <a:latin typeface="微软雅黑" pitchFamily="34" charset="-122"/>
                <a:ea typeface="微软雅黑" pitchFamily="34" charset="-122"/>
              </a:rPr>
              <a:t>0x8049f0c</a:t>
            </a:r>
            <a:r>
              <a:rPr lang="zh-CN" altLang="en-US" b="1" dirty="0">
                <a:solidFill>
                  <a:srgbClr val="3366FF"/>
                </a:solidFill>
                <a:latin typeface="微软雅黑" pitchFamily="34" charset="-122"/>
                <a:ea typeface="微软雅黑" pitchFamily="34" charset="-122"/>
              </a:rPr>
              <a:t>开始的长度为</a:t>
            </a:r>
            <a:r>
              <a:rPr lang="en-US" altLang="zh-CN" b="1" dirty="0">
                <a:solidFill>
                  <a:srgbClr val="3366FF"/>
                </a:solidFill>
                <a:latin typeface="微软雅黑" pitchFamily="34" charset="-122"/>
                <a:ea typeface="微软雅黑" pitchFamily="34" charset="-122"/>
              </a:rPr>
              <a:t>0x110</a:t>
            </a:r>
            <a:r>
              <a:rPr lang="zh-CN" altLang="en-US" b="1" dirty="0">
                <a:solidFill>
                  <a:srgbClr val="3366FF"/>
                </a:solidFill>
                <a:latin typeface="微软雅黑" pitchFamily="34" charset="-122"/>
                <a:ea typeface="微软雅黑" pitchFamily="34" charset="-122"/>
              </a:rPr>
              <a:t>字节的存储区域，在</a:t>
            </a:r>
            <a:r>
              <a:rPr lang="en-US" altLang="zh-CN" b="1" dirty="0">
                <a:solidFill>
                  <a:srgbClr val="3366FF"/>
                </a:solidFill>
                <a:latin typeface="微软雅黑" pitchFamily="34" charset="-122"/>
                <a:ea typeface="微软雅黑" pitchFamily="34" charset="-122"/>
              </a:rPr>
              <a:t>0x110=272</a:t>
            </a:r>
            <a:r>
              <a:rPr lang="zh-CN" altLang="en-US" b="1" dirty="0">
                <a:solidFill>
                  <a:srgbClr val="3366FF"/>
                </a:solidFill>
                <a:latin typeface="微软雅黑" pitchFamily="34" charset="-122"/>
                <a:ea typeface="微软雅黑" pitchFamily="34" charset="-122"/>
              </a:rPr>
              <a:t>字节的存储区中，前</a:t>
            </a:r>
            <a:r>
              <a:rPr lang="en-US" altLang="zh-CN" b="1" dirty="0">
                <a:solidFill>
                  <a:srgbClr val="3366FF"/>
                </a:solidFill>
                <a:latin typeface="微软雅黑" pitchFamily="34" charset="-122"/>
                <a:ea typeface="微软雅黑" pitchFamily="34" charset="-122"/>
              </a:rPr>
              <a:t>0x108=264</a:t>
            </a:r>
            <a:r>
              <a:rPr lang="zh-CN" altLang="en-US" b="1" dirty="0">
                <a:solidFill>
                  <a:srgbClr val="3366FF"/>
                </a:solidFill>
                <a:latin typeface="微软雅黑" pitchFamily="34" charset="-122"/>
                <a:ea typeface="微软雅黑" pitchFamily="34" charset="-122"/>
              </a:rPr>
              <a:t>字节用</a:t>
            </a:r>
            <a:r>
              <a:rPr lang="en-US" altLang="zh-CN" b="1" dirty="0">
                <a:solidFill>
                  <a:srgbClr val="3366FF"/>
                </a:solidFill>
                <a:latin typeface="微软雅黑" pitchFamily="34" charset="-122"/>
                <a:ea typeface="微软雅黑" pitchFamily="34" charset="-122"/>
              </a:rPr>
              <a:t>.data</a:t>
            </a:r>
            <a:r>
              <a:rPr lang="zh-CN" altLang="en-US" b="1" dirty="0">
                <a:solidFill>
                  <a:srgbClr val="3366FF"/>
                </a:solidFill>
                <a:latin typeface="微软雅黑" pitchFamily="34" charset="-122"/>
                <a:ea typeface="微软雅黑" pitchFamily="34" charset="-122"/>
              </a:rPr>
              <a:t>节内容初始化，而后面</a:t>
            </a:r>
            <a:r>
              <a:rPr lang="en-US" altLang="zh-CN" b="1" dirty="0">
                <a:solidFill>
                  <a:srgbClr val="3366FF"/>
                </a:solidFill>
                <a:latin typeface="微软雅黑" pitchFamily="34" charset="-122"/>
                <a:ea typeface="微软雅黑" pitchFamily="34" charset="-122"/>
              </a:rPr>
              <a:t>272-264=8</a:t>
            </a:r>
            <a:r>
              <a:rPr lang="zh-CN" altLang="en-US" b="1" dirty="0">
                <a:solidFill>
                  <a:srgbClr val="3366FF"/>
                </a:solidFill>
                <a:latin typeface="微软雅黑" pitchFamily="34" charset="-122"/>
                <a:ea typeface="微软雅黑" pitchFamily="34" charset="-122"/>
              </a:rPr>
              <a:t>个字节对应</a:t>
            </a:r>
            <a:r>
              <a:rPr lang="en-US" altLang="zh-CN" b="1" dirty="0">
                <a:solidFill>
                  <a:srgbClr val="3366FF"/>
                </a:solidFill>
                <a:latin typeface="微软雅黑" pitchFamily="34" charset="-122"/>
                <a:ea typeface="微软雅黑" pitchFamily="34" charset="-122"/>
              </a:rPr>
              <a:t>.</a:t>
            </a:r>
            <a:r>
              <a:rPr lang="en-US" altLang="zh-CN" b="1" dirty="0" err="1">
                <a:solidFill>
                  <a:srgbClr val="3366FF"/>
                </a:solidFill>
                <a:latin typeface="微软雅黑" pitchFamily="34" charset="-122"/>
                <a:ea typeface="微软雅黑" pitchFamily="34" charset="-122"/>
              </a:rPr>
              <a:t>bss</a:t>
            </a:r>
            <a:r>
              <a:rPr lang="zh-CN" altLang="en-US" b="1" dirty="0">
                <a:solidFill>
                  <a:srgbClr val="3366FF"/>
                </a:solidFill>
                <a:latin typeface="微软雅黑" pitchFamily="34" charset="-122"/>
                <a:ea typeface="微软雅黑" pitchFamily="34" charset="-122"/>
              </a:rPr>
              <a:t>节，初始化为</a:t>
            </a:r>
            <a:r>
              <a:rPr lang="en-US" altLang="zh-CN" b="1" dirty="0">
                <a:solidFill>
                  <a:srgbClr val="3366FF"/>
                </a:solidFill>
                <a:latin typeface="微软雅黑" pitchFamily="34" charset="-122"/>
                <a:ea typeface="微软雅黑" pitchFamily="34" charset="-122"/>
              </a:rPr>
              <a:t>0</a:t>
            </a:r>
            <a:r>
              <a:rPr lang="zh-CN" altLang="en-US" b="1" dirty="0">
                <a:solidFill>
                  <a:srgbClr val="3366FF"/>
                </a:solidFill>
                <a:latin typeface="微软雅黑" pitchFamily="34" charset="-122"/>
                <a:ea typeface="微软雅黑" pitchFamily="34" charset="-122"/>
              </a:rPr>
              <a:t>，该段按</a:t>
            </a:r>
            <a:r>
              <a:rPr lang="en-US" altLang="zh-CN" b="1" dirty="0">
                <a:solidFill>
                  <a:srgbClr val="3366FF"/>
                </a:solidFill>
                <a:latin typeface="微软雅黑" pitchFamily="34" charset="-122"/>
                <a:ea typeface="微软雅黑" pitchFamily="34" charset="-122"/>
              </a:rPr>
              <a:t>0x1000=4KB</a:t>
            </a:r>
            <a:r>
              <a:rPr lang="zh-CN" altLang="en-US" b="1" dirty="0">
                <a:solidFill>
                  <a:srgbClr val="3366FF"/>
                </a:solidFill>
                <a:latin typeface="微软雅黑" pitchFamily="34" charset="-122"/>
                <a:ea typeface="微软雅黑" pitchFamily="34" charset="-122"/>
              </a:rPr>
              <a:t>对齐，具有可读可写权限（</a:t>
            </a:r>
            <a:r>
              <a:rPr lang="en-US" altLang="zh-CN" b="1" dirty="0" err="1">
                <a:solidFill>
                  <a:srgbClr val="3366FF"/>
                </a:solidFill>
                <a:latin typeface="微软雅黑" pitchFamily="34" charset="-122"/>
                <a:ea typeface="微软雅黑" pitchFamily="34" charset="-122"/>
              </a:rPr>
              <a:t>Flg</a:t>
            </a:r>
            <a:r>
              <a:rPr lang="en-US" altLang="zh-CN" b="1" dirty="0">
                <a:solidFill>
                  <a:srgbClr val="3366FF"/>
                </a:solidFill>
                <a:latin typeface="微软雅黑" pitchFamily="34" charset="-122"/>
                <a:ea typeface="微软雅黑" pitchFamily="34" charset="-122"/>
              </a:rPr>
              <a:t>=RW</a:t>
            </a:r>
            <a:r>
              <a:rPr lang="zh-CN" altLang="en-US" b="1" dirty="0">
                <a:solidFill>
                  <a:srgbClr val="3366FF"/>
                </a:solidFill>
                <a:latin typeface="微软雅黑" pitchFamily="34" charset="-122"/>
                <a:ea typeface="微软雅黑" pitchFamily="34" charset="-122"/>
              </a:rPr>
              <a:t>），因此，它是一个可读写数据段（</a:t>
            </a:r>
            <a:r>
              <a:rPr lang="en-US" altLang="zh-CN" b="1" dirty="0">
                <a:solidFill>
                  <a:srgbClr val="3366FF"/>
                </a:solidFill>
                <a:latin typeface="微软雅黑" pitchFamily="34" charset="-122"/>
                <a:ea typeface="微软雅黑" pitchFamily="34" charset="-122"/>
              </a:rPr>
              <a:t>read/write data segment</a:t>
            </a:r>
            <a:r>
              <a:rPr lang="zh-CN" altLang="en-US" b="1" dirty="0">
                <a:solidFill>
                  <a:srgbClr val="3366FF"/>
                </a:solidFill>
                <a:latin typeface="微软雅黑" pitchFamily="34" charset="-122"/>
                <a:ea typeface="微软雅黑" pitchFamily="34" charset="-122"/>
              </a:rPr>
              <a:t>）</a:t>
            </a:r>
            <a:r>
              <a:rPr lang="zh-CN" altLang="en-US" dirty="0">
                <a:solidFill>
                  <a:srgbClr val="3366FF"/>
                </a:solidFill>
              </a:rPr>
              <a:t> 。</a:t>
            </a:r>
          </a:p>
        </p:txBody>
      </p:sp>
      <p:pic>
        <p:nvPicPr>
          <p:cNvPr id="705541" name="Picture 5"/>
          <p:cNvPicPr>
            <a:picLocks noChangeAspect="1" noChangeArrowheads="1"/>
          </p:cNvPicPr>
          <p:nvPr/>
        </p:nvPicPr>
        <p:blipFill>
          <a:blip r:embed="rId3" cstate="print"/>
          <a:srcRect/>
          <a:stretch>
            <a:fillRect/>
          </a:stretch>
        </p:blipFill>
        <p:spPr bwMode="auto">
          <a:xfrm>
            <a:off x="0" y="3686175"/>
            <a:ext cx="9144000" cy="3171825"/>
          </a:xfrm>
          <a:prstGeom prst="rect">
            <a:avLst/>
          </a:prstGeom>
          <a:noFill/>
          <a:ln w="9525">
            <a:noFill/>
            <a:miter lim="800000"/>
            <a:headEnd/>
            <a:tailEnd/>
          </a:ln>
        </p:spPr>
      </p:pic>
      <p:sp>
        <p:nvSpPr>
          <p:cNvPr id="705542" name="Rectangle 6"/>
          <p:cNvSpPr>
            <a:spLocks noChangeArrowheads="1"/>
          </p:cNvSpPr>
          <p:nvPr/>
        </p:nvSpPr>
        <p:spPr bwMode="auto">
          <a:xfrm>
            <a:off x="246063" y="3932238"/>
            <a:ext cx="8651875" cy="334962"/>
          </a:xfrm>
          <a:prstGeom prst="rect">
            <a:avLst/>
          </a:prstGeom>
          <a:noFill/>
          <a:ln w="28575">
            <a:solidFill>
              <a:srgbClr val="FF0000"/>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05545" name="Rectangle 9"/>
          <p:cNvSpPr>
            <a:spLocks noChangeArrowheads="1"/>
          </p:cNvSpPr>
          <p:nvPr/>
        </p:nvSpPr>
        <p:spPr bwMode="auto">
          <a:xfrm>
            <a:off x="263525" y="5094288"/>
            <a:ext cx="8723313" cy="247650"/>
          </a:xfrm>
          <a:prstGeom prst="rect">
            <a:avLst/>
          </a:prstGeom>
          <a:solidFill>
            <a:srgbClr val="FF0000">
              <a:alpha val="27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05546" name="Rectangle 10"/>
          <p:cNvSpPr>
            <a:spLocks noChangeArrowheads="1"/>
          </p:cNvSpPr>
          <p:nvPr/>
        </p:nvSpPr>
        <p:spPr bwMode="auto">
          <a:xfrm>
            <a:off x="263525" y="5359400"/>
            <a:ext cx="8723313" cy="247650"/>
          </a:xfrm>
          <a:prstGeom prst="rect">
            <a:avLst/>
          </a:prstGeom>
          <a:solidFill>
            <a:srgbClr val="0000FF">
              <a:alpha val="27000"/>
            </a:srgb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05547" name="Text Box 11"/>
          <p:cNvSpPr txBox="1">
            <a:spLocks noChangeArrowheads="1"/>
          </p:cNvSpPr>
          <p:nvPr/>
        </p:nvSpPr>
        <p:spPr bwMode="auto">
          <a:xfrm>
            <a:off x="7589838" y="3381375"/>
            <a:ext cx="8572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000000"/>
                </a:solidFill>
                <a:latin typeface="微软雅黑" pitchFamily="34" charset="-122"/>
                <a:ea typeface="微软雅黑" pitchFamily="34" charset="-122"/>
                <a:hlinkClick r:id="rId4" action="ppaction://hlinksldjump"/>
              </a:rPr>
              <a:t>SKIP</a:t>
            </a:r>
            <a:endParaRPr lang="en-US" altLang="zh-CN" sz="2000" b="1">
              <a:solidFill>
                <a:srgbClr val="000000"/>
              </a:solidFill>
              <a:latin typeface="微软雅黑" pitchFamily="34" charset="-122"/>
              <a:ea typeface="微软雅黑" pitchFamily="34" charset="-122"/>
            </a:endParaRPr>
          </a:p>
        </p:txBody>
      </p:sp>
    </p:spTree>
    <p:extLst>
      <p:ext uri="{BB962C8B-B14F-4D97-AF65-F5344CB8AC3E}">
        <p14:creationId xmlns:p14="http://schemas.microsoft.com/office/powerpoint/2010/main" xmlns="" val="4064259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05540"/>
                                        </p:tgtEl>
                                        <p:attrNameLst>
                                          <p:attrName>style.visibility</p:attrName>
                                        </p:attrNameLst>
                                      </p:cBhvr>
                                      <p:to>
                                        <p:strVal val="visible"/>
                                      </p:to>
                                    </p:set>
                                    <p:animEffect transition="in" filter="blinds(horizontal)">
                                      <p:cBhvr>
                                        <p:cTn id="7" dur="500"/>
                                        <p:tgtEl>
                                          <p:spTgt spid="7055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05545"/>
                                        </p:tgtEl>
                                        <p:attrNameLst>
                                          <p:attrName>style.visibility</p:attrName>
                                        </p:attrNameLst>
                                      </p:cBhvr>
                                      <p:to>
                                        <p:strVal val="visible"/>
                                      </p:to>
                                    </p:set>
                                    <p:animEffect transition="in" filter="blinds(horizontal)">
                                      <p:cBhvr>
                                        <p:cTn id="12" dur="500"/>
                                        <p:tgtEl>
                                          <p:spTgt spid="70554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05546"/>
                                        </p:tgtEl>
                                        <p:attrNameLst>
                                          <p:attrName>style.visibility</p:attrName>
                                        </p:attrNameLst>
                                      </p:cBhvr>
                                      <p:to>
                                        <p:strVal val="visible"/>
                                      </p:to>
                                    </p:set>
                                    <p:animEffect transition="in" filter="blinds(horizontal)">
                                      <p:cBhvr>
                                        <p:cTn id="17" dur="500"/>
                                        <p:tgtEl>
                                          <p:spTgt spid="70554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05547"/>
                                        </p:tgtEl>
                                        <p:attrNameLst>
                                          <p:attrName>style.visibility</p:attrName>
                                        </p:attrNameLst>
                                      </p:cBhvr>
                                      <p:to>
                                        <p:strVal val="visible"/>
                                      </p:to>
                                    </p:set>
                                    <p:animEffect transition="in" filter="blinds(horizontal)">
                                      <p:cBhvr>
                                        <p:cTn id="22" dur="500"/>
                                        <p:tgtEl>
                                          <p:spTgt spid="705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5540" grpId="0"/>
      <p:bldP spid="705545" grpId="0" animBg="1"/>
      <p:bldP spid="705546" grpId="0" animBg="1"/>
      <p:bldP spid="70554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第一讲：目标文件格式</a:t>
            </a: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程序的链接概述、链接的意义与过程</a:t>
            </a:r>
          </a:p>
          <a:p>
            <a:pPr marL="285750" indent="-285750">
              <a:buFont typeface="Wingdings" panose="05000000000000000000" charset="0"/>
              <a:buChar char="l"/>
            </a:pPr>
            <a:r>
              <a:rPr lang="en-US" altLang="zh-CN" sz="2400" b="1" dirty="0">
                <a:solidFill>
                  <a:srgbClr val="C1A2A0"/>
                </a:solidFill>
              </a:rPr>
              <a:t>ELF目标文件、重定位目标文件格式、可执行目标文件格式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stretch>
            <a:fillRect/>
          </a:stretch>
        </p:blipFill>
        <p:spPr>
          <a:xfrm>
            <a:off x="489071" y="1800592"/>
            <a:ext cx="8066390" cy="3791316"/>
          </a:xfrm>
          <a:prstGeom prst="rect">
            <a:avLst/>
          </a:prstGeom>
        </p:spPr>
      </p:pic>
    </p:spTree>
    <p:extLst>
      <p:ext uri="{BB962C8B-B14F-4D97-AF65-F5344CB8AC3E}">
        <p14:creationId xmlns:p14="http://schemas.microsoft.com/office/powerpoint/2010/main" xmlns="" val="284555118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3906" name="Rectangle 2"/>
          <p:cNvSpPr>
            <a:spLocks noChangeArrowheads="1"/>
          </p:cNvSpPr>
          <p:nvPr/>
        </p:nvSpPr>
        <p:spPr bwMode="auto">
          <a:xfrm>
            <a:off x="5002213" y="1889125"/>
            <a:ext cx="2832100" cy="725488"/>
          </a:xfrm>
          <a:prstGeom prst="rect">
            <a:avLst/>
          </a:prstGeom>
          <a:solidFill>
            <a:schemeClr val="bg1"/>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63907" name="Rectangle 1"/>
          <p:cNvSpPr>
            <a:spLocks noGrp="1" noChangeArrowheads="1"/>
          </p:cNvSpPr>
          <p:nvPr>
            <p:ph type="title" idx="4294967295"/>
          </p:nvPr>
        </p:nvSpPr>
        <p:spPr>
          <a:xfrm>
            <a:off x="427038" y="0"/>
            <a:ext cx="8716962" cy="617538"/>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dirty="0" smtClean="0"/>
              <a:t>可执行文件的存储器映像</a:t>
            </a:r>
          </a:p>
        </p:txBody>
      </p:sp>
      <p:sp>
        <p:nvSpPr>
          <p:cNvPr id="763908" name="Text Box 12"/>
          <p:cNvSpPr txBox="1">
            <a:spLocks noChangeArrowheads="1"/>
          </p:cNvSpPr>
          <p:nvPr/>
        </p:nvSpPr>
        <p:spPr bwMode="auto">
          <a:xfrm>
            <a:off x="3181350" y="1576388"/>
            <a:ext cx="322263" cy="361950"/>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0</a:t>
            </a:r>
          </a:p>
        </p:txBody>
      </p:sp>
      <p:sp>
        <p:nvSpPr>
          <p:cNvPr id="763909" name="Text Box 25"/>
          <p:cNvSpPr txBox="1">
            <a:spLocks noChangeArrowheads="1"/>
          </p:cNvSpPr>
          <p:nvPr/>
        </p:nvSpPr>
        <p:spPr bwMode="auto">
          <a:xfrm>
            <a:off x="8264525" y="1735138"/>
            <a:ext cx="731838" cy="620712"/>
          </a:xfrm>
          <a:prstGeom prst="rect">
            <a:avLst/>
          </a:prstGeom>
          <a:noFill/>
          <a:ln w="9525">
            <a:noFill/>
            <a:round/>
            <a:headEnd/>
            <a:tailEnd/>
          </a:ln>
        </p:spPr>
        <p:txBody>
          <a:bodyPr lIns="0" tIns="46800" rIns="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p>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a:t>
            </a:r>
            <a:r>
              <a:rPr lang="zh-CN" altLang="en-GB" b="1">
                <a:solidFill>
                  <a:srgbClr val="000000"/>
                </a:solidFill>
                <a:latin typeface="微软雅黑" pitchFamily="34" charset="-122"/>
                <a:ea typeface="微软雅黑" pitchFamily="34" charset="-122"/>
                <a:cs typeface="msgothic"/>
              </a:rPr>
              <a:t>栈顶</a:t>
            </a:r>
            <a:r>
              <a:rPr lang="en-GB" altLang="zh-CN" b="1">
                <a:solidFill>
                  <a:srgbClr val="000000"/>
                </a:solidFill>
                <a:latin typeface="微软雅黑" pitchFamily="34" charset="-122"/>
                <a:ea typeface="微软雅黑" pitchFamily="34" charset="-122"/>
                <a:cs typeface="msgothic"/>
              </a:rPr>
              <a:t>)</a:t>
            </a:r>
          </a:p>
        </p:txBody>
      </p:sp>
      <p:sp>
        <p:nvSpPr>
          <p:cNvPr id="763910" name="Line 26"/>
          <p:cNvSpPr>
            <a:spLocks noChangeShapeType="1"/>
          </p:cNvSpPr>
          <p:nvPr/>
        </p:nvSpPr>
        <p:spPr bwMode="auto">
          <a:xfrm flipH="1">
            <a:off x="7885113" y="1903413"/>
            <a:ext cx="384175" cy="1587"/>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63911" name="Line 28"/>
          <p:cNvSpPr>
            <a:spLocks noChangeShapeType="1"/>
          </p:cNvSpPr>
          <p:nvPr/>
        </p:nvSpPr>
        <p:spPr bwMode="auto">
          <a:xfrm flipV="1">
            <a:off x="7974013" y="830263"/>
            <a:ext cx="1587" cy="460375"/>
          </a:xfrm>
          <a:prstGeom prst="line">
            <a:avLst/>
          </a:prstGeom>
          <a:noFill/>
          <a:ln w="3810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63912" name="Text Box 29"/>
          <p:cNvSpPr txBox="1">
            <a:spLocks noChangeArrowheads="1"/>
          </p:cNvSpPr>
          <p:nvPr/>
        </p:nvSpPr>
        <p:spPr bwMode="auto">
          <a:xfrm>
            <a:off x="8288338" y="3959225"/>
            <a:ext cx="587375" cy="3635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p>
        </p:txBody>
      </p:sp>
      <p:sp>
        <p:nvSpPr>
          <p:cNvPr id="763913" name="Line 30"/>
          <p:cNvSpPr>
            <a:spLocks noChangeShapeType="1"/>
          </p:cNvSpPr>
          <p:nvPr/>
        </p:nvSpPr>
        <p:spPr bwMode="auto">
          <a:xfrm flipH="1">
            <a:off x="7904163" y="4125913"/>
            <a:ext cx="384175" cy="1587"/>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63914" name="Text Box 31"/>
          <p:cNvSpPr txBox="1">
            <a:spLocks noChangeArrowheads="1"/>
          </p:cNvSpPr>
          <p:nvPr/>
        </p:nvSpPr>
        <p:spPr bwMode="auto">
          <a:xfrm>
            <a:off x="3530600" y="1076325"/>
            <a:ext cx="1565275" cy="322263"/>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p>
        </p:txBody>
      </p:sp>
      <p:sp>
        <p:nvSpPr>
          <p:cNvPr id="763915" name="Text Box 32"/>
          <p:cNvSpPr txBox="1">
            <a:spLocks noChangeArrowheads="1"/>
          </p:cNvSpPr>
          <p:nvPr/>
        </p:nvSpPr>
        <p:spPr bwMode="auto">
          <a:xfrm>
            <a:off x="3649663" y="5916613"/>
            <a:ext cx="1428750" cy="322262"/>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p>
        </p:txBody>
      </p:sp>
      <p:sp>
        <p:nvSpPr>
          <p:cNvPr id="763916" name="Rectangle 14"/>
          <p:cNvSpPr>
            <a:spLocks noChangeArrowheads="1"/>
          </p:cNvSpPr>
          <p:nvPr/>
        </p:nvSpPr>
        <p:spPr bwMode="auto">
          <a:xfrm>
            <a:off x="5003800" y="814388"/>
            <a:ext cx="2830513" cy="517525"/>
          </a:xfrm>
          <a:prstGeom prst="rect">
            <a:avLst/>
          </a:prstGeom>
          <a:solidFill>
            <a:srgbClr val="F1C7C7"/>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p>
        </p:txBody>
      </p:sp>
      <p:sp>
        <p:nvSpPr>
          <p:cNvPr id="763917" name="Rectangle 15"/>
          <p:cNvSpPr>
            <a:spLocks noChangeArrowheads="1"/>
          </p:cNvSpPr>
          <p:nvPr/>
        </p:nvSpPr>
        <p:spPr bwMode="auto">
          <a:xfrm>
            <a:off x="5003800" y="2622550"/>
            <a:ext cx="2830513" cy="711200"/>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p>
        </p:txBody>
      </p:sp>
      <p:sp>
        <p:nvSpPr>
          <p:cNvPr id="33808" name="Rectangle 16"/>
          <p:cNvSpPr>
            <a:spLocks noChangeArrowheads="1"/>
          </p:cNvSpPr>
          <p:nvPr/>
        </p:nvSpPr>
        <p:spPr bwMode="auto">
          <a:xfrm>
            <a:off x="5003800" y="3328988"/>
            <a:ext cx="2830513" cy="768350"/>
          </a:xfrm>
          <a:prstGeom prst="rect">
            <a:avLst/>
          </a:prstGeom>
          <a:solidFill>
            <a:schemeClr val="bg1"/>
          </a:solidFill>
          <a:ln w="3302">
            <a:solidFill>
              <a:schemeClr val="tx1"/>
            </a:solidFill>
            <a:miter lim="800000"/>
            <a:headEnd/>
            <a:tailEnd/>
          </a:ln>
        </p:spPr>
        <p:txBody>
          <a:bodyPr wrap="none" anchor="ctr"/>
          <a:lstStyle/>
          <a:p>
            <a:pPr eaLnBrk="0" fontAlgn="base" hangingPunct="0">
              <a:spcBef>
                <a:spcPct val="0"/>
              </a:spcBef>
              <a:spcAft>
                <a:spcPct val="0"/>
              </a:spcAft>
              <a:defRPr/>
            </a:pPr>
            <a:endParaRPr lang="en-US" sz="2400" b="1">
              <a:solidFill>
                <a:srgbClr val="000000"/>
              </a:solidFill>
              <a:latin typeface="Arial Narrow" pitchFamily="34" charset="0"/>
            </a:endParaRPr>
          </a:p>
        </p:txBody>
      </p:sp>
      <p:sp>
        <p:nvSpPr>
          <p:cNvPr id="763919" name="Rectangle 17"/>
          <p:cNvSpPr>
            <a:spLocks noChangeArrowheads="1"/>
          </p:cNvSpPr>
          <p:nvPr/>
        </p:nvSpPr>
        <p:spPr bwMode="auto">
          <a:xfrm>
            <a:off x="5003800" y="4095750"/>
            <a:ext cx="2830513" cy="711200"/>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r>
              <a:rPr lang="zh-CN" altLang="en-GB" sz="2000" b="1">
                <a:solidFill>
                  <a:srgbClr val="000000"/>
                </a:solidFill>
                <a:latin typeface="微软雅黑" pitchFamily="34" charset="-122"/>
                <a:ea typeface="微软雅黑" pitchFamily="34" charset="-122"/>
                <a:cs typeface="msgothic"/>
              </a:rPr>
              <a:t>由</a:t>
            </a:r>
            <a:r>
              <a:rPr lang="en-GB" altLang="zh-CN" sz="2000" b="1">
                <a:solidFill>
                  <a:srgbClr val="000000"/>
                </a:solidFill>
                <a:latin typeface="微软雅黑" pitchFamily="34" charset="-122"/>
                <a:ea typeface="微软雅黑" pitchFamily="34" charset="-122"/>
                <a:cs typeface="msgothic"/>
              </a:rPr>
              <a:t>malloc</a:t>
            </a: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itchFamily="34" charset="0"/>
                <a:ea typeface="微软雅黑" pitchFamily="34" charset="-122"/>
                <a:cs typeface="msgothic"/>
              </a:rPr>
              <a:t>)</a:t>
            </a:r>
          </a:p>
        </p:txBody>
      </p:sp>
      <p:sp>
        <p:nvSpPr>
          <p:cNvPr id="763920" name="Line 19"/>
          <p:cNvSpPr>
            <a:spLocks noChangeShapeType="1"/>
          </p:cNvSpPr>
          <p:nvPr/>
        </p:nvSpPr>
        <p:spPr bwMode="auto">
          <a:xfrm flipV="1">
            <a:off x="6415088" y="3678238"/>
            <a:ext cx="1587" cy="407987"/>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63921" name="Rectangle 20"/>
          <p:cNvSpPr>
            <a:spLocks noChangeArrowheads="1"/>
          </p:cNvSpPr>
          <p:nvPr/>
        </p:nvSpPr>
        <p:spPr bwMode="auto">
          <a:xfrm>
            <a:off x="5003800" y="1300163"/>
            <a:ext cx="2830513" cy="598487"/>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用户栈（</a:t>
            </a:r>
            <a:r>
              <a:rPr lang="en-GB" altLang="zh-CN" b="1">
                <a:solidFill>
                  <a:srgbClr val="000000"/>
                </a:solidFill>
                <a:latin typeface="微软雅黑" pitchFamily="34" charset="-122"/>
                <a:ea typeface="微软雅黑" pitchFamily="34" charset="-122"/>
                <a:cs typeface="msgothic"/>
              </a:rPr>
              <a:t>User stack</a:t>
            </a:r>
            <a:r>
              <a:rPr lang="zh-CN" altLang="en-GB"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itchFamily="34" charset="0"/>
                <a:ea typeface="微软雅黑" pitchFamily="34" charset="-122"/>
                <a:cs typeface="msgothic"/>
              </a:rPr>
              <a:t>动态生成</a:t>
            </a:r>
          </a:p>
        </p:txBody>
      </p:sp>
      <p:sp>
        <p:nvSpPr>
          <p:cNvPr id="763922" name="Line 21"/>
          <p:cNvSpPr>
            <a:spLocks noChangeShapeType="1"/>
          </p:cNvSpPr>
          <p:nvPr/>
        </p:nvSpPr>
        <p:spPr bwMode="auto">
          <a:xfrm flipV="1">
            <a:off x="6415088" y="2382838"/>
            <a:ext cx="1587" cy="246062"/>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63923" name="Line 22"/>
          <p:cNvSpPr>
            <a:spLocks noChangeShapeType="1"/>
          </p:cNvSpPr>
          <p:nvPr/>
        </p:nvSpPr>
        <p:spPr bwMode="auto">
          <a:xfrm>
            <a:off x="6415088" y="1898650"/>
            <a:ext cx="1587" cy="242888"/>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5003800" y="6180138"/>
            <a:ext cx="2830513" cy="422275"/>
          </a:xfrm>
          <a:prstGeom prst="rect">
            <a:avLst/>
          </a:prstGeom>
          <a:solidFill>
            <a:schemeClr val="bg1">
              <a:lumMod val="75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p>
        </p:txBody>
      </p:sp>
      <p:sp>
        <p:nvSpPr>
          <p:cNvPr id="763925" name="Text Box 24"/>
          <p:cNvSpPr txBox="1">
            <a:spLocks noChangeArrowheads="1"/>
          </p:cNvSpPr>
          <p:nvPr/>
        </p:nvSpPr>
        <p:spPr bwMode="auto">
          <a:xfrm>
            <a:off x="4735513" y="6411913"/>
            <a:ext cx="315912" cy="33178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itchFamily="34" charset="0"/>
                <a:ea typeface="msgothic"/>
                <a:cs typeface="msgothic"/>
              </a:rPr>
              <a:t>0</a:t>
            </a:r>
          </a:p>
        </p:txBody>
      </p:sp>
      <p:sp>
        <p:nvSpPr>
          <p:cNvPr id="33826" name="Rectangle 34"/>
          <p:cNvSpPr>
            <a:spLocks noChangeArrowheads="1"/>
          </p:cNvSpPr>
          <p:nvPr/>
        </p:nvSpPr>
        <p:spPr bwMode="auto">
          <a:xfrm>
            <a:off x="5003800" y="4803775"/>
            <a:ext cx="2830513" cy="712788"/>
          </a:xfrm>
          <a:prstGeom prst="rect">
            <a:avLst/>
          </a:prstGeom>
          <a:solidFill>
            <a:schemeClr val="accent2">
              <a:lumMod val="20000"/>
              <a:lumOff val="80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p>
        </p:txBody>
      </p:sp>
      <p:sp>
        <p:nvSpPr>
          <p:cNvPr id="763927" name="Rectangle 35"/>
          <p:cNvSpPr>
            <a:spLocks noChangeArrowheads="1"/>
          </p:cNvSpPr>
          <p:nvPr/>
        </p:nvSpPr>
        <p:spPr bwMode="auto">
          <a:xfrm>
            <a:off x="5003800" y="5468938"/>
            <a:ext cx="2830513" cy="711200"/>
          </a:xfrm>
          <a:prstGeom prst="rect">
            <a:avLst/>
          </a:prstGeom>
          <a:solidFill>
            <a:srgbClr val="F6F5BD"/>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.text</a:t>
            </a:r>
            <a:r>
              <a:rPr lang="en-GB" altLang="zh-CN" sz="1600" b="1">
                <a:solidFill>
                  <a:srgbClr val="000000"/>
                </a:solidFill>
                <a:latin typeface="Calibri"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en-GB" altLang="zh-CN" sz="1600" b="1">
                <a:solidFill>
                  <a:srgbClr val="000000"/>
                </a:solidFill>
                <a:latin typeface="Calibri" pitchFamily="34" charset="0"/>
                <a:ea typeface="微软雅黑" pitchFamily="34" charset="-122"/>
                <a:cs typeface="msgothic"/>
              </a:rPr>
              <a:t>)</a:t>
            </a:r>
          </a:p>
        </p:txBody>
      </p:sp>
      <p:grpSp>
        <p:nvGrpSpPr>
          <p:cNvPr id="763948" name="Group 44"/>
          <p:cNvGrpSpPr>
            <a:grpSpLocks/>
          </p:cNvGrpSpPr>
          <p:nvPr/>
        </p:nvGrpSpPr>
        <p:grpSpPr bwMode="auto">
          <a:xfrm>
            <a:off x="7867650" y="4879975"/>
            <a:ext cx="1071563" cy="1327150"/>
            <a:chOff x="4956" y="3074"/>
            <a:chExt cx="675" cy="836"/>
          </a:xfrm>
        </p:grpSpPr>
        <p:sp>
          <p:nvSpPr>
            <p:cNvPr id="763928" name="AutoShape 36"/>
            <p:cNvSpPr>
              <a:spLocks/>
            </p:cNvSpPr>
            <p:nvPr/>
          </p:nvSpPr>
          <p:spPr bwMode="auto">
            <a:xfrm>
              <a:off x="4956" y="3094"/>
              <a:ext cx="140" cy="816"/>
            </a:xfrm>
            <a:prstGeom prst="rightBrace">
              <a:avLst>
                <a:gd name="adj1" fmla="val 48571"/>
                <a:gd name="adj2" fmla="val 50000"/>
              </a:avLst>
            </a:prstGeom>
            <a:noFill/>
            <a:ln w="38100">
              <a:solidFill>
                <a:srgbClr val="FF0000"/>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sp>
          <p:nvSpPr>
            <p:cNvPr id="763929" name="Text Box 37"/>
            <p:cNvSpPr txBox="1">
              <a:spLocks noChangeArrowheads="1"/>
            </p:cNvSpPr>
            <p:nvPr/>
          </p:nvSpPr>
          <p:spPr bwMode="auto">
            <a:xfrm>
              <a:off x="5161" y="3074"/>
              <a:ext cx="470" cy="770"/>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itchFamily="34" charset="0"/>
                  <a:ea typeface="微软雅黑" pitchFamily="34" charset="-122"/>
                  <a:cs typeface="msgothic"/>
                </a:rPr>
                <a:t>从可执行文件装入</a:t>
              </a:r>
            </a:p>
          </p:txBody>
        </p:sp>
      </p:grpSp>
      <p:sp>
        <p:nvSpPr>
          <p:cNvPr id="763930" name="Text Box 26"/>
          <p:cNvSpPr txBox="1">
            <a:spLocks noChangeArrowheads="1"/>
          </p:cNvSpPr>
          <p:nvPr/>
        </p:nvSpPr>
        <p:spPr bwMode="auto">
          <a:xfrm>
            <a:off x="292100" y="827088"/>
            <a:ext cx="3268663" cy="38100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1900" b="1">
                <a:solidFill>
                  <a:srgbClr val="FF0000"/>
                </a:solidFill>
                <a:latin typeface="微软雅黑" pitchFamily="34" charset="-122"/>
                <a:ea typeface="微软雅黑" pitchFamily="34" charset="-122"/>
              </a:rPr>
              <a:t>程序</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段</a:t>
            </a:r>
            <a:r>
              <a:rPr lang="en-US" altLang="zh-CN" sz="1900" b="1">
                <a:solidFill>
                  <a:srgbClr val="FF0000"/>
                </a:solidFill>
                <a:latin typeface="微软雅黑" pitchFamily="34" charset="-122"/>
                <a:ea typeface="微软雅黑" pitchFamily="34" charset="-122"/>
              </a:rPr>
              <a:t>)</a:t>
            </a:r>
            <a:r>
              <a:rPr lang="zh-CN" altLang="en-US" sz="1900" b="1">
                <a:solidFill>
                  <a:srgbClr val="FF0000"/>
                </a:solidFill>
                <a:latin typeface="微软雅黑" pitchFamily="34" charset="-122"/>
                <a:ea typeface="微软雅黑" pitchFamily="34" charset="-122"/>
              </a:rPr>
              <a:t>头表描述如何映射</a:t>
            </a:r>
          </a:p>
        </p:txBody>
      </p:sp>
      <p:sp>
        <p:nvSpPr>
          <p:cNvPr id="33794" name="Rectangle 2"/>
          <p:cNvSpPr>
            <a:spLocks noChangeArrowheads="1"/>
          </p:cNvSpPr>
          <p:nvPr/>
        </p:nvSpPr>
        <p:spPr bwMode="auto">
          <a:xfrm>
            <a:off x="247650" y="1554163"/>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ELF </a:t>
            </a:r>
            <a:r>
              <a:rPr lang="zh-CN" altLang="en-GB" b="1">
                <a:solidFill>
                  <a:srgbClr val="000000"/>
                </a:solidFill>
                <a:latin typeface="微软雅黑" pitchFamily="34" charset="-122"/>
                <a:ea typeface="微软雅黑" pitchFamily="34" charset="-122"/>
                <a:cs typeface="msgothic"/>
              </a:rPr>
              <a:t>头</a:t>
            </a:r>
          </a:p>
        </p:txBody>
      </p:sp>
      <p:sp>
        <p:nvSpPr>
          <p:cNvPr id="33795" name="Rectangle 3"/>
          <p:cNvSpPr>
            <a:spLocks noChangeArrowheads="1"/>
          </p:cNvSpPr>
          <p:nvPr/>
        </p:nvSpPr>
        <p:spPr bwMode="auto">
          <a:xfrm>
            <a:off x="247650" y="1989138"/>
            <a:ext cx="2971800" cy="695325"/>
          </a:xfrm>
          <a:prstGeom prst="rect">
            <a:avLst/>
          </a:prstGeom>
          <a:solidFill>
            <a:srgbClr val="993366">
              <a:alpha val="9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FF0000"/>
                </a:solidFill>
                <a:latin typeface="微软雅黑" pitchFamily="34" charset="-122"/>
                <a:ea typeface="微软雅黑" pitchFamily="34" charset="-122"/>
                <a:cs typeface="msgothic"/>
              </a:rPr>
              <a:t>程序（段）头表</a:t>
            </a:r>
          </a:p>
        </p:txBody>
      </p:sp>
      <p:sp>
        <p:nvSpPr>
          <p:cNvPr id="763933" name="Rectangle 4"/>
          <p:cNvSpPr>
            <a:spLocks noChangeArrowheads="1"/>
          </p:cNvSpPr>
          <p:nvPr/>
        </p:nvSpPr>
        <p:spPr bwMode="auto">
          <a:xfrm>
            <a:off x="247650" y="3119438"/>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 </a:t>
            </a:r>
            <a:r>
              <a:rPr lang="zh-CN" altLang="en-GB" b="1">
                <a:solidFill>
                  <a:srgbClr val="000000"/>
                </a:solidFill>
                <a:latin typeface="微软雅黑" pitchFamily="34" charset="-122"/>
                <a:ea typeface="微软雅黑" pitchFamily="34" charset="-122"/>
                <a:cs typeface="msgothic"/>
              </a:rPr>
              <a:t>节</a:t>
            </a:r>
          </a:p>
        </p:txBody>
      </p:sp>
      <p:sp>
        <p:nvSpPr>
          <p:cNvPr id="33797" name="Rectangle 5"/>
          <p:cNvSpPr>
            <a:spLocks noChangeArrowheads="1"/>
          </p:cNvSpPr>
          <p:nvPr/>
        </p:nvSpPr>
        <p:spPr bwMode="auto">
          <a:xfrm>
            <a:off x="247650" y="3989388"/>
            <a:ext cx="2971800" cy="434975"/>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a:t>
            </a:r>
            <a:r>
              <a:rPr lang="zh-CN" altLang="en-GB" b="1">
                <a:solidFill>
                  <a:srgbClr val="000000"/>
                </a:solidFill>
                <a:latin typeface="微软雅黑" pitchFamily="34" charset="-122"/>
                <a:ea typeface="微软雅黑" pitchFamily="34" charset="-122"/>
                <a:cs typeface="msgothic"/>
              </a:rPr>
              <a:t>节</a:t>
            </a:r>
          </a:p>
        </p:txBody>
      </p:sp>
      <p:sp>
        <p:nvSpPr>
          <p:cNvPr id="33798" name="Rectangle 6"/>
          <p:cNvSpPr>
            <a:spLocks noChangeArrowheads="1"/>
          </p:cNvSpPr>
          <p:nvPr/>
        </p:nvSpPr>
        <p:spPr bwMode="auto">
          <a:xfrm>
            <a:off x="247650" y="4424363"/>
            <a:ext cx="2971800" cy="433387"/>
          </a:xfrm>
          <a:prstGeom prst="rect">
            <a:avLst/>
          </a:prstGeom>
          <a:solidFill>
            <a:schemeClr val="accent2">
              <a:lumMod val="20000"/>
              <a:lumOff val="80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 </a:t>
            </a:r>
            <a:r>
              <a:rPr lang="zh-CN" altLang="en-GB" b="1">
                <a:solidFill>
                  <a:srgbClr val="000000"/>
                </a:solidFill>
                <a:latin typeface="微软雅黑" pitchFamily="34" charset="-122"/>
                <a:ea typeface="微软雅黑" pitchFamily="34" charset="-122"/>
                <a:cs typeface="msgothic"/>
              </a:rPr>
              <a:t>节</a:t>
            </a:r>
          </a:p>
        </p:txBody>
      </p:sp>
      <p:sp>
        <p:nvSpPr>
          <p:cNvPr id="33799" name="Rectangle 7"/>
          <p:cNvSpPr>
            <a:spLocks noChangeArrowheads="1"/>
          </p:cNvSpPr>
          <p:nvPr/>
        </p:nvSpPr>
        <p:spPr bwMode="auto">
          <a:xfrm>
            <a:off x="247650" y="4857750"/>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.symtab </a:t>
            </a:r>
            <a:r>
              <a:rPr lang="zh-CN" altLang="en-GB" b="1">
                <a:solidFill>
                  <a:srgbClr val="000000"/>
                </a:solidFill>
                <a:latin typeface="微软雅黑" pitchFamily="34" charset="-122"/>
                <a:ea typeface="微软雅黑" pitchFamily="34" charset="-122"/>
                <a:cs typeface="msgothic"/>
              </a:rPr>
              <a:t>节</a:t>
            </a:r>
          </a:p>
        </p:txBody>
      </p:sp>
      <p:sp>
        <p:nvSpPr>
          <p:cNvPr id="33802" name="Rectangle 10"/>
          <p:cNvSpPr>
            <a:spLocks noChangeArrowheads="1"/>
          </p:cNvSpPr>
          <p:nvPr/>
        </p:nvSpPr>
        <p:spPr bwMode="auto">
          <a:xfrm>
            <a:off x="247650" y="5292725"/>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.debug </a:t>
            </a:r>
            <a:r>
              <a:rPr lang="zh-CN" altLang="en-GB" b="1">
                <a:solidFill>
                  <a:srgbClr val="000000"/>
                </a:solidFill>
                <a:latin typeface="微软雅黑" pitchFamily="34" charset="-122"/>
                <a:ea typeface="微软雅黑" pitchFamily="34" charset="-122"/>
                <a:cs typeface="msgothic"/>
              </a:rPr>
              <a:t>节</a:t>
            </a:r>
          </a:p>
        </p:txBody>
      </p:sp>
      <p:sp>
        <p:nvSpPr>
          <p:cNvPr id="763938" name="Rectangle 5"/>
          <p:cNvSpPr>
            <a:spLocks noChangeArrowheads="1"/>
          </p:cNvSpPr>
          <p:nvPr/>
        </p:nvSpPr>
        <p:spPr bwMode="auto">
          <a:xfrm>
            <a:off x="247650" y="3554413"/>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.rodata </a:t>
            </a:r>
            <a:r>
              <a:rPr lang="zh-CN" altLang="en-GB" b="1">
                <a:solidFill>
                  <a:srgbClr val="000000"/>
                </a:solidFill>
                <a:latin typeface="微软雅黑" pitchFamily="34" charset="-122"/>
                <a:ea typeface="微软雅黑" pitchFamily="34" charset="-122"/>
                <a:cs typeface="msgothic"/>
              </a:rPr>
              <a:t>节</a:t>
            </a:r>
          </a:p>
        </p:txBody>
      </p:sp>
      <p:sp>
        <p:nvSpPr>
          <p:cNvPr id="40" name="Rectangle 10"/>
          <p:cNvSpPr>
            <a:spLocks noChangeArrowheads="1"/>
          </p:cNvSpPr>
          <p:nvPr/>
        </p:nvSpPr>
        <p:spPr bwMode="auto">
          <a:xfrm>
            <a:off x="247650" y="5727700"/>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.line </a:t>
            </a:r>
            <a:r>
              <a:rPr lang="zh-CN" altLang="en-GB" b="1">
                <a:solidFill>
                  <a:srgbClr val="000000"/>
                </a:solidFill>
                <a:latin typeface="微软雅黑" pitchFamily="34" charset="-122"/>
                <a:ea typeface="微软雅黑" pitchFamily="34" charset="-122"/>
                <a:cs typeface="msgothic"/>
              </a:rPr>
              <a:t>节</a:t>
            </a:r>
          </a:p>
        </p:txBody>
      </p:sp>
      <p:sp>
        <p:nvSpPr>
          <p:cNvPr id="763940" name="Rectangle 4"/>
          <p:cNvSpPr>
            <a:spLocks noChangeArrowheads="1"/>
          </p:cNvSpPr>
          <p:nvPr/>
        </p:nvSpPr>
        <p:spPr bwMode="auto">
          <a:xfrm>
            <a:off x="247650" y="2684463"/>
            <a:ext cx="2971800" cy="434975"/>
          </a:xfrm>
          <a:prstGeom prst="rect">
            <a:avLst/>
          </a:prstGeom>
          <a:solidFill>
            <a:srgbClr val="F6F5BD"/>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.init </a:t>
            </a:r>
            <a:r>
              <a:rPr lang="zh-CN" altLang="en-GB" b="1">
                <a:solidFill>
                  <a:srgbClr val="000000"/>
                </a:solidFill>
                <a:latin typeface="微软雅黑" pitchFamily="34" charset="-122"/>
                <a:ea typeface="微软雅黑" pitchFamily="34" charset="-122"/>
                <a:cs typeface="msgothic"/>
              </a:rPr>
              <a:t>节</a:t>
            </a:r>
          </a:p>
        </p:txBody>
      </p:sp>
      <p:sp>
        <p:nvSpPr>
          <p:cNvPr id="42" name="Rectangle 10"/>
          <p:cNvSpPr>
            <a:spLocks noChangeArrowheads="1"/>
          </p:cNvSpPr>
          <p:nvPr/>
        </p:nvSpPr>
        <p:spPr bwMode="auto">
          <a:xfrm>
            <a:off x="247650" y="6162675"/>
            <a:ext cx="2971800" cy="434975"/>
          </a:xfrm>
          <a:prstGeom prst="rect">
            <a:avLst/>
          </a:prstGeom>
          <a:solidFill>
            <a:schemeClr val="bg1">
              <a:lumMod val="95000"/>
            </a:schemeClr>
          </a:solidFill>
          <a:ln w="2556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.strtab </a:t>
            </a:r>
            <a:r>
              <a:rPr lang="zh-CN" altLang="en-GB" b="1">
                <a:solidFill>
                  <a:srgbClr val="000000"/>
                </a:solidFill>
                <a:latin typeface="微软雅黑" pitchFamily="34" charset="-122"/>
                <a:ea typeface="微软雅黑" pitchFamily="34" charset="-122"/>
                <a:cs typeface="msgothic"/>
              </a:rPr>
              <a:t>节</a:t>
            </a:r>
          </a:p>
        </p:txBody>
      </p:sp>
      <p:grpSp>
        <p:nvGrpSpPr>
          <p:cNvPr id="763943" name="Group 39"/>
          <p:cNvGrpSpPr>
            <a:grpSpLocks/>
          </p:cNvGrpSpPr>
          <p:nvPr/>
        </p:nvGrpSpPr>
        <p:grpSpPr bwMode="auto">
          <a:xfrm>
            <a:off x="3322638" y="3990975"/>
            <a:ext cx="1652587" cy="1214438"/>
            <a:chOff x="2039" y="2533"/>
            <a:chExt cx="1114" cy="746"/>
          </a:xfrm>
        </p:grpSpPr>
        <p:sp>
          <p:nvSpPr>
            <p:cNvPr id="763944" name="Line 40"/>
            <p:cNvSpPr>
              <a:spLocks noChangeShapeType="1"/>
            </p:cNvSpPr>
            <p:nvPr/>
          </p:nvSpPr>
          <p:spPr bwMode="auto">
            <a:xfrm>
              <a:off x="2257" y="2823"/>
              <a:ext cx="896" cy="456"/>
            </a:xfrm>
            <a:prstGeom prst="line">
              <a:avLst/>
            </a:prstGeom>
            <a:noFill/>
            <a:ln w="38100">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3945" name="AutoShape 41"/>
            <p:cNvSpPr>
              <a:spLocks/>
            </p:cNvSpPr>
            <p:nvPr/>
          </p:nvSpPr>
          <p:spPr bwMode="auto">
            <a:xfrm>
              <a:off x="2039" y="2533"/>
              <a:ext cx="192" cy="539"/>
            </a:xfrm>
            <a:prstGeom prst="rightBrace">
              <a:avLst>
                <a:gd name="adj1" fmla="val 23394"/>
                <a:gd name="adj2" fmla="val 50000"/>
              </a:avLst>
            </a:prstGeom>
            <a:noFill/>
            <a:ln w="38100">
              <a:solidFill>
                <a:srgbClr val="0066CC"/>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grpSp>
      <p:grpSp>
        <p:nvGrpSpPr>
          <p:cNvPr id="763949" name="Group 45"/>
          <p:cNvGrpSpPr>
            <a:grpSpLocks/>
          </p:cNvGrpSpPr>
          <p:nvPr/>
        </p:nvGrpSpPr>
        <p:grpSpPr bwMode="auto">
          <a:xfrm>
            <a:off x="3424238" y="1698625"/>
            <a:ext cx="1581150" cy="4122738"/>
            <a:chOff x="2157" y="1070"/>
            <a:chExt cx="996" cy="2597"/>
          </a:xfrm>
        </p:grpSpPr>
        <p:sp>
          <p:nvSpPr>
            <p:cNvPr id="763942" name="Line 38"/>
            <p:cNvSpPr>
              <a:spLocks noChangeShapeType="1"/>
            </p:cNvSpPr>
            <p:nvPr/>
          </p:nvSpPr>
          <p:spPr bwMode="auto">
            <a:xfrm>
              <a:off x="2313" y="1790"/>
              <a:ext cx="840" cy="1877"/>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63946" name="AutoShape 42"/>
            <p:cNvSpPr>
              <a:spLocks/>
            </p:cNvSpPr>
            <p:nvPr/>
          </p:nvSpPr>
          <p:spPr bwMode="auto">
            <a:xfrm>
              <a:off x="2157" y="1070"/>
              <a:ext cx="129" cy="1417"/>
            </a:xfrm>
            <a:prstGeom prst="rightBrace">
              <a:avLst>
                <a:gd name="adj1" fmla="val 91537"/>
                <a:gd name="adj2" fmla="val 50000"/>
              </a:avLst>
            </a:prstGeom>
            <a:noFill/>
            <a:ln w="38100">
              <a:solidFill>
                <a:srgbClr val="FF0000"/>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grpSp>
      <p:sp>
        <p:nvSpPr>
          <p:cNvPr id="763947" name="Text Box 43"/>
          <p:cNvSpPr txBox="1">
            <a:spLocks noChangeArrowheads="1"/>
          </p:cNvSpPr>
          <p:nvPr/>
        </p:nvSpPr>
        <p:spPr bwMode="auto">
          <a:xfrm>
            <a:off x="7853363" y="3033713"/>
            <a:ext cx="941387"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000000"/>
                </a:solidFill>
                <a:latin typeface="微软雅黑" pitchFamily="34" charset="-122"/>
                <a:ea typeface="微软雅黑" pitchFamily="34" charset="-122"/>
                <a:hlinkClick r:id="" action="ppaction://hlinkshowjump?jump=previousslide"/>
              </a:rPr>
              <a:t>BACK</a:t>
            </a:r>
            <a:endParaRPr lang="en-US" altLang="zh-CN" sz="2000" b="1">
              <a:solidFill>
                <a:srgbClr val="000000"/>
              </a:solidFill>
              <a:latin typeface="微软雅黑" pitchFamily="34" charset="-122"/>
              <a:ea typeface="微软雅黑" pitchFamily="34" charset="-122"/>
            </a:endParaRPr>
          </a:p>
        </p:txBody>
      </p:sp>
      <p:sp>
        <p:nvSpPr>
          <p:cNvPr id="763950" name="Text Box 46"/>
          <p:cNvSpPr txBox="1">
            <a:spLocks noChangeArrowheads="1"/>
          </p:cNvSpPr>
          <p:nvPr/>
        </p:nvSpPr>
        <p:spPr bwMode="auto">
          <a:xfrm>
            <a:off x="8026400" y="898525"/>
            <a:ext cx="8413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000000"/>
                </a:solidFill>
                <a:latin typeface="微软雅黑" pitchFamily="34" charset="-122"/>
                <a:ea typeface="微软雅黑" pitchFamily="34" charset="-122"/>
              </a:rPr>
              <a:t>1GB</a:t>
            </a:r>
          </a:p>
        </p:txBody>
      </p:sp>
    </p:spTree>
    <p:extLst>
      <p:ext uri="{BB962C8B-B14F-4D97-AF65-F5344CB8AC3E}">
        <p14:creationId xmlns:p14="http://schemas.microsoft.com/office/powerpoint/2010/main" xmlns="" val="537749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3949"/>
                                        </p:tgtEl>
                                        <p:attrNameLst>
                                          <p:attrName>style.visibility</p:attrName>
                                        </p:attrNameLst>
                                      </p:cBhvr>
                                      <p:to>
                                        <p:strVal val="visible"/>
                                      </p:to>
                                    </p:set>
                                    <p:animEffect transition="in" filter="blinds(horizontal)">
                                      <p:cBhvr>
                                        <p:cTn id="7" dur="500"/>
                                        <p:tgtEl>
                                          <p:spTgt spid="763949"/>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3943"/>
                                        </p:tgtEl>
                                        <p:attrNameLst>
                                          <p:attrName>style.visibility</p:attrName>
                                        </p:attrNameLst>
                                      </p:cBhvr>
                                      <p:to>
                                        <p:strVal val="visible"/>
                                      </p:to>
                                    </p:set>
                                    <p:animEffect transition="in" filter="blinds(horizontal)">
                                      <p:cBhvr>
                                        <p:cTn id="12" dur="500"/>
                                        <p:tgtEl>
                                          <p:spTgt spid="76394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3948"/>
                                        </p:tgtEl>
                                        <p:attrNameLst>
                                          <p:attrName>style.visibility</p:attrName>
                                        </p:attrNameLst>
                                      </p:cBhvr>
                                      <p:to>
                                        <p:strVal val="visible"/>
                                      </p:to>
                                    </p:set>
                                    <p:animEffect transition="in" filter="blinds(horizontal)">
                                      <p:cBhvr>
                                        <p:cTn id="17" dur="500"/>
                                        <p:tgtEl>
                                          <p:spTgt spid="76394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63947">
                                            <p:txEl>
                                              <p:pRg st="0" end="0"/>
                                            </p:txEl>
                                          </p:spTgt>
                                        </p:tgtEl>
                                        <p:attrNameLst>
                                          <p:attrName>style.visibility</p:attrName>
                                        </p:attrNameLst>
                                      </p:cBhvr>
                                      <p:to>
                                        <p:strVal val="visible"/>
                                      </p:to>
                                    </p:set>
                                    <p:animEffect transition="in" filter="blinds(horizontal)">
                                      <p:cBhvr>
                                        <p:cTn id="22" dur="500"/>
                                        <p:tgtEl>
                                          <p:spTgt spid="76394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78447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068830" y="2263775"/>
            <a:ext cx="5825490" cy="645160"/>
          </a:xfrm>
          <a:prstGeom prst="rect">
            <a:avLst/>
          </a:prstGeom>
        </p:spPr>
        <p:txBody>
          <a:bodyPr wrap="square">
            <a:spAutoFit/>
          </a:bodyPr>
          <a:lstStyle/>
          <a:p>
            <a:r>
              <a:rPr lang="en-US" altLang="zh-CN" sz="3600" b="1" dirty="0">
                <a:solidFill>
                  <a:srgbClr val="687095"/>
                </a:solidFill>
              </a:rPr>
              <a:t>第二讲：符号解析与重定位</a:t>
            </a:r>
          </a:p>
        </p:txBody>
      </p:sp>
      <p:sp>
        <p:nvSpPr>
          <p:cNvPr id="14" name="矩形 13"/>
          <p:cNvSpPr/>
          <p:nvPr/>
        </p:nvSpPr>
        <p:spPr>
          <a:xfrm>
            <a:off x="377190" y="3038475"/>
            <a:ext cx="7940040" cy="1568450"/>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符号和符号表、符号解析</a:t>
            </a:r>
          </a:p>
          <a:p>
            <a:pPr marL="285750" indent="-285750">
              <a:buFont typeface="Wingdings" panose="05000000000000000000" charset="0"/>
              <a:buChar char="l"/>
            </a:pPr>
            <a:r>
              <a:rPr lang="en-US" altLang="zh-CN" sz="2400" b="1" dirty="0">
                <a:solidFill>
                  <a:srgbClr val="C1A2A0"/>
                </a:solidFill>
              </a:rPr>
              <a:t>与静态库的链接</a:t>
            </a:r>
          </a:p>
          <a:p>
            <a:pPr marL="285750" indent="-285750">
              <a:buFont typeface="Wingdings" panose="05000000000000000000" charset="0"/>
              <a:buChar char="l"/>
            </a:pPr>
            <a:r>
              <a:rPr lang="en-US" altLang="zh-CN" sz="2400" b="1" dirty="0">
                <a:solidFill>
                  <a:srgbClr val="C1A2A0"/>
                </a:solidFill>
              </a:rPr>
              <a:t>重定位信息、重定位过程</a:t>
            </a:r>
          </a:p>
          <a:p>
            <a:pPr marL="285750" indent="-285750">
              <a:buFont typeface="Wingdings" panose="05000000000000000000" charset="0"/>
              <a:buChar char="l"/>
            </a:pPr>
            <a:r>
              <a:rPr lang="en-US" altLang="zh-CN" sz="2400" b="1" dirty="0">
                <a:solidFill>
                  <a:srgbClr val="C1A2A0"/>
                </a:solidFill>
              </a:rPr>
              <a:t>可执行文件的加载</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链接器符号	</a:t>
            </a:r>
          </a:p>
        </p:txBody>
      </p:sp>
      <p:sp>
        <p:nvSpPr>
          <p:cNvPr id="5" name="Rectangle 2"/>
          <p:cNvSpPr>
            <a:spLocks noGrp="1" noChangeArrowheads="1"/>
          </p:cNvSpPr>
          <p:nvPr/>
        </p:nvSpPr>
        <p:spPr>
          <a:xfrm>
            <a:off x="442913" y="1449388"/>
            <a:ext cx="8548687" cy="45704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全局符号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模块m定义的符号可以被其他模块引用。</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例如：非静态C函数和非静态全局变量。</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smtClean="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外部符号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由模块m引用但由其他模块定义的全局符号。</a:t>
            </a:r>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smtClean="0"/>
          </a:p>
          <a:p>
            <a:pPr>
              <a:lnSpc>
                <a:spcPct val="83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本地</a:t>
            </a:r>
            <a:r>
              <a:rPr lang="en-US" altLang="en-GB" dirty="0"/>
              <a:t>(</a:t>
            </a:r>
            <a:r>
              <a:rPr lang="zh-CN" altLang="en-GB" dirty="0">
                <a:ea typeface="宋体" panose="02010600030101010101" pitchFamily="2" charset="-122"/>
              </a:rPr>
              <a:t>局部</a:t>
            </a:r>
            <a:r>
              <a:rPr lang="en-US" altLang="en-GB" dirty="0"/>
              <a:t>)</a:t>
            </a:r>
            <a:r>
              <a:rPr lang="en-GB" dirty="0"/>
              <a:t>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由模块m专门定义和引用的符号。</a:t>
            </a:r>
          </a:p>
          <a:p>
            <a:pPr lvl="1">
              <a:lnSpc>
                <a:spcPct val="88000"/>
              </a:lnSpc>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err="1"/>
              <a:t>例如：用静态属性定义的C函数和全局变量</a:t>
            </a:r>
            <a:r>
              <a:rPr lang="en-GB" dirty="0" smtClean="0"/>
              <a:t>。</a:t>
            </a: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wipe(down)">
                                      <p:cBhvr>
                                        <p:cTn id="7" dur="500"/>
                                        <p:tgtEl>
                                          <p:spTgt spid="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wipe(down)">
                                      <p:cBhvr>
                                        <p:cTn id="12" dur="500"/>
                                        <p:tgtEl>
                                          <p:spTgt spid="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animEffect transition="in" filter="wipe(down)">
                                      <p:cBhvr>
                                        <p:cTn id="17" dur="500"/>
                                        <p:tgtEl>
                                          <p:spTgt spid="5">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
                                            <p:txEl>
                                              <p:pRg st="5" end="5"/>
                                            </p:txEl>
                                          </p:spTgt>
                                        </p:tgtEl>
                                        <p:attrNameLst>
                                          <p:attrName>style.visibility</p:attrName>
                                        </p:attrNameLst>
                                      </p:cBhvr>
                                      <p:to>
                                        <p:strVal val="visible"/>
                                      </p:to>
                                    </p:set>
                                    <p:animEffect transition="in" filter="wipe(down)">
                                      <p:cBhvr>
                                        <p:cTn id="22" dur="500"/>
                                        <p:tgtEl>
                                          <p:spTgt spid="5">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animEffect transition="in" filter="wipe(down)">
                                      <p:cBhvr>
                                        <p:cTn id="27" dur="500"/>
                                        <p:tgtEl>
                                          <p:spTgt spid="5">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
                                            <p:txEl>
                                              <p:pRg st="8" end="8"/>
                                            </p:txEl>
                                          </p:spTgt>
                                        </p:tgtEl>
                                        <p:attrNameLst>
                                          <p:attrName>style.visibility</p:attrName>
                                        </p:attrNameLst>
                                      </p:cBhvr>
                                      <p:to>
                                        <p:strVal val="visible"/>
                                      </p:to>
                                    </p:set>
                                    <p:animEffect transition="in" filter="wipe(down)">
                                      <p:cBhvr>
                                        <p:cTn id="32" dur="500"/>
                                        <p:tgtEl>
                                          <p:spTgt spid="5">
                                            <p:txEl>
                                              <p:pRg st="8" end="8"/>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
                                            <p:txEl>
                                              <p:pRg st="9" end="9"/>
                                            </p:txEl>
                                          </p:spTgt>
                                        </p:tgtEl>
                                        <p:attrNameLst>
                                          <p:attrName>style.visibility</p:attrName>
                                        </p:attrNameLst>
                                      </p:cBhvr>
                                      <p:to>
                                        <p:strVal val="visible"/>
                                      </p:to>
                                    </p:set>
                                    <p:animEffect transition="in" filter="wipe(down)">
                                      <p:cBhvr>
                                        <p:cTn id="37"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21747"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smtClean="0">
                <a:sym typeface="+mn-ea"/>
              </a:rPr>
              <a:t>Step 1:</a:t>
            </a:r>
            <a:r>
              <a:rPr lang="zh-CN" altLang="en-GB" dirty="0" smtClean="0">
                <a:sym typeface="+mn-ea"/>
              </a:rPr>
              <a:t>符号解析</a:t>
            </a:r>
            <a:r>
              <a:rPr lang="en-GB"/>
              <a:t>	</a:t>
            </a:r>
          </a:p>
        </p:txBody>
      </p:sp>
      <p:sp>
        <p:nvSpPr>
          <p:cNvPr id="6146" name="Rectangle 2"/>
          <p:cNvSpPr>
            <a:spLocks noChangeArrowheads="1"/>
          </p:cNvSpPr>
          <p:nvPr/>
        </p:nvSpPr>
        <p:spPr bwMode="auto">
          <a:xfrm>
            <a:off x="392323" y="2531200"/>
            <a:ext cx="4072997" cy="2587504"/>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sum</a:t>
            </a:r>
            <a:r>
              <a:rPr lang="en-US" sz="1800" dirty="0">
                <a:solidFill>
                  <a:srgbClr val="000000"/>
                </a:solidFill>
                <a:latin typeface="Menlo-Regular"/>
              </a:rPr>
              <a:t>(</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a</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n</a:t>
            </a:r>
            <a:r>
              <a:rPr lang="en-US" sz="1800" dirty="0">
                <a:solidFill>
                  <a:srgbClr val="000000"/>
                </a:solidFill>
                <a:latin typeface="Menlo-Regular"/>
              </a:rPr>
              <a:t>);</a:t>
            </a:r>
          </a:p>
          <a:p>
            <a:endParaRPr lang="en-US" sz="1800" dirty="0">
              <a:solidFill>
                <a:srgbClr val="000000"/>
              </a:solidFill>
              <a:latin typeface="Menlo-Regular"/>
            </a:endParaRPr>
          </a:p>
          <a:p>
            <a:r>
              <a:rPr lang="hu-HU" sz="1800" dirty="0">
                <a:solidFill>
                  <a:srgbClr val="2D961E"/>
                </a:solidFill>
                <a:latin typeface="Menlo-Regular"/>
              </a:rPr>
              <a:t>int</a:t>
            </a:r>
            <a:r>
              <a:rPr lang="hu-HU" sz="1800" dirty="0">
                <a:solidFill>
                  <a:srgbClr val="000000"/>
                </a:solidFill>
                <a:latin typeface="Menlo-Regular"/>
              </a:rPr>
              <a:t> </a:t>
            </a:r>
            <a:r>
              <a:rPr lang="hu-HU" sz="1800" dirty="0">
                <a:solidFill>
                  <a:srgbClr val="C1651C"/>
                </a:solidFill>
                <a:latin typeface="Menlo-Regular"/>
              </a:rPr>
              <a:t>array</a:t>
            </a:r>
            <a:r>
              <a:rPr lang="hu-HU" sz="1800" dirty="0">
                <a:solidFill>
                  <a:srgbClr val="000000"/>
                </a:solidFill>
                <a:latin typeface="Menlo-Regular"/>
              </a:rPr>
              <a:t>[2] = {1, 2};</a:t>
            </a:r>
          </a:p>
          <a:p>
            <a:endParaRPr lang="hu-HU" sz="1800" dirty="0">
              <a:solidFill>
                <a:srgbClr val="000000"/>
              </a:solidFill>
              <a:latin typeface="Menlo-Regular"/>
            </a:endParaRPr>
          </a:p>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main</a:t>
            </a:r>
            <a:r>
              <a:rPr lang="en-US" sz="1800" dirty="0">
                <a:solidFill>
                  <a:srgbClr val="000000"/>
                </a:solidFill>
                <a:latin typeface="Menlo-Regular"/>
              </a:rPr>
              <a:t>()</a:t>
            </a:r>
          </a:p>
          <a:p>
            <a:r>
              <a:rPr lang="en-US" sz="1800" dirty="0">
                <a:solidFill>
                  <a:srgbClr val="000000"/>
                </a:solidFill>
                <a:latin typeface="Menlo-Regular"/>
              </a:rPr>
              <a:t>{</a:t>
            </a:r>
          </a:p>
          <a:p>
            <a:r>
              <a:rPr lang="fr-FR" sz="1800" dirty="0">
                <a:solidFill>
                  <a:srgbClr val="000000"/>
                </a:solidFill>
                <a:latin typeface="Menlo-Regular"/>
              </a:rPr>
              <a:t>    </a:t>
            </a:r>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C1651C"/>
                </a:solidFill>
                <a:latin typeface="Menlo-Regular"/>
              </a:rPr>
              <a:t>val</a:t>
            </a:r>
            <a:r>
              <a:rPr lang="fr-FR" sz="1800" dirty="0">
                <a:solidFill>
                  <a:srgbClr val="000000"/>
                </a:solidFill>
                <a:latin typeface="Menlo-Regular"/>
              </a:rPr>
              <a:t> = </a:t>
            </a:r>
            <a:r>
              <a:rPr lang="fr-FR" sz="1800" dirty="0" err="1">
                <a:solidFill>
                  <a:srgbClr val="000000"/>
                </a:solidFill>
                <a:latin typeface="Menlo-Regular"/>
              </a:rPr>
              <a:t>sum</a:t>
            </a:r>
            <a:r>
              <a:rPr lang="fr-FR" sz="1800" dirty="0">
                <a:solidFill>
                  <a:srgbClr val="000000"/>
                </a:solidFill>
                <a:latin typeface="Menlo-Regular"/>
              </a:rPr>
              <a:t>(</a:t>
            </a:r>
            <a:r>
              <a:rPr lang="fr-FR" sz="1800" dirty="0" err="1">
                <a:solidFill>
                  <a:srgbClr val="000000"/>
                </a:solidFill>
                <a:latin typeface="Menlo-Regular"/>
              </a:rPr>
              <a:t>array</a:t>
            </a:r>
            <a:r>
              <a:rPr lang="fr-FR" sz="1800" dirty="0">
                <a:solidFill>
                  <a:srgbClr val="000000"/>
                </a:solidFill>
                <a:latin typeface="Menlo-Regular"/>
              </a:rPr>
              <a:t>, 2);</a:t>
            </a:r>
          </a:p>
          <a:p>
            <a:r>
              <a:rPr lang="fr-FR" sz="1800" dirty="0">
                <a:solidFill>
                  <a:srgbClr val="000000"/>
                </a:solidFill>
                <a:latin typeface="Menlo-Regular"/>
              </a:rPr>
              <a:t>    </a:t>
            </a:r>
            <a:r>
              <a:rPr lang="fr-FR" sz="1800" dirty="0">
                <a:solidFill>
                  <a:srgbClr val="C200FF"/>
                </a:solidFill>
                <a:latin typeface="Menlo-Regular"/>
              </a:rPr>
              <a:t>return</a:t>
            </a:r>
            <a:r>
              <a:rPr lang="fr-FR" sz="1800" dirty="0">
                <a:solidFill>
                  <a:srgbClr val="000000"/>
                </a:solidFill>
                <a:latin typeface="Menlo-Regular"/>
              </a:rPr>
              <a:t> val;</a:t>
            </a:r>
          </a:p>
          <a:p>
            <a:r>
              <a:rPr lang="fr-FR" sz="1800" dirty="0">
                <a:solidFill>
                  <a:srgbClr val="000000"/>
                </a:solidFill>
                <a:latin typeface="Menlo-Regular"/>
              </a:rPr>
              <a:t>}</a:t>
            </a:r>
            <a:endParaRPr lang="en-US" sz="1800" dirty="0">
              <a:latin typeface="Courier New" panose="02070309020205020404"/>
              <a:cs typeface="Courier New" panose="02070309020205020404"/>
            </a:endParaRPr>
          </a:p>
        </p:txBody>
      </p:sp>
      <p:sp>
        <p:nvSpPr>
          <p:cNvPr id="6147" name="Rectangle 3"/>
          <p:cNvSpPr>
            <a:spLocks noChangeArrowheads="1"/>
          </p:cNvSpPr>
          <p:nvPr/>
        </p:nvSpPr>
        <p:spPr bwMode="auto">
          <a:xfrm>
            <a:off x="3456413" y="4759694"/>
            <a:ext cx="1008907" cy="359010"/>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309020205020404" pitchFamily="49" charset="0"/>
                <a:ea typeface="msgothic" charset="0"/>
                <a:cs typeface="msgothic" charset="0"/>
              </a:rPr>
              <a:t>main.c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
        <p:nvSpPr>
          <p:cNvPr id="6149" name="Rectangle 5"/>
          <p:cNvSpPr>
            <a:spLocks noChangeArrowheads="1"/>
          </p:cNvSpPr>
          <p:nvPr/>
        </p:nvSpPr>
        <p:spPr bwMode="auto">
          <a:xfrm>
            <a:off x="4762168" y="2532787"/>
            <a:ext cx="4211970" cy="2587504"/>
          </a:xfrm>
          <a:prstGeom prst="rect">
            <a:avLst/>
          </a:prstGeom>
          <a:solidFill>
            <a:srgbClr val="D5F1CF"/>
          </a:solidFill>
          <a:ln w="3240">
            <a:solidFill>
              <a:srgbClr val="000066"/>
            </a:solidFill>
            <a:miter lim="800000"/>
          </a:ln>
          <a:effectLst/>
        </p:spPr>
        <p:txBody>
          <a:bodyPr wrap="none" lIns="90000" tIns="46800" rIns="90000" bIns="46800">
            <a:spAutoFit/>
          </a:bodyPr>
          <a:lstStyle/>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sum</a:t>
            </a:r>
            <a:r>
              <a:rPr lang="en-US" sz="1800" dirty="0">
                <a:solidFill>
                  <a:srgbClr val="000000"/>
                </a:solidFill>
                <a:latin typeface="Menlo-Regular"/>
              </a:rPr>
              <a:t>(</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a</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n</a:t>
            </a:r>
            <a:r>
              <a:rPr lang="en-US" sz="1800" dirty="0">
                <a:solidFill>
                  <a:srgbClr val="000000"/>
                </a:solidFill>
                <a:latin typeface="Menlo-Regular"/>
              </a:rPr>
              <a:t>)</a:t>
            </a:r>
          </a:p>
          <a:p>
            <a:r>
              <a:rPr lang="en-US" sz="1800" dirty="0">
                <a:solidFill>
                  <a:srgbClr val="000000"/>
                </a:solidFill>
                <a:latin typeface="Menlo-Regular"/>
              </a:rPr>
              <a:t>{</a:t>
            </a:r>
          </a:p>
          <a:p>
            <a:r>
              <a:rPr lang="fr-FR" sz="1800" dirty="0">
                <a:solidFill>
                  <a:srgbClr val="000000"/>
                </a:solidFill>
                <a:latin typeface="Menlo-Regular"/>
              </a:rPr>
              <a:t>    </a:t>
            </a:r>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C1651C"/>
                </a:solidFill>
                <a:latin typeface="Menlo-Regular"/>
              </a:rPr>
              <a:t>i</a:t>
            </a:r>
            <a:r>
              <a:rPr lang="fr-FR" sz="1800" dirty="0">
                <a:solidFill>
                  <a:srgbClr val="000000"/>
                </a:solidFill>
                <a:latin typeface="Menlo-Regular"/>
              </a:rPr>
              <a:t>, </a:t>
            </a:r>
            <a:r>
              <a:rPr lang="fr-FR" sz="1800" dirty="0">
                <a:solidFill>
                  <a:srgbClr val="C1651C"/>
                </a:solidFill>
                <a:latin typeface="Menlo-Regular"/>
              </a:rPr>
              <a:t>s</a:t>
            </a:r>
            <a:r>
              <a:rPr lang="fr-FR" sz="1800" dirty="0">
                <a:solidFill>
                  <a:srgbClr val="000000"/>
                </a:solidFill>
                <a:latin typeface="Menlo-Regular"/>
              </a:rPr>
              <a:t> = 0;</a:t>
            </a:r>
          </a:p>
          <a:p>
            <a:endParaRPr lang="fr-FR" sz="1800" dirty="0">
              <a:solidFill>
                <a:srgbClr val="000000"/>
              </a:solidFill>
              <a:latin typeface="Menlo-Regular"/>
            </a:endParaRPr>
          </a:p>
          <a:p>
            <a:r>
              <a:rPr lang="da-DK" sz="1800" dirty="0">
                <a:solidFill>
                  <a:srgbClr val="000000"/>
                </a:solidFill>
                <a:latin typeface="Menlo-Regular"/>
              </a:rPr>
              <a:t>    </a:t>
            </a:r>
            <a:r>
              <a:rPr lang="da-DK" sz="1800" dirty="0">
                <a:solidFill>
                  <a:srgbClr val="C200FF"/>
                </a:solidFill>
                <a:latin typeface="Menlo-Regular"/>
              </a:rPr>
              <a:t>for</a:t>
            </a:r>
            <a:r>
              <a:rPr lang="da-DK" sz="1800" dirty="0">
                <a:solidFill>
                  <a:srgbClr val="000000"/>
                </a:solidFill>
                <a:latin typeface="Menlo-Regular"/>
              </a:rPr>
              <a:t> (i = 0; i &lt; n; i++) {</a:t>
            </a:r>
          </a:p>
          <a:p>
            <a:r>
              <a:rPr lang="da-DK" sz="1800" dirty="0">
                <a:solidFill>
                  <a:srgbClr val="000000"/>
                </a:solidFill>
                <a:latin typeface="Menlo-Regular"/>
              </a:rPr>
              <a:t>        s += a[i];</a:t>
            </a:r>
          </a:p>
          <a:p>
            <a:r>
              <a:rPr lang="da-DK" sz="1800" dirty="0">
                <a:solidFill>
                  <a:srgbClr val="000000"/>
                </a:solidFill>
                <a:latin typeface="Menlo-Regular"/>
              </a:rPr>
              <a:t>    }</a:t>
            </a:r>
          </a:p>
          <a:p>
            <a:r>
              <a:rPr lang="is-IS" sz="1800" dirty="0">
                <a:solidFill>
                  <a:srgbClr val="000000"/>
                </a:solidFill>
                <a:latin typeface="Menlo-Regular"/>
              </a:rPr>
              <a:t>    </a:t>
            </a:r>
            <a:r>
              <a:rPr lang="is-IS" sz="1800" dirty="0">
                <a:solidFill>
                  <a:srgbClr val="C200FF"/>
                </a:solidFill>
                <a:latin typeface="Menlo-Regular"/>
              </a:rPr>
              <a:t>return</a:t>
            </a:r>
            <a:r>
              <a:rPr lang="is-IS" sz="1800" dirty="0">
                <a:solidFill>
                  <a:srgbClr val="000000"/>
                </a:solidFill>
                <a:latin typeface="Menlo-Regular"/>
              </a:rPr>
              <a:t> s;</a:t>
            </a:r>
          </a:p>
          <a:p>
            <a:r>
              <a:rPr lang="is-IS" sz="1800" dirty="0">
                <a:solidFill>
                  <a:srgbClr val="000000"/>
                </a:solidFill>
                <a:latin typeface="Menlo-Regular"/>
              </a:rPr>
              <a:t>}</a:t>
            </a:r>
          </a:p>
        </p:txBody>
      </p:sp>
      <p:sp>
        <p:nvSpPr>
          <p:cNvPr id="6148" name="Rectangle 4"/>
          <p:cNvSpPr>
            <a:spLocks noChangeArrowheads="1"/>
          </p:cNvSpPr>
          <p:nvPr/>
        </p:nvSpPr>
        <p:spPr bwMode="auto">
          <a:xfrm>
            <a:off x="8032348" y="4741635"/>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rgbClr val="000000">
                    <a:lumMod val="50000"/>
                    <a:lumOff val="50000"/>
                  </a:srgbClr>
                </a:solidFill>
                <a:latin typeface="Courier New" panose="02070309020205020404" pitchFamily="49" charset="0"/>
                <a:ea typeface="msgothic" charset="0"/>
                <a:cs typeface="msgothic" charset="0"/>
              </a:rPr>
              <a:t>sum.c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grpSp>
        <p:nvGrpSpPr>
          <p:cNvPr id="48" name="Group 47"/>
          <p:cNvGrpSpPr/>
          <p:nvPr/>
        </p:nvGrpSpPr>
        <p:grpSpPr>
          <a:xfrm>
            <a:off x="3054059" y="1046022"/>
            <a:ext cx="2169795" cy="2938926"/>
            <a:chOff x="1843265" y="689057"/>
            <a:chExt cx="2169795" cy="2938926"/>
          </a:xfrm>
        </p:grpSpPr>
        <p:sp>
          <p:nvSpPr>
            <p:cNvPr id="7" name="TextBox 6"/>
            <p:cNvSpPr txBox="1"/>
            <p:nvPr/>
          </p:nvSpPr>
          <p:spPr>
            <a:xfrm>
              <a:off x="1843265" y="689057"/>
              <a:ext cx="2169795" cy="368300"/>
            </a:xfrm>
            <a:prstGeom prst="rect">
              <a:avLst/>
            </a:prstGeom>
            <a:noFill/>
          </p:spPr>
          <p:txBody>
            <a:bodyPr wrap="none" rtlCol="0">
              <a:spAutoFit/>
            </a:bodyPr>
            <a:lstStyle/>
            <a:p>
              <a:r>
                <a:rPr lang="zh-CN" altLang="en-US" sz="1800" dirty="0" smtClean="0">
                  <a:solidFill>
                    <a:srgbClr val="990000"/>
                  </a:solidFill>
                  <a:latin typeface="Calibri" panose="020F0502020204030204" pitchFamily="34" charset="0"/>
                </a:rPr>
                <a:t>引用一个全局符号</a:t>
              </a:r>
              <a:r>
                <a:rPr lang="en-US" sz="1800" dirty="0" smtClean="0">
                  <a:solidFill>
                    <a:srgbClr val="990000"/>
                  </a:solidFill>
                  <a:latin typeface="Calibri" panose="020F0502020204030204" pitchFamily="34" charset="0"/>
                </a:rPr>
                <a:t>…</a:t>
              </a:r>
            </a:p>
          </p:txBody>
        </p:sp>
        <p:cxnSp>
          <p:nvCxnSpPr>
            <p:cNvPr id="12" name="Straight Arrow Connector 11"/>
            <p:cNvCxnSpPr>
              <a:stCxn id="7" idx="2"/>
            </p:cNvCxnSpPr>
            <p:nvPr/>
          </p:nvCxnSpPr>
          <p:spPr bwMode="auto">
            <a:xfrm flipH="1">
              <a:off x="1939398" y="1057258"/>
              <a:ext cx="989206" cy="2570725"/>
            </a:xfrm>
            <a:prstGeom prst="straightConnector1">
              <a:avLst/>
            </a:prstGeom>
            <a:noFill/>
            <a:ln w="25400" cap="flat" cmpd="sng" algn="ctr">
              <a:solidFill>
                <a:srgbClr val="990000"/>
              </a:solidFill>
              <a:prstDash val="solid"/>
              <a:round/>
              <a:headEnd type="none" w="med" len="med"/>
              <a:tailEnd type="arrow"/>
            </a:ln>
            <a:effectLst/>
          </p:spPr>
        </p:cxnSp>
      </p:grpSp>
      <p:grpSp>
        <p:nvGrpSpPr>
          <p:cNvPr id="54" name="Group 53"/>
          <p:cNvGrpSpPr/>
          <p:nvPr/>
        </p:nvGrpSpPr>
        <p:grpSpPr>
          <a:xfrm>
            <a:off x="125501" y="3949118"/>
            <a:ext cx="1554480" cy="1935298"/>
            <a:chOff x="-148819" y="3397531"/>
            <a:chExt cx="1554480" cy="1935298"/>
          </a:xfrm>
        </p:grpSpPr>
        <p:sp>
          <p:nvSpPr>
            <p:cNvPr id="14" name="TextBox 13"/>
            <p:cNvSpPr txBox="1"/>
            <p:nvPr/>
          </p:nvSpPr>
          <p:spPr>
            <a:xfrm>
              <a:off x="-148819" y="4687669"/>
              <a:ext cx="1554480" cy="645160"/>
            </a:xfrm>
            <a:prstGeom prst="rect">
              <a:avLst/>
            </a:prstGeom>
            <a:noFill/>
          </p:spPr>
          <p:txBody>
            <a:bodyPr wrap="none" rtlCol="0">
              <a:spAutoFit/>
            </a:bodyPr>
            <a:lstStyle/>
            <a:p>
              <a:pPr algn="ctr"/>
              <a:r>
                <a:rPr lang="zh-CN" altLang="en-US" sz="1800" dirty="0" smtClean="0">
                  <a:solidFill>
                    <a:srgbClr val="990000"/>
                  </a:solidFill>
                  <a:latin typeface="Calibri" panose="020F0502020204030204" pitchFamily="34" charset="0"/>
                </a:rPr>
                <a:t>定义一个全局</a:t>
              </a:r>
            </a:p>
            <a:p>
              <a:pPr algn="ctr"/>
              <a:r>
                <a:rPr lang="zh-CN" altLang="en-US" sz="1800" dirty="0" smtClean="0">
                  <a:solidFill>
                    <a:srgbClr val="990000"/>
                  </a:solidFill>
                  <a:latin typeface="Calibri" panose="020F0502020204030204" pitchFamily="34" charset="0"/>
                </a:rPr>
                <a:t>符号</a:t>
              </a:r>
            </a:p>
          </p:txBody>
        </p:sp>
        <p:cxnSp>
          <p:nvCxnSpPr>
            <p:cNvPr id="15" name="Straight Arrow Connector 14"/>
            <p:cNvCxnSpPr>
              <a:stCxn id="14" idx="0"/>
            </p:cNvCxnSpPr>
            <p:nvPr/>
          </p:nvCxnSpPr>
          <p:spPr bwMode="auto">
            <a:xfrm flipV="1">
              <a:off x="628421" y="3397531"/>
              <a:ext cx="395906" cy="1290138"/>
            </a:xfrm>
            <a:prstGeom prst="straightConnector1">
              <a:avLst/>
            </a:prstGeom>
            <a:noFill/>
            <a:ln w="25400" cap="flat" cmpd="sng" algn="ctr">
              <a:solidFill>
                <a:srgbClr val="990000"/>
              </a:solidFill>
              <a:prstDash val="solid"/>
              <a:round/>
              <a:headEnd type="none" w="med" len="med"/>
              <a:tailEnd type="arrow"/>
            </a:ln>
            <a:effectLst/>
          </p:spPr>
        </p:cxnSp>
      </p:grpSp>
      <p:grpSp>
        <p:nvGrpSpPr>
          <p:cNvPr id="56" name="Group 55"/>
          <p:cNvGrpSpPr/>
          <p:nvPr/>
        </p:nvGrpSpPr>
        <p:grpSpPr>
          <a:xfrm>
            <a:off x="894904" y="4740999"/>
            <a:ext cx="2017395" cy="1571410"/>
            <a:chOff x="620584" y="3886202"/>
            <a:chExt cx="2017395" cy="1843028"/>
          </a:xfrm>
        </p:grpSpPr>
        <p:sp>
          <p:nvSpPr>
            <p:cNvPr id="28" name="TextBox 27"/>
            <p:cNvSpPr txBox="1"/>
            <p:nvPr/>
          </p:nvSpPr>
          <p:spPr>
            <a:xfrm>
              <a:off x="620584" y="5297269"/>
              <a:ext cx="2017395" cy="431961"/>
            </a:xfrm>
            <a:prstGeom prst="rect">
              <a:avLst/>
            </a:prstGeom>
            <a:noFill/>
          </p:spPr>
          <p:txBody>
            <a:bodyPr wrap="none" rtlCol="0">
              <a:spAutoFit/>
            </a:bodyPr>
            <a:lstStyle/>
            <a:p>
              <a:pPr algn="r"/>
              <a:r>
                <a:rPr lang="zh-CN" altLang="en-US" sz="1800" dirty="0" smtClean="0">
                  <a:solidFill>
                    <a:srgbClr val="990000"/>
                  </a:solidFill>
                  <a:latin typeface="Calibri" panose="020F0502020204030204" pitchFamily="34" charset="0"/>
                </a:rPr>
                <a:t>链接器不知道</a:t>
              </a:r>
              <a:r>
                <a:rPr lang="en-US" sz="1800" dirty="0" smtClean="0">
                  <a:solidFill>
                    <a:srgbClr val="990000"/>
                  </a:solidFill>
                  <a:latin typeface="Calibri" panose="020F0502020204030204" pitchFamily="34" charset="0"/>
                </a:rPr>
                <a:t> </a:t>
              </a:r>
              <a:r>
                <a:rPr lang="en-US" sz="1800" dirty="0" err="1" smtClean="0">
                  <a:solidFill>
                    <a:srgbClr val="990000"/>
                  </a:solidFill>
                  <a:latin typeface="Courier New" panose="02070309020205020404"/>
                  <a:cs typeface="Courier New" panose="02070309020205020404"/>
                </a:rPr>
                <a:t>val</a:t>
              </a:r>
              <a:endParaRPr lang="en-US" sz="1800" dirty="0" smtClean="0">
                <a:solidFill>
                  <a:srgbClr val="990000"/>
                </a:solidFill>
                <a:latin typeface="Courier New" panose="02070309020205020404"/>
                <a:cs typeface="Courier New" panose="02070309020205020404"/>
              </a:endParaRPr>
            </a:p>
          </p:txBody>
        </p:sp>
        <p:cxnSp>
          <p:nvCxnSpPr>
            <p:cNvPr id="32" name="Straight Arrow Connector 31"/>
            <p:cNvCxnSpPr>
              <a:stCxn id="28" idx="0"/>
            </p:cNvCxnSpPr>
            <p:nvPr/>
          </p:nvCxnSpPr>
          <p:spPr bwMode="auto">
            <a:xfrm flipH="1" flipV="1">
              <a:off x="1337310" y="3886202"/>
              <a:ext cx="292180" cy="1411067"/>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3" name="Group 6152"/>
          <p:cNvGrpSpPr/>
          <p:nvPr/>
        </p:nvGrpSpPr>
        <p:grpSpPr>
          <a:xfrm>
            <a:off x="2076622" y="4460788"/>
            <a:ext cx="2087317" cy="1456201"/>
            <a:chOff x="2400301" y="4609239"/>
            <a:chExt cx="2087317" cy="1456201"/>
          </a:xfrm>
        </p:grpSpPr>
        <p:sp>
          <p:nvSpPr>
            <p:cNvPr id="42" name="TextBox 41"/>
            <p:cNvSpPr txBox="1"/>
            <p:nvPr/>
          </p:nvSpPr>
          <p:spPr>
            <a:xfrm>
              <a:off x="2775023" y="5697140"/>
              <a:ext cx="1712595" cy="368300"/>
            </a:xfrm>
            <a:prstGeom prst="rect">
              <a:avLst/>
            </a:prstGeom>
            <a:noFill/>
          </p:spPr>
          <p:txBody>
            <a:bodyPr wrap="none" rtlCol="0">
              <a:spAutoFit/>
            </a:bodyPr>
            <a:lstStyle/>
            <a:p>
              <a:pPr algn="ctr"/>
              <a:r>
                <a:rPr lang="zh-CN" altLang="en-US" sz="1800" dirty="0" smtClean="0">
                  <a:solidFill>
                    <a:srgbClr val="990000"/>
                  </a:solidFill>
                  <a:latin typeface="Calibri" panose="020F0502020204030204" pitchFamily="34" charset="0"/>
                </a:rPr>
                <a:t>全局符号引用</a:t>
              </a:r>
              <a:r>
                <a:rPr lang="en-US" sz="1800" dirty="0" smtClean="0">
                  <a:solidFill>
                    <a:srgbClr val="990000"/>
                  </a:solidFill>
                  <a:latin typeface="Calibri" panose="020F0502020204030204" pitchFamily="34" charset="0"/>
                </a:rPr>
                <a:t>…</a:t>
              </a:r>
            </a:p>
          </p:txBody>
        </p:sp>
        <p:cxnSp>
          <p:nvCxnSpPr>
            <p:cNvPr id="43" name="Straight Arrow Connector 42"/>
            <p:cNvCxnSpPr>
              <a:stCxn id="42" idx="0"/>
            </p:cNvCxnSpPr>
            <p:nvPr/>
          </p:nvCxnSpPr>
          <p:spPr bwMode="auto">
            <a:xfrm flipH="1" flipV="1">
              <a:off x="2400301" y="4609239"/>
              <a:ext cx="1231019" cy="1087901"/>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4" name="Group 6153"/>
          <p:cNvGrpSpPr/>
          <p:nvPr/>
        </p:nvGrpSpPr>
        <p:grpSpPr>
          <a:xfrm>
            <a:off x="3678909" y="2837588"/>
            <a:ext cx="1853211" cy="3725732"/>
            <a:chOff x="3404589" y="3009038"/>
            <a:chExt cx="1853211" cy="3725732"/>
          </a:xfrm>
        </p:grpSpPr>
        <p:sp>
          <p:nvSpPr>
            <p:cNvPr id="49" name="TextBox 48"/>
            <p:cNvSpPr txBox="1"/>
            <p:nvPr/>
          </p:nvSpPr>
          <p:spPr>
            <a:xfrm>
              <a:off x="3404589" y="6366470"/>
              <a:ext cx="1255395" cy="368300"/>
            </a:xfrm>
            <a:prstGeom prst="rect">
              <a:avLst/>
            </a:prstGeom>
            <a:noFill/>
          </p:spPr>
          <p:txBody>
            <a:bodyPr wrap="none" rtlCol="0">
              <a:spAutoFit/>
            </a:bodyPr>
            <a:lstStyle/>
            <a:p>
              <a:r>
                <a:rPr lang="en-US" sz="1800" dirty="0" smtClean="0">
                  <a:solidFill>
                    <a:srgbClr val="990000"/>
                  </a:solidFill>
                  <a:latin typeface="Calibri" panose="020F0502020204030204" pitchFamily="34" charset="0"/>
                </a:rPr>
                <a:t>…</a:t>
              </a:r>
              <a:r>
                <a:rPr lang="zh-CN" altLang="en-US" sz="1800" dirty="0" smtClean="0">
                  <a:solidFill>
                    <a:srgbClr val="990000"/>
                  </a:solidFill>
                  <a:latin typeface="Calibri" panose="020F0502020204030204" pitchFamily="34" charset="0"/>
                </a:rPr>
                <a:t>此处定义</a:t>
              </a:r>
            </a:p>
          </p:txBody>
        </p:sp>
        <p:cxnSp>
          <p:nvCxnSpPr>
            <p:cNvPr id="50" name="Straight Arrow Connector 49"/>
            <p:cNvCxnSpPr/>
            <p:nvPr/>
          </p:nvCxnSpPr>
          <p:spPr bwMode="auto">
            <a:xfrm flipV="1">
              <a:off x="4487848" y="3009038"/>
              <a:ext cx="769952" cy="3334433"/>
            </a:xfrm>
            <a:prstGeom prst="straightConnector1">
              <a:avLst/>
            </a:prstGeom>
            <a:noFill/>
            <a:ln w="25400" cap="flat" cmpd="sng" algn="ctr">
              <a:solidFill>
                <a:srgbClr val="990000"/>
              </a:solidFill>
              <a:prstDash val="solid"/>
              <a:round/>
              <a:headEnd type="none" w="med" len="med"/>
              <a:tailEnd type="arrow"/>
            </a:ln>
            <a:effectLst/>
          </p:spPr>
        </p:cxnSp>
      </p:grpSp>
      <p:grpSp>
        <p:nvGrpSpPr>
          <p:cNvPr id="57" name="Group 56"/>
          <p:cNvGrpSpPr/>
          <p:nvPr/>
        </p:nvGrpSpPr>
        <p:grpSpPr>
          <a:xfrm>
            <a:off x="6450895" y="3434487"/>
            <a:ext cx="2355215" cy="2496234"/>
            <a:chOff x="6176575" y="2882900"/>
            <a:chExt cx="2355215" cy="2496234"/>
          </a:xfrm>
        </p:grpSpPr>
        <p:sp>
          <p:nvSpPr>
            <p:cNvPr id="52" name="TextBox 51"/>
            <p:cNvSpPr txBox="1"/>
            <p:nvPr/>
          </p:nvSpPr>
          <p:spPr>
            <a:xfrm>
              <a:off x="6176575" y="5010834"/>
              <a:ext cx="2355215" cy="368300"/>
            </a:xfrm>
            <a:prstGeom prst="rect">
              <a:avLst/>
            </a:prstGeom>
            <a:noFill/>
          </p:spPr>
          <p:txBody>
            <a:bodyPr wrap="none" rtlCol="0">
              <a:spAutoFit/>
            </a:bodyPr>
            <a:lstStyle/>
            <a:p>
              <a:pPr algn="ctr"/>
              <a:r>
                <a:rPr lang="zh-CN" altLang="en-US" sz="1800" dirty="0" smtClean="0">
                  <a:solidFill>
                    <a:srgbClr val="990000"/>
                  </a:solidFill>
                  <a:latin typeface="Calibri" panose="020F0502020204030204" pitchFamily="34" charset="0"/>
                </a:rPr>
                <a:t>链接器不清楚</a:t>
              </a:r>
              <a:r>
                <a:rPr lang="en-US" sz="1800" dirty="0" smtClean="0">
                  <a:solidFill>
                    <a:srgbClr val="990000"/>
                  </a:solidFill>
                  <a:latin typeface="Calibri" panose="020F0502020204030204" pitchFamily="34" charset="0"/>
                </a:rPr>
                <a:t> </a:t>
              </a:r>
              <a:r>
                <a:rPr lang="en-US" sz="1800" dirty="0" err="1" smtClean="0">
                  <a:solidFill>
                    <a:srgbClr val="990000"/>
                  </a:solidFill>
                  <a:latin typeface="Courier New" panose="02070309020205020404"/>
                  <a:cs typeface="Courier New" panose="02070309020205020404"/>
                </a:rPr>
                <a:t>i</a:t>
              </a:r>
              <a:r>
                <a:rPr lang="en-US" sz="1800" dirty="0">
                  <a:solidFill>
                    <a:srgbClr val="990000"/>
                  </a:solidFill>
                  <a:latin typeface="Courier New" panose="02070309020205020404"/>
                  <a:cs typeface="Courier New" panose="02070309020205020404"/>
                </a:rPr>
                <a:t> </a:t>
              </a:r>
              <a:r>
                <a:rPr lang="en-US" sz="1800" dirty="0" smtClean="0">
                  <a:solidFill>
                    <a:srgbClr val="990000"/>
                  </a:solidFill>
                  <a:latin typeface="Calibri" panose="020F0502020204030204"/>
                  <a:cs typeface="Calibri" panose="020F0502020204030204"/>
                </a:rPr>
                <a:t>or</a:t>
              </a:r>
              <a:r>
                <a:rPr lang="en-US" sz="1800" dirty="0" smtClean="0">
                  <a:solidFill>
                    <a:srgbClr val="990000"/>
                  </a:solidFill>
                  <a:latin typeface="Courier New" panose="02070309020205020404"/>
                  <a:cs typeface="Courier New" panose="02070309020205020404"/>
                </a:rPr>
                <a:t> s</a:t>
              </a:r>
            </a:p>
          </p:txBody>
        </p:sp>
        <p:cxnSp>
          <p:nvCxnSpPr>
            <p:cNvPr id="53" name="Straight Arrow Connector 52"/>
            <p:cNvCxnSpPr>
              <a:stCxn id="52" idx="0"/>
            </p:cNvCxnSpPr>
            <p:nvPr/>
          </p:nvCxnSpPr>
          <p:spPr bwMode="auto">
            <a:xfrm flipH="1" flipV="1">
              <a:off x="6325235" y="2882900"/>
              <a:ext cx="1029583" cy="2127934"/>
            </a:xfrm>
            <a:prstGeom prst="straightConnector1">
              <a:avLst/>
            </a:prstGeom>
            <a:noFill/>
            <a:ln w="25400" cap="flat" cmpd="sng" algn="ctr">
              <a:solidFill>
                <a:srgbClr val="990000"/>
              </a:solidFill>
              <a:prstDash val="solid"/>
              <a:round/>
              <a:headEnd type="none" w="med" len="med"/>
              <a:tailEnd type="arrow"/>
            </a:ln>
            <a:effectLst/>
          </p:spPr>
        </p:cxnSp>
      </p:grpSp>
      <p:grpSp>
        <p:nvGrpSpPr>
          <p:cNvPr id="6155" name="Group 6154"/>
          <p:cNvGrpSpPr/>
          <p:nvPr/>
        </p:nvGrpSpPr>
        <p:grpSpPr>
          <a:xfrm>
            <a:off x="824997" y="1708255"/>
            <a:ext cx="1776333" cy="1471824"/>
            <a:chOff x="550677" y="1879705"/>
            <a:chExt cx="1776333" cy="1471824"/>
          </a:xfrm>
        </p:grpSpPr>
        <p:sp>
          <p:nvSpPr>
            <p:cNvPr id="71" name="TextBox 70"/>
            <p:cNvSpPr txBox="1"/>
            <p:nvPr/>
          </p:nvSpPr>
          <p:spPr>
            <a:xfrm>
              <a:off x="843015" y="1879705"/>
              <a:ext cx="1483995" cy="368300"/>
            </a:xfrm>
            <a:prstGeom prst="rect">
              <a:avLst/>
            </a:prstGeom>
            <a:noFill/>
          </p:spPr>
          <p:txBody>
            <a:bodyPr wrap="none" rtlCol="0">
              <a:spAutoFit/>
            </a:bodyPr>
            <a:lstStyle/>
            <a:p>
              <a:r>
                <a:rPr lang="en-US" sz="1800" dirty="0" smtClean="0">
                  <a:solidFill>
                    <a:srgbClr val="990000"/>
                  </a:solidFill>
                  <a:latin typeface="Calibri" panose="020F0502020204030204" pitchFamily="34" charset="0"/>
                </a:rPr>
                <a:t>…</a:t>
              </a:r>
              <a:r>
                <a:rPr lang="zh-CN" altLang="en-US" sz="1800" dirty="0" smtClean="0">
                  <a:solidFill>
                    <a:srgbClr val="990000"/>
                  </a:solidFill>
                  <a:latin typeface="Calibri" panose="020F0502020204030204" pitchFamily="34" charset="0"/>
                </a:rPr>
                <a:t>在此处定义</a:t>
              </a:r>
            </a:p>
          </p:txBody>
        </p:sp>
        <p:cxnSp>
          <p:nvCxnSpPr>
            <p:cNvPr id="72" name="Straight Arrow Connector 71"/>
            <p:cNvCxnSpPr>
              <a:stCxn id="71" idx="2"/>
            </p:cNvCxnSpPr>
            <p:nvPr/>
          </p:nvCxnSpPr>
          <p:spPr bwMode="auto">
            <a:xfrm flipH="1">
              <a:off x="550677" y="2247767"/>
              <a:ext cx="1034670" cy="1103762"/>
            </a:xfrm>
            <a:prstGeom prst="straightConnector1">
              <a:avLst/>
            </a:prstGeom>
            <a:noFill/>
            <a:ln w="25400" cap="flat" cmpd="sng" algn="ctr">
              <a:solidFill>
                <a:srgbClr val="990000"/>
              </a:solidFill>
              <a:prstDash val="solid"/>
              <a:round/>
              <a:headEnd type="none" w="med" len="med"/>
              <a:tailEnd type="arrow"/>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5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smtClean="0"/>
              <a:t>局部符号</a:t>
            </a:r>
          </a:p>
        </p:txBody>
      </p:sp>
      <p:sp>
        <p:nvSpPr>
          <p:cNvPr id="31" name="Content Placeholder 2"/>
          <p:cNvSpPr>
            <a:spLocks noGrp="1"/>
          </p:cNvSpPr>
          <p:nvPr/>
        </p:nvSpPr>
        <p:spPr>
          <a:xfrm>
            <a:off x="396875" y="1362075"/>
            <a:ext cx="7896225" cy="1228725"/>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局部非静态C变量与局部静态C变量</a:t>
            </a:r>
          </a:p>
          <a:p>
            <a:pPr lvl="1"/>
            <a:r>
              <a:rPr lang="en-US" dirty="0" smtClean="0"/>
              <a:t>本地非静态C变量：存储在堆栈上 </a:t>
            </a:r>
          </a:p>
          <a:p>
            <a:pPr lvl="1"/>
            <a:r>
              <a:rPr lang="en-US" dirty="0" err="1" smtClean="0"/>
              <a:t>本地</a:t>
            </a:r>
            <a:r>
              <a:rPr lang="en-US" dirty="0" err="1" smtClean="0">
                <a:solidFill>
                  <a:srgbClr val="FF0000"/>
                </a:solidFill>
              </a:rPr>
              <a:t>静态</a:t>
            </a:r>
            <a:r>
              <a:rPr lang="en-US" dirty="0" err="1" smtClean="0"/>
              <a:t>C变量：存储在.bss或.data中</a:t>
            </a:r>
            <a:endParaRPr lang="en-US" dirty="0" smtClean="0"/>
          </a:p>
        </p:txBody>
      </p:sp>
      <p:sp>
        <p:nvSpPr>
          <p:cNvPr id="32" name="Rectangle 2"/>
          <p:cNvSpPr>
            <a:spLocks noChangeArrowheads="1"/>
          </p:cNvSpPr>
          <p:nvPr/>
        </p:nvSpPr>
        <p:spPr bwMode="auto">
          <a:xfrm>
            <a:off x="786013" y="2829899"/>
            <a:ext cx="3100187" cy="341850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4A00FF"/>
                </a:solidFill>
                <a:latin typeface="Menlo-Regular"/>
              </a:rPr>
              <a:t>f</a:t>
            </a:r>
            <a:r>
              <a:rPr lang="fr-FR" sz="1800" dirty="0">
                <a:solidFill>
                  <a:srgbClr val="000000"/>
                </a:solidFill>
                <a:latin typeface="Menlo-Regular"/>
              </a:rPr>
              <a:t>()</a:t>
            </a:r>
          </a:p>
          <a:p>
            <a:r>
              <a:rPr lang="fr-FR" sz="1800" dirty="0">
                <a:solidFill>
                  <a:srgbClr val="000000"/>
                </a:solidFill>
                <a:latin typeface="Menlo-Regular"/>
              </a:rPr>
              <a:t>{</a:t>
            </a:r>
          </a:p>
          <a:p>
            <a:r>
              <a:rPr lang="en-US" sz="1800" dirty="0">
                <a:solidFill>
                  <a:srgbClr val="000000"/>
                </a:solidFill>
                <a:latin typeface="Menlo-Regular"/>
              </a:rPr>
              <a:t>    </a:t>
            </a:r>
            <a:r>
              <a:rPr lang="en-US" sz="1800" dirty="0">
                <a:solidFill>
                  <a:srgbClr val="C200FF"/>
                </a:solidFill>
                <a:latin typeface="Menlo-Regular"/>
              </a:rPr>
              <a:t>static</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x</a:t>
            </a:r>
            <a:r>
              <a:rPr lang="en-US" sz="1800" dirty="0">
                <a:solidFill>
                  <a:srgbClr val="000000"/>
                </a:solidFill>
                <a:latin typeface="Menlo-Regular"/>
              </a:rPr>
              <a:t> = 0;</a:t>
            </a:r>
          </a:p>
          <a:p>
            <a:r>
              <a:rPr lang="is-IS" sz="1800" dirty="0">
                <a:solidFill>
                  <a:srgbClr val="000000"/>
                </a:solidFill>
                <a:latin typeface="Menlo-Regular"/>
              </a:rPr>
              <a:t>    </a:t>
            </a:r>
            <a:r>
              <a:rPr lang="is-IS" sz="1800" dirty="0">
                <a:solidFill>
                  <a:srgbClr val="C200FF"/>
                </a:solidFill>
                <a:latin typeface="Menlo-Regular"/>
              </a:rPr>
              <a:t>return</a:t>
            </a:r>
            <a:r>
              <a:rPr lang="is-IS" sz="1800" dirty="0">
                <a:solidFill>
                  <a:srgbClr val="000000"/>
                </a:solidFill>
                <a:latin typeface="Menlo-Regular"/>
              </a:rPr>
              <a:t> x;</a:t>
            </a:r>
          </a:p>
          <a:p>
            <a:r>
              <a:rPr lang="is-IS" sz="1800" dirty="0">
                <a:solidFill>
                  <a:srgbClr val="000000"/>
                </a:solidFill>
                <a:latin typeface="Menlo-Regular"/>
              </a:rPr>
              <a:t>}</a:t>
            </a:r>
          </a:p>
          <a:p>
            <a:endParaRPr lang="is-IS" sz="1800" dirty="0">
              <a:solidFill>
                <a:srgbClr val="000000"/>
              </a:solidFill>
              <a:latin typeface="Menlo-Regular"/>
            </a:endParaRPr>
          </a:p>
          <a:p>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4A00FF"/>
                </a:solidFill>
                <a:latin typeface="Menlo-Regular"/>
              </a:rPr>
              <a:t>g</a:t>
            </a:r>
            <a:r>
              <a:rPr lang="fr-FR" sz="1800" dirty="0">
                <a:solidFill>
                  <a:srgbClr val="000000"/>
                </a:solidFill>
                <a:latin typeface="Menlo-Regular"/>
              </a:rPr>
              <a:t>()</a:t>
            </a:r>
          </a:p>
          <a:p>
            <a:r>
              <a:rPr lang="fr-FR" sz="1800" dirty="0">
                <a:solidFill>
                  <a:srgbClr val="000000"/>
                </a:solidFill>
                <a:latin typeface="Menlo-Regular"/>
              </a:rPr>
              <a:t>{</a:t>
            </a:r>
          </a:p>
          <a:p>
            <a:r>
              <a:rPr lang="en-US" sz="1800" dirty="0">
                <a:solidFill>
                  <a:srgbClr val="000000"/>
                </a:solidFill>
                <a:latin typeface="Menlo-Regular"/>
              </a:rPr>
              <a:t>    </a:t>
            </a:r>
            <a:r>
              <a:rPr lang="en-US" sz="1800" dirty="0">
                <a:solidFill>
                  <a:srgbClr val="C200FF"/>
                </a:solidFill>
                <a:latin typeface="Menlo-Regular"/>
              </a:rPr>
              <a:t>static</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x</a:t>
            </a:r>
            <a:r>
              <a:rPr lang="en-US" sz="1800" dirty="0">
                <a:solidFill>
                  <a:srgbClr val="000000"/>
                </a:solidFill>
                <a:latin typeface="Menlo-Regular"/>
              </a:rPr>
              <a:t> = 1;</a:t>
            </a:r>
          </a:p>
          <a:p>
            <a:r>
              <a:rPr lang="is-IS" sz="1800" dirty="0">
                <a:solidFill>
                  <a:srgbClr val="000000"/>
                </a:solidFill>
                <a:latin typeface="Menlo-Regular"/>
              </a:rPr>
              <a:t>    </a:t>
            </a:r>
            <a:r>
              <a:rPr lang="is-IS" sz="1800" dirty="0">
                <a:solidFill>
                  <a:srgbClr val="C200FF"/>
                </a:solidFill>
                <a:latin typeface="Menlo-Regular"/>
              </a:rPr>
              <a:t>return</a:t>
            </a:r>
            <a:r>
              <a:rPr lang="is-IS" sz="1800" dirty="0">
                <a:solidFill>
                  <a:srgbClr val="000000"/>
                </a:solidFill>
                <a:latin typeface="Menlo-Regular"/>
              </a:rPr>
              <a:t> x;</a:t>
            </a:r>
          </a:p>
          <a:p>
            <a:r>
              <a:rPr lang="is-IS" sz="1800" dirty="0">
                <a:solidFill>
                  <a:srgbClr val="000000"/>
                </a:solidFill>
                <a:latin typeface="Menlo-Regular"/>
              </a:rPr>
              <a:t>}</a:t>
            </a:r>
          </a:p>
          <a:p>
            <a:endParaRPr lang="en-US" sz="1800" dirty="0">
              <a:latin typeface="Courier New" panose="02070309020205020404"/>
              <a:cs typeface="Courier New" panose="02070309020205020404"/>
            </a:endParaRPr>
          </a:p>
        </p:txBody>
      </p:sp>
      <p:sp>
        <p:nvSpPr>
          <p:cNvPr id="33" name="TextBox 4"/>
          <p:cNvSpPr txBox="1"/>
          <p:nvPr/>
        </p:nvSpPr>
        <p:spPr>
          <a:xfrm>
            <a:off x="4267200" y="3505200"/>
            <a:ext cx="4343400" cy="1630045"/>
          </a:xfrm>
          <a:prstGeom prst="rect">
            <a:avLst/>
          </a:prstGeom>
          <a:noFill/>
        </p:spPr>
        <p:txBody>
          <a:bodyPr wrap="square" rtlCol="0">
            <a:spAutoFit/>
          </a:bodyPr>
          <a:lstStyle/>
          <a:p>
            <a:r>
              <a:rPr lang="en-US" sz="2000" dirty="0" smtClean="0"/>
              <a:t>编译器为.x的每个定义</a:t>
            </a:r>
            <a:r>
              <a:rPr lang="zh-CN" altLang="en-US" sz="2000" dirty="0" smtClean="0"/>
              <a:t>在</a:t>
            </a:r>
            <a:r>
              <a:rPr lang="en-US" sz="2000" dirty="0" smtClean="0">
                <a:sym typeface="+mn-ea"/>
              </a:rPr>
              <a:t>.data</a:t>
            </a:r>
            <a:r>
              <a:rPr lang="zh-CN" altLang="en-US" sz="2000" dirty="0" smtClean="0">
                <a:sym typeface="+mn-ea"/>
              </a:rPr>
              <a:t>中</a:t>
            </a:r>
            <a:r>
              <a:rPr lang="en-US" sz="2000" dirty="0" smtClean="0"/>
              <a:t>分配空间</a:t>
            </a:r>
          </a:p>
          <a:p>
            <a:endParaRPr lang="en-US" sz="2000" dirty="0">
              <a:latin typeface="Calibri" panose="020F0502020204030204" pitchFamily="34" charset="0"/>
            </a:endParaRPr>
          </a:p>
          <a:p>
            <a:r>
              <a:rPr lang="en-US" sz="2000" dirty="0"/>
              <a:t>使用唯一名称在符号表中创建局部符号，例如x.1和x.2</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1">
                                            <p:txEl>
                                              <p:pRg st="1" end="1"/>
                                            </p:txEl>
                                          </p:spTgt>
                                        </p:tgtEl>
                                        <p:attrNameLst>
                                          <p:attrName>style.visibility</p:attrName>
                                        </p:attrNameLst>
                                      </p:cBhvr>
                                      <p:to>
                                        <p:strVal val="visible"/>
                                      </p:to>
                                    </p:set>
                                    <p:animEffect transition="in" filter="wipe(down)">
                                      <p:cBhvr>
                                        <p:cTn id="7" dur="500"/>
                                        <p:tgtEl>
                                          <p:spTgt spid="3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1">
                                            <p:txEl>
                                              <p:pRg st="2" end="2"/>
                                            </p:txEl>
                                          </p:spTgt>
                                        </p:tgtEl>
                                        <p:attrNameLst>
                                          <p:attrName>style.visibility</p:attrName>
                                        </p:attrNameLst>
                                      </p:cBhvr>
                                      <p:to>
                                        <p:strVal val="visible"/>
                                      </p:to>
                                    </p:set>
                                    <p:animEffect transition="in" filter="wipe(down)">
                                      <p:cBhvr>
                                        <p:cTn id="12" dur="500"/>
                                        <p:tgtEl>
                                          <p:spTgt spid="31">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3">
                                            <p:txEl>
                                              <p:pRg st="0" end="0"/>
                                            </p:txEl>
                                          </p:spTgt>
                                        </p:tgtEl>
                                        <p:attrNameLst>
                                          <p:attrName>style.visibility</p:attrName>
                                        </p:attrNameLst>
                                      </p:cBhvr>
                                      <p:to>
                                        <p:strVal val="visible"/>
                                      </p:to>
                                    </p:set>
                                    <p:animEffect transition="in" filter="wipe(down)">
                                      <p:cBhvr>
                                        <p:cTn id="17" dur="500"/>
                                        <p:tgtEl>
                                          <p:spTgt spid="3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3">
                                            <p:txEl>
                                              <p:pRg st="2" end="2"/>
                                            </p:txEl>
                                          </p:spTgt>
                                        </p:tgtEl>
                                        <p:attrNameLst>
                                          <p:attrName>style.visibility</p:attrName>
                                        </p:attrNameLst>
                                      </p:cBhvr>
                                      <p:to>
                                        <p:strVal val="visible"/>
                                      </p:to>
                                    </p:set>
                                    <p:animEffect transition="in" filter="wipe(down)">
                                      <p:cBhvr>
                                        <p:cTn id="22" dur="500"/>
                                        <p:tgtEl>
                                          <p:spTgt spid="3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1"/>
          <p:cNvSpPr>
            <a:spLocks noGrp="1" noChangeArrowheads="1"/>
          </p:cNvSpPr>
          <p:nvPr/>
        </p:nvSpPr>
        <p:spPr>
          <a:xfrm>
            <a:off x="440266" y="4365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smtClean="0"/>
              <a:t>链接器如何解决重复的符号定义</a:t>
            </a:r>
          </a:p>
        </p:txBody>
      </p:sp>
      <p:sp>
        <p:nvSpPr>
          <p:cNvPr id="31" name="Rectangle 2"/>
          <p:cNvSpPr>
            <a:spLocks noGrp="1" noChangeArrowheads="1"/>
          </p:cNvSpPr>
          <p:nvPr/>
        </p:nvSpPr>
        <p:spPr>
          <a:xfrm>
            <a:off x="455613" y="1754188"/>
            <a:ext cx="8307387" cy="1446212"/>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程序符号强</a:t>
            </a:r>
            <a:r>
              <a:rPr lang="zh-CN" altLang="en-GB" dirty="0">
                <a:ea typeface="宋体" panose="02010600030101010101" pitchFamily="2" charset="-122"/>
              </a:rPr>
              <a:t>还是</a:t>
            </a:r>
            <a:r>
              <a:rPr lang="en-GB" dirty="0"/>
              <a:t>弱</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 </a:t>
            </a:r>
            <a:r>
              <a:rPr b="1" dirty="0" err="1">
                <a:solidFill>
                  <a:srgbClr val="FF0000"/>
                </a:solidFill>
              </a:rPr>
              <a:t>函数名</a:t>
            </a:r>
            <a:r>
              <a:rPr dirty="0" err="1"/>
              <a:t>和</a:t>
            </a:r>
            <a:r>
              <a:rPr i="1" dirty="0" err="1">
                <a:solidFill>
                  <a:srgbClr val="FF0000"/>
                </a:solidFill>
              </a:rPr>
              <a:t>已初始化的全局变量名</a:t>
            </a:r>
            <a:r>
              <a:rPr dirty="0" err="1"/>
              <a:t>是强符号</a:t>
            </a:r>
            <a:endParaRPr dirty="0"/>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err="1"/>
              <a:t>未初始化的全局变量名是弱符号</a:t>
            </a:r>
            <a:endParaRPr lang="en-GB" dirty="0"/>
          </a:p>
        </p:txBody>
      </p:sp>
      <p:sp>
        <p:nvSpPr>
          <p:cNvPr id="32" name="Rectangle 3"/>
          <p:cNvSpPr>
            <a:spLocks noChangeArrowheads="1"/>
          </p:cNvSpPr>
          <p:nvPr/>
        </p:nvSpPr>
        <p:spPr bwMode="auto">
          <a:xfrm>
            <a:off x="2470150" y="3893119"/>
            <a:ext cx="1560340" cy="113608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int foo=5;</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a:latin typeface="Courier New" panose="0207030902020502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p1()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a:t>
            </a:r>
          </a:p>
        </p:txBody>
      </p:sp>
      <p:sp>
        <p:nvSpPr>
          <p:cNvPr id="33" name="Rectangle 4"/>
          <p:cNvSpPr>
            <a:spLocks noChangeArrowheads="1"/>
          </p:cNvSpPr>
          <p:nvPr/>
        </p:nvSpPr>
        <p:spPr bwMode="auto">
          <a:xfrm>
            <a:off x="4876800" y="3893119"/>
            <a:ext cx="1389399" cy="1136081"/>
          </a:xfrm>
          <a:prstGeom prst="rect">
            <a:avLst/>
          </a:prstGeom>
          <a:solidFill>
            <a:srgbClr val="F6F5BD"/>
          </a:solidFill>
          <a:ln w="3240">
            <a:solidFill>
              <a:srgbClr val="000000"/>
            </a:solidFill>
            <a:miter lim="800000"/>
          </a:ln>
          <a:effectLst/>
        </p:spPr>
        <p:txBody>
          <a:bodyPr wrap="squar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ourier New" panose="02070309020205020404" pitchFamily="49" charset="0"/>
                <a:ea typeface="msgothic" charset="0"/>
                <a:cs typeface="msgothic" charset="0"/>
              </a:rPr>
              <a:t>int</a:t>
            </a:r>
            <a:r>
              <a:rPr lang="en-GB" sz="1800" b="1" dirty="0">
                <a:latin typeface="Courier New" panose="02070309020205020404" pitchFamily="49" charset="0"/>
                <a:ea typeface="msgothic" charset="0"/>
                <a:cs typeface="msgothic" charset="0"/>
              </a:rPr>
              <a:t> foo;</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800" b="1" dirty="0">
              <a:latin typeface="Courier New" panose="0207030902020502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309020205020404" pitchFamily="49" charset="0"/>
                <a:ea typeface="msgothic" charset="0"/>
                <a:cs typeface="msgothic" charset="0"/>
              </a:rPr>
              <a:t>p2()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ourier New" panose="02070309020205020404" pitchFamily="49" charset="0"/>
                <a:ea typeface="msgothic" charset="0"/>
                <a:cs typeface="msgothic" charset="0"/>
              </a:rPr>
              <a:t>}</a:t>
            </a:r>
          </a:p>
        </p:txBody>
      </p:sp>
      <p:sp>
        <p:nvSpPr>
          <p:cNvPr id="34" name="Rectangle 5"/>
          <p:cNvSpPr>
            <a:spLocks noChangeArrowheads="1"/>
          </p:cNvSpPr>
          <p:nvPr/>
        </p:nvSpPr>
        <p:spPr bwMode="auto">
          <a:xfrm>
            <a:off x="24622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309020205020404" pitchFamily="49" charset="0"/>
                <a:ea typeface="msgothic" charset="0"/>
                <a:cs typeface="msgothic" charset="0"/>
              </a:rPr>
              <a:t>p1.c</a:t>
            </a:r>
          </a:p>
        </p:txBody>
      </p:sp>
      <p:sp>
        <p:nvSpPr>
          <p:cNvPr id="35" name="Rectangle 6"/>
          <p:cNvSpPr>
            <a:spLocks noChangeArrowheads="1"/>
          </p:cNvSpPr>
          <p:nvPr/>
        </p:nvSpPr>
        <p:spPr bwMode="auto">
          <a:xfrm>
            <a:off x="4976813" y="3523232"/>
            <a:ext cx="717550" cy="354012"/>
          </a:xfrm>
          <a:prstGeom prst="rect">
            <a:avLst/>
          </a:prstGeom>
          <a:noFill/>
          <a:ln w="3240">
            <a:solidFill>
              <a:srgbClr val="FFFFFF"/>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solidFill>
                  <a:srgbClr val="000000"/>
                </a:solidFill>
                <a:latin typeface="Courier New" panose="02070309020205020404" pitchFamily="49" charset="0"/>
                <a:ea typeface="msgothic" charset="0"/>
                <a:cs typeface="msgothic" charset="0"/>
              </a:rPr>
              <a:t>p2.c</a:t>
            </a:r>
          </a:p>
        </p:txBody>
      </p:sp>
      <p:sp>
        <p:nvSpPr>
          <p:cNvPr id="36" name="Text Box 7"/>
          <p:cNvSpPr txBox="1">
            <a:spLocks noChangeArrowheads="1"/>
          </p:cNvSpPr>
          <p:nvPr/>
        </p:nvSpPr>
        <p:spPr bwMode="auto">
          <a:xfrm>
            <a:off x="7242175" y="4391593"/>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anose="02010600030101010101" pitchFamily="2" charset="-122"/>
                <a:cs typeface="msgothic" charset="0"/>
              </a:rPr>
              <a:t>强</a:t>
            </a:r>
          </a:p>
        </p:txBody>
      </p:sp>
      <p:sp>
        <p:nvSpPr>
          <p:cNvPr id="37" name="Line 8"/>
          <p:cNvSpPr>
            <a:spLocks noChangeShapeType="1"/>
          </p:cNvSpPr>
          <p:nvPr/>
        </p:nvSpPr>
        <p:spPr bwMode="auto">
          <a:xfrm flipH="1">
            <a:off x="6327775" y="4572000"/>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38" name="Text Box 9"/>
          <p:cNvSpPr txBox="1">
            <a:spLocks noChangeArrowheads="1"/>
          </p:cNvSpPr>
          <p:nvPr/>
        </p:nvSpPr>
        <p:spPr bwMode="auto">
          <a:xfrm>
            <a:off x="7242175" y="3883594"/>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anose="02010600030101010101" pitchFamily="2" charset="-122"/>
                <a:cs typeface="msgothic" charset="0"/>
              </a:rPr>
              <a:t>弱</a:t>
            </a:r>
          </a:p>
        </p:txBody>
      </p:sp>
      <p:sp>
        <p:nvSpPr>
          <p:cNvPr id="39" name="Line 10"/>
          <p:cNvSpPr>
            <a:spLocks noChangeShapeType="1"/>
          </p:cNvSpPr>
          <p:nvPr/>
        </p:nvSpPr>
        <p:spPr bwMode="auto">
          <a:xfrm flipH="1">
            <a:off x="6324600" y="4070877"/>
            <a:ext cx="917575" cy="1588"/>
          </a:xfrm>
          <a:prstGeom prst="line">
            <a:avLst/>
          </a:prstGeom>
          <a:noFill/>
          <a:ln w="25560">
            <a:solidFill>
              <a:srgbClr val="990000"/>
            </a:solidFill>
            <a:miter lim="800000"/>
            <a:tailEnd type="triangle" w="med" len="med"/>
          </a:ln>
          <a:effectLst/>
        </p:spPr>
        <p:txBody>
          <a:bodyPr/>
          <a:lstStyle/>
          <a:p>
            <a:endParaRPr lang="en-US">
              <a:solidFill>
                <a:srgbClr val="990000"/>
              </a:solidFill>
            </a:endParaRPr>
          </a:p>
        </p:txBody>
      </p:sp>
      <p:sp>
        <p:nvSpPr>
          <p:cNvPr id="40" name="Text Box 11"/>
          <p:cNvSpPr txBox="1">
            <a:spLocks noChangeArrowheads="1"/>
          </p:cNvSpPr>
          <p:nvPr/>
        </p:nvSpPr>
        <p:spPr bwMode="auto">
          <a:xfrm>
            <a:off x="704850" y="4431282"/>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anose="02010600030101010101" pitchFamily="2" charset="-122"/>
                <a:cs typeface="msgothic" charset="0"/>
              </a:rPr>
              <a:t>强</a:t>
            </a:r>
          </a:p>
        </p:txBody>
      </p:sp>
      <p:sp>
        <p:nvSpPr>
          <p:cNvPr id="41" name="Line 12"/>
          <p:cNvSpPr>
            <a:spLocks noChangeShapeType="1"/>
          </p:cNvSpPr>
          <p:nvPr/>
        </p:nvSpPr>
        <p:spPr bwMode="auto">
          <a:xfrm flipH="1">
            <a:off x="1520825" y="4645594"/>
            <a:ext cx="917575" cy="1588"/>
          </a:xfrm>
          <a:prstGeom prst="line">
            <a:avLst/>
          </a:prstGeom>
          <a:noFill/>
          <a:ln w="25560">
            <a:solidFill>
              <a:srgbClr val="990000"/>
            </a:solidFill>
            <a:miter lim="800000"/>
            <a:headEnd type="triangle" w="med" len="med"/>
          </a:ln>
          <a:effectLst/>
        </p:spPr>
        <p:txBody>
          <a:bodyPr/>
          <a:lstStyle/>
          <a:p>
            <a:endParaRPr lang="en-US"/>
          </a:p>
        </p:txBody>
      </p:sp>
      <p:sp>
        <p:nvSpPr>
          <p:cNvPr id="42" name="Text Box 13"/>
          <p:cNvSpPr txBox="1">
            <a:spLocks noChangeArrowheads="1"/>
          </p:cNvSpPr>
          <p:nvPr/>
        </p:nvSpPr>
        <p:spPr bwMode="auto">
          <a:xfrm>
            <a:off x="704850" y="3889415"/>
            <a:ext cx="408940" cy="36385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dirty="0">
                <a:solidFill>
                  <a:srgbClr val="990000"/>
                </a:solidFill>
                <a:latin typeface="Calibri" panose="020F0502020204030204" pitchFamily="34" charset="0"/>
                <a:ea typeface="宋体" panose="02010600030101010101" pitchFamily="2" charset="-122"/>
                <a:cs typeface="msgothic" charset="0"/>
              </a:rPr>
              <a:t>强</a:t>
            </a:r>
          </a:p>
        </p:txBody>
      </p:sp>
      <p:sp>
        <p:nvSpPr>
          <p:cNvPr id="43" name="Line 14"/>
          <p:cNvSpPr>
            <a:spLocks noChangeShapeType="1"/>
          </p:cNvSpPr>
          <p:nvPr/>
        </p:nvSpPr>
        <p:spPr bwMode="auto">
          <a:xfrm flipH="1">
            <a:off x="1520825" y="4072468"/>
            <a:ext cx="917575" cy="1588"/>
          </a:xfrm>
          <a:prstGeom prst="line">
            <a:avLst/>
          </a:prstGeom>
          <a:noFill/>
          <a:ln w="25560">
            <a:solidFill>
              <a:srgbClr val="990000"/>
            </a:solidFill>
            <a:miter lim="800000"/>
            <a:headEnd type="triangle" w="med" len="med"/>
          </a:ln>
          <a:effec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P spid="37" grpId="0" bldLvl="0" animBg="1"/>
      <p:bldP spid="38" grpId="0" bldLvl="0" animBg="1"/>
      <p:bldP spid="39" grpId="0" bldLvl="0" animBg="1"/>
      <p:bldP spid="40" grpId="0" bldLvl="0" animBg="1"/>
      <p:bldP spid="41" grpId="0" bldLvl="0" animBg="1"/>
      <p:bldP spid="42" grpId="0" bldLvl="0" animBg="1"/>
      <p:bldP spid="43" grpId="0" bldLvl="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1684" name="Rectangle 2"/>
          <p:cNvSpPr>
            <a:spLocks noChangeArrowheads="1"/>
          </p:cNvSpPr>
          <p:nvPr/>
        </p:nvSpPr>
        <p:spPr bwMode="auto">
          <a:xfrm>
            <a:off x="519113" y="2322513"/>
            <a:ext cx="2476500" cy="2381250"/>
          </a:xfrm>
          <a:prstGeom prst="rect">
            <a:avLst/>
          </a:prstGeom>
          <a:solidFill>
            <a:srgbClr val="F7F5CD"/>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int buf[2] = {1, 2};</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latin typeface="微软雅黑" panose="020B0503020204020204" pitchFamily="34" charset="-122"/>
                <a:ea typeface="微软雅黑" panose="020B0503020204020204" pitchFamily="34" charset="-122"/>
                <a:cs typeface="msgothic"/>
              </a:rPr>
              <a:t>void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latin typeface="微软雅黑" panose="020B0503020204020204" pitchFamily="34" charset="-122"/>
              <a:ea typeface="微软雅黑" panose="020B0503020204020204"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int main()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return 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a:t>
            </a:r>
          </a:p>
        </p:txBody>
      </p:sp>
      <p:sp>
        <p:nvSpPr>
          <p:cNvPr id="6147" name="Rectangle 3"/>
          <p:cNvSpPr>
            <a:spLocks noChangeArrowheads="1"/>
          </p:cNvSpPr>
          <p:nvPr/>
        </p:nvSpPr>
        <p:spPr bwMode="auto">
          <a:xfrm>
            <a:off x="522288" y="1878013"/>
            <a:ext cx="1182687"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anose="020B0503020204020204" pitchFamily="34" charset="-122"/>
                <a:ea typeface="微软雅黑" panose="020B0503020204020204" pitchFamily="34" charset="-122"/>
                <a:cs typeface="msgothic"/>
              </a:rPr>
              <a:t>main.c</a:t>
            </a:r>
          </a:p>
        </p:txBody>
      </p:sp>
      <p:sp>
        <p:nvSpPr>
          <p:cNvPr id="711686" name="Rectangle 5"/>
          <p:cNvSpPr>
            <a:spLocks noChangeArrowheads="1"/>
          </p:cNvSpPr>
          <p:nvPr/>
        </p:nvSpPr>
        <p:spPr bwMode="auto">
          <a:xfrm>
            <a:off x="4487863" y="2324100"/>
            <a:ext cx="2936875" cy="4095750"/>
          </a:xfrm>
          <a:prstGeom prst="rect">
            <a:avLst/>
          </a:prstGeom>
          <a:solidFill>
            <a:srgbClr val="D5F1CF"/>
          </a:solidFill>
          <a:ln w="3240">
            <a:solidFill>
              <a:srgbClr val="000066"/>
            </a:solidFill>
            <a:miter lim="800000"/>
          </a:ln>
        </p:spPr>
        <p:txBody>
          <a:bodyPr wrap="none"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extern int buf[];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int *bufp0 = &amp;buf[0];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static int *bufp1;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latin typeface="微软雅黑" panose="020B0503020204020204" pitchFamily="34" charset="-122"/>
              <a:ea typeface="微软雅黑" panose="020B0503020204020204"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void swap()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int temp;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solidFill>
                <a:srgbClr val="DBF2DA"/>
              </a:solidFill>
              <a:latin typeface="微软雅黑" panose="020B0503020204020204" pitchFamily="34" charset="-122"/>
              <a:ea typeface="微软雅黑" panose="020B0503020204020204" pitchFamily="34" charset="-122"/>
              <a:cs typeface="msgothic"/>
            </a:endParaRP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bufp1 = &amp;buf[1];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temp = *bufp0;</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*bufp0 = *bufp1;</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  *bufp1 = temp;</a:t>
            </a:r>
          </a:p>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latin typeface="微软雅黑" panose="020B0503020204020204" pitchFamily="34" charset="-122"/>
                <a:ea typeface="微软雅黑" panose="020B0503020204020204" pitchFamily="34" charset="-122"/>
                <a:cs typeface="msgothic"/>
              </a:rPr>
              <a:t>}</a:t>
            </a:r>
          </a:p>
        </p:txBody>
      </p:sp>
      <p:sp>
        <p:nvSpPr>
          <p:cNvPr id="6148" name="Rectangle 4"/>
          <p:cNvSpPr>
            <a:spLocks noChangeArrowheads="1"/>
          </p:cNvSpPr>
          <p:nvPr/>
        </p:nvSpPr>
        <p:spPr bwMode="auto">
          <a:xfrm>
            <a:off x="4591050" y="1782763"/>
            <a:ext cx="1333500" cy="377825"/>
          </a:xfrm>
          <a:prstGeom prst="rect">
            <a:avLst/>
          </a:prstGeom>
          <a:noFill/>
          <a:ln w="3240">
            <a:noFill/>
            <a:miter lim="800000"/>
          </a:ln>
        </p:spPr>
        <p:txBody>
          <a:bodyPr lIns="90000" tIns="46800" rIns="90000" bIns="46800">
            <a:spAutoFit/>
          </a:bodyPr>
          <a:lstStyle/>
          <a:p>
            <a:pPr eaLnBrk="0" hangingPunct="0">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66CC"/>
                </a:solidFill>
                <a:latin typeface="微软雅黑" panose="020B0503020204020204" pitchFamily="34" charset="-122"/>
                <a:ea typeface="微软雅黑" panose="020B0503020204020204" pitchFamily="34" charset="-122"/>
                <a:cs typeface="msgothic"/>
              </a:rPr>
              <a:t>swap.c</a:t>
            </a:r>
          </a:p>
        </p:txBody>
      </p:sp>
      <p:sp>
        <p:nvSpPr>
          <p:cNvPr id="30" name="TextBox 13"/>
          <p:cNvSpPr txBox="1">
            <a:spLocks noChangeArrowheads="1"/>
          </p:cNvSpPr>
          <p:nvPr/>
        </p:nvSpPr>
        <p:spPr bwMode="auto">
          <a:xfrm>
            <a:off x="506413" y="4938713"/>
            <a:ext cx="1454150" cy="396875"/>
          </a:xfrm>
          <a:prstGeom prst="rect">
            <a:avLst/>
          </a:prstGeom>
          <a:noFill/>
          <a:ln w="9525">
            <a:noFill/>
            <a:miter lim="800000"/>
          </a:ln>
        </p:spPr>
        <p:txBody>
          <a:bodyPr wrap="none">
            <a:spAutoFit/>
          </a:bodyPr>
          <a:lstStyle/>
          <a:p>
            <a:pPr eaLnBrk="0" hangingPunct="0"/>
            <a:r>
              <a:rPr lang="zh-CN" altLang="en-US" sz="2000" b="1">
                <a:solidFill>
                  <a:srgbClr val="CC0066"/>
                </a:solidFill>
                <a:latin typeface="微软雅黑" panose="020B0503020204020204" pitchFamily="34" charset="-122"/>
                <a:ea typeface="微软雅黑" panose="020B0503020204020204" pitchFamily="34" charset="-122"/>
              </a:rPr>
              <a:t>此处为引用</a:t>
            </a:r>
          </a:p>
        </p:txBody>
      </p:sp>
      <p:cxnSp>
        <p:nvCxnSpPr>
          <p:cNvPr id="31" name="Straight Arrow Connector 14"/>
          <p:cNvCxnSpPr>
            <a:cxnSpLocks noChangeShapeType="1"/>
          </p:cNvCxnSpPr>
          <p:nvPr/>
        </p:nvCxnSpPr>
        <p:spPr bwMode="auto">
          <a:xfrm rot="16200000" flipV="1">
            <a:off x="796132" y="4499769"/>
            <a:ext cx="914400" cy="1587"/>
          </a:xfrm>
          <a:prstGeom prst="straightConnector1">
            <a:avLst/>
          </a:prstGeom>
          <a:noFill/>
          <a:ln w="25400" algn="ctr">
            <a:solidFill>
              <a:srgbClr val="009242"/>
            </a:solidFill>
            <a:round/>
            <a:tailEnd type="arrow" w="med" len="med"/>
          </a:ln>
        </p:spPr>
      </p:cxnSp>
      <p:grpSp>
        <p:nvGrpSpPr>
          <p:cNvPr id="711712" name="Group 32"/>
          <p:cNvGrpSpPr/>
          <p:nvPr/>
        </p:nvGrpSpPr>
        <p:grpSpPr bwMode="auto">
          <a:xfrm>
            <a:off x="6238875" y="1725613"/>
            <a:ext cx="2649538" cy="1593850"/>
            <a:chOff x="3930" y="1087"/>
            <a:chExt cx="1669" cy="1004"/>
          </a:xfrm>
        </p:grpSpPr>
        <p:sp>
          <p:nvSpPr>
            <p:cNvPr id="32" name="TextBox 17"/>
            <p:cNvSpPr txBox="1">
              <a:spLocks noChangeArrowheads="1"/>
            </p:cNvSpPr>
            <p:nvPr/>
          </p:nvSpPr>
          <p:spPr bwMode="auto">
            <a:xfrm>
              <a:off x="4492" y="1087"/>
              <a:ext cx="1107" cy="250"/>
            </a:xfrm>
            <a:prstGeom prst="rect">
              <a:avLst/>
            </a:prstGeom>
            <a:noFill/>
            <a:ln w="9525">
              <a:noFill/>
              <a:miter lim="800000"/>
            </a:ln>
          </p:spPr>
          <p:txBody>
            <a:bodyPr>
              <a:spAutoFit/>
            </a:bodyPr>
            <a:lstStyle/>
            <a:p>
              <a:pPr eaLnBrk="0" hangingPunct="0"/>
              <a:r>
                <a:rPr lang="zh-CN" altLang="en-US" sz="2000" b="1">
                  <a:solidFill>
                    <a:srgbClr val="CC0066"/>
                  </a:solidFill>
                  <a:latin typeface="微软雅黑" panose="020B0503020204020204" pitchFamily="34" charset="-122"/>
                  <a:ea typeface="微软雅黑" panose="020B0503020204020204" pitchFamily="34" charset="-122"/>
                </a:rPr>
                <a:t>本地局部符号</a:t>
              </a:r>
            </a:p>
          </p:txBody>
        </p:sp>
        <p:cxnSp>
          <p:nvCxnSpPr>
            <p:cNvPr id="33" name="Straight Arrow Connector 21"/>
            <p:cNvCxnSpPr>
              <a:cxnSpLocks noChangeShapeType="1"/>
              <a:stCxn id="32" idx="1"/>
            </p:cNvCxnSpPr>
            <p:nvPr/>
          </p:nvCxnSpPr>
          <p:spPr bwMode="auto">
            <a:xfrm flipH="1">
              <a:off x="3930" y="1212"/>
              <a:ext cx="562" cy="879"/>
            </a:xfrm>
            <a:prstGeom prst="straightConnector1">
              <a:avLst/>
            </a:prstGeom>
            <a:noFill/>
            <a:ln w="25400" algn="ctr">
              <a:solidFill>
                <a:srgbClr val="990000"/>
              </a:solidFill>
              <a:round/>
              <a:tailEnd type="arrow" w="med" len="med"/>
            </a:ln>
          </p:spPr>
        </p:cxnSp>
      </p:grpSp>
      <p:grpSp>
        <p:nvGrpSpPr>
          <p:cNvPr id="711713" name="Group 33"/>
          <p:cNvGrpSpPr/>
          <p:nvPr/>
        </p:nvGrpSpPr>
        <p:grpSpPr bwMode="auto">
          <a:xfrm>
            <a:off x="2828925" y="4649788"/>
            <a:ext cx="2571750" cy="717550"/>
            <a:chOff x="1782" y="2929"/>
            <a:chExt cx="1620" cy="452"/>
          </a:xfrm>
        </p:grpSpPr>
        <p:sp>
          <p:nvSpPr>
            <p:cNvPr id="34" name="TextBox 27"/>
            <p:cNvSpPr txBox="1">
              <a:spLocks noChangeArrowheads="1"/>
            </p:cNvSpPr>
            <p:nvPr/>
          </p:nvSpPr>
          <p:spPr bwMode="auto">
            <a:xfrm>
              <a:off x="1782" y="3131"/>
              <a:ext cx="756" cy="250"/>
            </a:xfrm>
            <a:prstGeom prst="rect">
              <a:avLst/>
            </a:prstGeom>
            <a:noFill/>
            <a:ln w="9525">
              <a:noFill/>
              <a:miter lim="800000"/>
            </a:ln>
          </p:spPr>
          <p:txBody>
            <a:bodyPr wrap="none">
              <a:spAutoFit/>
            </a:bodyPr>
            <a:lstStyle/>
            <a:p>
              <a:pPr algn="r" eaLnBrk="0" hangingPunct="0"/>
              <a:r>
                <a:rPr lang="zh-CN" altLang="en-US" sz="2000" b="1">
                  <a:solidFill>
                    <a:srgbClr val="004821"/>
                  </a:solidFill>
                  <a:latin typeface="微软雅黑" panose="020B0503020204020204" pitchFamily="34" charset="-122"/>
                  <a:ea typeface="微软雅黑" panose="020B0503020204020204" pitchFamily="34" charset="-122"/>
                </a:rPr>
                <a:t>局部变量</a:t>
              </a:r>
            </a:p>
          </p:txBody>
        </p:sp>
        <p:cxnSp>
          <p:nvCxnSpPr>
            <p:cNvPr id="35" name="Straight Arrow Connector 31"/>
            <p:cNvCxnSpPr>
              <a:cxnSpLocks noChangeShapeType="1"/>
            </p:cNvCxnSpPr>
            <p:nvPr/>
          </p:nvCxnSpPr>
          <p:spPr bwMode="auto">
            <a:xfrm flipV="1">
              <a:off x="2530" y="2929"/>
              <a:ext cx="872" cy="300"/>
            </a:xfrm>
            <a:prstGeom prst="straightConnector1">
              <a:avLst/>
            </a:prstGeom>
            <a:noFill/>
            <a:ln w="25400" algn="ctr">
              <a:solidFill>
                <a:srgbClr val="0A6A0A"/>
              </a:solidFill>
              <a:round/>
              <a:tailEnd type="arrow" w="med" len="med"/>
            </a:ln>
          </p:spPr>
        </p:cxnSp>
      </p:grpSp>
      <p:sp>
        <p:nvSpPr>
          <p:cNvPr id="711705" name="Text Box 25"/>
          <p:cNvSpPr txBox="1">
            <a:spLocks noChangeArrowheads="1"/>
          </p:cNvSpPr>
          <p:nvPr/>
        </p:nvSpPr>
        <p:spPr bwMode="auto">
          <a:xfrm>
            <a:off x="450850" y="939800"/>
            <a:ext cx="6372225" cy="457200"/>
          </a:xfrm>
          <a:prstGeom prst="rect">
            <a:avLst/>
          </a:prstGeom>
          <a:noFill/>
          <a:ln w="9525">
            <a:noFill/>
            <a:miter lim="800000"/>
          </a:ln>
          <a:effectLst/>
        </p:spPr>
        <p:txBody>
          <a:bodyPr>
            <a:spAutoFit/>
          </a:bodyPr>
          <a:lstStyle/>
          <a:p>
            <a:pPr>
              <a:spcBef>
                <a:spcPct val="50000"/>
              </a:spcBef>
            </a:pPr>
            <a:r>
              <a:rPr lang="zh-CN" altLang="en-US" sz="2400" b="1">
                <a:ea typeface="微软雅黑" panose="020B0503020204020204" pitchFamily="34" charset="-122"/>
              </a:rPr>
              <a:t>以下符号哪些是</a:t>
            </a:r>
            <a:r>
              <a:rPr lang="zh-CN" altLang="en-US" sz="2400" b="1">
                <a:solidFill>
                  <a:srgbClr val="FF0000"/>
                </a:solidFill>
                <a:ea typeface="微软雅黑" panose="020B0503020204020204" pitchFamily="34" charset="-122"/>
              </a:rPr>
              <a:t>强符号</a:t>
            </a:r>
            <a:r>
              <a:rPr lang="zh-CN" altLang="en-US" sz="2400" b="1">
                <a:ea typeface="微软雅黑" panose="020B0503020204020204" pitchFamily="34" charset="-122"/>
              </a:rPr>
              <a:t>？哪些是</a:t>
            </a:r>
            <a:r>
              <a:rPr lang="zh-CN" altLang="en-US" sz="2400" b="1">
                <a:solidFill>
                  <a:srgbClr val="FF0000"/>
                </a:solidFill>
                <a:ea typeface="微软雅黑" panose="020B0503020204020204" pitchFamily="34" charset="-122"/>
              </a:rPr>
              <a:t>弱符号</a:t>
            </a:r>
            <a:r>
              <a:rPr lang="zh-CN" altLang="en-US" sz="2400" b="1">
                <a:ea typeface="微软雅黑" panose="020B0503020204020204" pitchFamily="34" charset="-122"/>
              </a:rPr>
              <a:t>？</a:t>
            </a:r>
          </a:p>
        </p:txBody>
      </p:sp>
      <p:sp>
        <p:nvSpPr>
          <p:cNvPr id="711706" name="Line 26"/>
          <p:cNvSpPr>
            <a:spLocks noChangeShapeType="1"/>
          </p:cNvSpPr>
          <p:nvPr/>
        </p:nvSpPr>
        <p:spPr bwMode="auto">
          <a:xfrm flipH="1">
            <a:off x="1436688" y="1333500"/>
            <a:ext cx="1639887" cy="1916113"/>
          </a:xfrm>
          <a:prstGeom prst="line">
            <a:avLst/>
          </a:prstGeom>
          <a:noFill/>
          <a:ln w="28575">
            <a:solidFill>
              <a:srgbClr val="CC3300"/>
            </a:solidFill>
            <a:round/>
            <a:tailEnd type="triangle" w="med" len="med"/>
          </a:ln>
          <a:effectLst/>
        </p:spPr>
        <p:txBody>
          <a:bodyPr/>
          <a:lstStyle/>
          <a:p>
            <a:endParaRPr lang="zh-CN" altLang="en-US"/>
          </a:p>
        </p:txBody>
      </p:sp>
      <p:sp>
        <p:nvSpPr>
          <p:cNvPr id="711708" name="Line 28"/>
          <p:cNvSpPr>
            <a:spLocks noChangeShapeType="1"/>
          </p:cNvSpPr>
          <p:nvPr/>
        </p:nvSpPr>
        <p:spPr bwMode="auto">
          <a:xfrm flipH="1">
            <a:off x="1254125" y="1338263"/>
            <a:ext cx="1741488" cy="1044575"/>
          </a:xfrm>
          <a:prstGeom prst="line">
            <a:avLst/>
          </a:prstGeom>
          <a:noFill/>
          <a:ln w="28575">
            <a:solidFill>
              <a:srgbClr val="CC3300"/>
            </a:solidFill>
            <a:round/>
            <a:tailEnd type="triangle" w="med" len="med"/>
          </a:ln>
          <a:effectLst/>
        </p:spPr>
        <p:txBody>
          <a:bodyPr/>
          <a:lstStyle/>
          <a:p>
            <a:endParaRPr lang="zh-CN" altLang="en-US"/>
          </a:p>
        </p:txBody>
      </p:sp>
      <p:sp>
        <p:nvSpPr>
          <p:cNvPr id="711709" name="Line 29"/>
          <p:cNvSpPr>
            <a:spLocks noChangeShapeType="1"/>
          </p:cNvSpPr>
          <p:nvPr/>
        </p:nvSpPr>
        <p:spPr bwMode="auto">
          <a:xfrm>
            <a:off x="3341688" y="1354138"/>
            <a:ext cx="1987550" cy="1668462"/>
          </a:xfrm>
          <a:prstGeom prst="line">
            <a:avLst/>
          </a:prstGeom>
          <a:noFill/>
          <a:ln w="28575">
            <a:solidFill>
              <a:srgbClr val="CC3300"/>
            </a:solidFill>
            <a:round/>
            <a:tailEnd type="triangle" w="med" len="med"/>
          </a:ln>
          <a:effectLst/>
        </p:spPr>
        <p:txBody>
          <a:bodyPr/>
          <a:lstStyle/>
          <a:p>
            <a:endParaRPr lang="zh-CN" altLang="en-US"/>
          </a:p>
        </p:txBody>
      </p:sp>
      <p:sp>
        <p:nvSpPr>
          <p:cNvPr id="711710" name="Line 30"/>
          <p:cNvSpPr>
            <a:spLocks noChangeShapeType="1"/>
          </p:cNvSpPr>
          <p:nvPr/>
        </p:nvSpPr>
        <p:spPr bwMode="auto">
          <a:xfrm>
            <a:off x="3182938" y="1397000"/>
            <a:ext cx="2192337" cy="2481263"/>
          </a:xfrm>
          <a:prstGeom prst="line">
            <a:avLst/>
          </a:prstGeom>
          <a:noFill/>
          <a:ln w="28575">
            <a:solidFill>
              <a:srgbClr val="CC3300"/>
            </a:solidFill>
            <a:round/>
            <a:tailEnd type="triangle" w="med" len="med"/>
          </a:ln>
          <a:effectLst/>
        </p:spPr>
        <p:txBody>
          <a:bodyPr/>
          <a:lstStyle/>
          <a:p>
            <a:endParaRPr lang="zh-CN" altLang="en-US"/>
          </a:p>
        </p:txBody>
      </p:sp>
      <p:sp>
        <p:nvSpPr>
          <p:cNvPr id="711711" name="Line 31"/>
          <p:cNvSpPr>
            <a:spLocks noChangeShapeType="1"/>
          </p:cNvSpPr>
          <p:nvPr/>
        </p:nvSpPr>
        <p:spPr bwMode="auto">
          <a:xfrm>
            <a:off x="5284788" y="1381125"/>
            <a:ext cx="827087" cy="1030288"/>
          </a:xfrm>
          <a:prstGeom prst="line">
            <a:avLst/>
          </a:prstGeom>
          <a:noFill/>
          <a:ln w="28575">
            <a:solidFill>
              <a:srgbClr val="0066FF"/>
            </a:solidFill>
            <a:round/>
            <a:tailEnd type="triangle" w="med" len="med"/>
          </a:ln>
          <a:effectLst/>
        </p:spPr>
        <p:txBody>
          <a:bodyPr/>
          <a:lstStyle/>
          <a:p>
            <a:endParaRPr lang="zh-CN" altLang="en-US"/>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全局符号的符号解析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1708"/>
                                        </p:tgtEl>
                                        <p:attrNameLst>
                                          <p:attrName>style.visibility</p:attrName>
                                        </p:attrNameLst>
                                      </p:cBhvr>
                                      <p:to>
                                        <p:strVal val="visible"/>
                                      </p:to>
                                    </p:set>
                                    <p:animEffect transition="in" filter="blinds(horizontal)">
                                      <p:cBhvr>
                                        <p:cTn id="7" dur="500"/>
                                        <p:tgtEl>
                                          <p:spTgt spid="71170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1706"/>
                                        </p:tgtEl>
                                        <p:attrNameLst>
                                          <p:attrName>style.visibility</p:attrName>
                                        </p:attrNameLst>
                                      </p:cBhvr>
                                      <p:to>
                                        <p:strVal val="visible"/>
                                      </p:to>
                                    </p:set>
                                    <p:animEffect transition="in" filter="blinds(horizontal)">
                                      <p:cBhvr>
                                        <p:cTn id="12" dur="500"/>
                                        <p:tgtEl>
                                          <p:spTgt spid="71170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1710"/>
                                        </p:tgtEl>
                                        <p:attrNameLst>
                                          <p:attrName>style.visibility</p:attrName>
                                        </p:attrNameLst>
                                      </p:cBhvr>
                                      <p:to>
                                        <p:strVal val="visible"/>
                                      </p:to>
                                    </p:set>
                                    <p:animEffect transition="in" filter="blinds(horizontal)">
                                      <p:cBhvr>
                                        <p:cTn id="17" dur="500"/>
                                        <p:tgtEl>
                                          <p:spTgt spid="71171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1709"/>
                                        </p:tgtEl>
                                        <p:attrNameLst>
                                          <p:attrName>style.visibility</p:attrName>
                                        </p:attrNameLst>
                                      </p:cBhvr>
                                      <p:to>
                                        <p:strVal val="visible"/>
                                      </p:to>
                                    </p:set>
                                    <p:animEffect transition="in" filter="blinds(horizontal)">
                                      <p:cBhvr>
                                        <p:cTn id="22" dur="500"/>
                                        <p:tgtEl>
                                          <p:spTgt spid="71170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1711"/>
                                        </p:tgtEl>
                                        <p:attrNameLst>
                                          <p:attrName>style.visibility</p:attrName>
                                        </p:attrNameLst>
                                      </p:cBhvr>
                                      <p:to>
                                        <p:strVal val="visible"/>
                                      </p:to>
                                    </p:set>
                                    <p:animEffect transition="in" filter="blinds(horizontal)">
                                      <p:cBhvr>
                                        <p:cTn id="27" dur="500"/>
                                        <p:tgtEl>
                                          <p:spTgt spid="71171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1712"/>
                                        </p:tgtEl>
                                        <p:attrNameLst>
                                          <p:attrName>style.visibility</p:attrName>
                                        </p:attrNameLst>
                                      </p:cBhvr>
                                      <p:to>
                                        <p:strVal val="visible"/>
                                      </p:to>
                                    </p:set>
                                    <p:animEffect transition="in" filter="blinds(horizontal)">
                                      <p:cBhvr>
                                        <p:cTn id="32" dur="500"/>
                                        <p:tgtEl>
                                          <p:spTgt spid="71171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animEffect transition="in" filter="blinds(horizontal)">
                                      <p:cBhvr>
                                        <p:cTn id="37" dur="500"/>
                                        <p:tgtEl>
                                          <p:spTgt spid="30"/>
                                        </p:tgtEl>
                                      </p:cBhvr>
                                    </p:animEffect>
                                  </p:childTnLst>
                                </p:cTn>
                              </p:par>
                              <p:par>
                                <p:cTn id="38" presetID="3" presetClass="entr" presetSubtype="10" fill="hold" nodeType="with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linds(horizontal)">
                                      <p:cBhvr>
                                        <p:cTn id="40" dur="5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711713"/>
                                        </p:tgtEl>
                                        <p:attrNameLst>
                                          <p:attrName>style.visibility</p:attrName>
                                        </p:attrNameLst>
                                      </p:cBhvr>
                                      <p:to>
                                        <p:strVal val="visible"/>
                                      </p:to>
                                    </p:set>
                                    <p:animEffect transition="in" filter="blinds(horizontal)">
                                      <p:cBhvr>
                                        <p:cTn id="45" dur="500"/>
                                        <p:tgtEl>
                                          <p:spTgt spid="7117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711706" grpId="0" bldLvl="0" animBg="1"/>
      <p:bldP spid="711708" grpId="0" bldLvl="0" animBg="1"/>
      <p:bldP spid="711709" grpId="0" bldLvl="0" animBg="1"/>
      <p:bldP spid="711710" grpId="0" bldLvl="0" animBg="1"/>
      <p:bldP spid="711711" grpId="0" bldLvl="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5906" name="Rectangle 1"/>
          <p:cNvSpPr>
            <a:spLocks noGrp="1" noChangeArrowheads="1"/>
          </p:cNvSpPr>
          <p:nvPr>
            <p:ph type="title" idx="4294967295"/>
          </p:nvPr>
        </p:nvSpPr>
        <p:spPr>
          <a:xfrm>
            <a:off x="522288" y="44450"/>
            <a:ext cx="7431087" cy="684213"/>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链接器对符号的解析规则</a:t>
            </a:r>
          </a:p>
        </p:txBody>
      </p:sp>
      <p:sp>
        <p:nvSpPr>
          <p:cNvPr id="25602" name="Rectangle 2"/>
          <p:cNvSpPr>
            <a:spLocks noGrp="1" noChangeArrowheads="1"/>
          </p:cNvSpPr>
          <p:nvPr>
            <p:ph type="body" idx="4294967295"/>
          </p:nvPr>
        </p:nvSpPr>
        <p:spPr>
          <a:xfrm>
            <a:off x="385763" y="863600"/>
            <a:ext cx="8307387" cy="5540375"/>
          </a:xfrm>
        </p:spPr>
        <p:txBody>
          <a:bodyPr/>
          <a:lstStyle/>
          <a:p>
            <a:pPr>
              <a:lnSpc>
                <a:spcPct val="130000"/>
              </a:lnSpc>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US" dirty="0" smtClean="0">
                <a:solidFill>
                  <a:srgbClr val="FF0000"/>
                </a:solidFill>
                <a:ea typeface="微软雅黑" pitchFamily="34" charset="-122"/>
              </a:rPr>
              <a:t>多重定义</a:t>
            </a:r>
            <a:r>
              <a:rPr lang="zh-CN" altLang="en-US" dirty="0" smtClean="0">
                <a:ea typeface="微软雅黑" pitchFamily="34" charset="-122"/>
              </a:rPr>
              <a:t>符号的处理规则</a:t>
            </a:r>
            <a:endParaRPr lang="en-GB" altLang="zh-CN" dirty="0" smtClean="0">
              <a:latin typeface="微软雅黑" pitchFamily="34" charset="-122"/>
              <a:ea typeface="微软雅黑" pitchFamily="34" charset="-122"/>
            </a:endParaRPr>
          </a:p>
          <a:p>
            <a:pPr>
              <a:lnSpc>
                <a:spcPct val="13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300" dirty="0" smtClean="0">
                <a:latin typeface="微软雅黑" pitchFamily="34" charset="-122"/>
                <a:ea typeface="微软雅黑" pitchFamily="34" charset="-122"/>
              </a:rPr>
              <a:t>    </a:t>
            </a:r>
            <a:r>
              <a:rPr lang="en-GB" altLang="zh-CN" sz="2300" dirty="0" smtClean="0">
                <a:solidFill>
                  <a:srgbClr val="CC3300"/>
                </a:solidFill>
                <a:latin typeface="微软雅黑" pitchFamily="34" charset="-122"/>
                <a:ea typeface="微软雅黑" pitchFamily="34" charset="-122"/>
              </a:rPr>
              <a:t>Rule 1: </a:t>
            </a:r>
            <a:r>
              <a:rPr lang="zh-CN" altLang="en-GB" sz="2300" dirty="0" smtClean="0">
                <a:solidFill>
                  <a:srgbClr val="CC3300"/>
                </a:solidFill>
                <a:latin typeface="微软雅黑" pitchFamily="34" charset="-122"/>
                <a:ea typeface="微软雅黑" pitchFamily="34" charset="-122"/>
              </a:rPr>
              <a:t>强符号不能多次定义</a:t>
            </a:r>
          </a:p>
          <a:p>
            <a:pPr lvl="1">
              <a:lnSpc>
                <a:spcPct val="130000"/>
              </a:lnSpc>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300" dirty="0" smtClean="0">
                <a:latin typeface="微软雅黑" pitchFamily="34" charset="-122"/>
                <a:ea typeface="微软雅黑" pitchFamily="34" charset="-122"/>
              </a:rPr>
              <a:t>强符号只能被定义一次，否则链接错误</a:t>
            </a:r>
            <a:endParaRPr lang="en-GB" altLang="zh-CN" sz="2300" dirty="0" smtClean="0">
              <a:latin typeface="微软雅黑" pitchFamily="34" charset="-122"/>
              <a:ea typeface="微软雅黑" pitchFamily="34" charset="-122"/>
            </a:endParaRPr>
          </a:p>
          <a:p>
            <a:pPr>
              <a:lnSpc>
                <a:spcPct val="13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300" dirty="0" smtClean="0">
                <a:latin typeface="微软雅黑" pitchFamily="34" charset="-122"/>
                <a:ea typeface="微软雅黑" pitchFamily="34" charset="-122"/>
              </a:rPr>
              <a:t>    </a:t>
            </a:r>
            <a:r>
              <a:rPr lang="en-GB" altLang="zh-CN" sz="2300" dirty="0" smtClean="0">
                <a:solidFill>
                  <a:srgbClr val="CC3300"/>
                </a:solidFill>
                <a:latin typeface="微软雅黑" pitchFamily="34" charset="-122"/>
                <a:ea typeface="微软雅黑" pitchFamily="34" charset="-122"/>
              </a:rPr>
              <a:t>Rule 2: </a:t>
            </a:r>
            <a:r>
              <a:rPr lang="zh-CN" altLang="en-GB" sz="2300" dirty="0" smtClean="0">
                <a:solidFill>
                  <a:srgbClr val="CC3300"/>
                </a:solidFill>
                <a:latin typeface="微软雅黑" pitchFamily="34" charset="-122"/>
                <a:ea typeface="微软雅黑" pitchFamily="34" charset="-122"/>
              </a:rPr>
              <a:t>若一个符号被定义为一次强符号和多次弱符号，则按强定义为准</a:t>
            </a:r>
          </a:p>
          <a:p>
            <a:pPr lvl="1">
              <a:lnSpc>
                <a:spcPct val="130000"/>
              </a:lnSpc>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300" dirty="0" smtClean="0">
                <a:latin typeface="微软雅黑" pitchFamily="34" charset="-122"/>
                <a:ea typeface="微软雅黑" pitchFamily="34" charset="-122"/>
              </a:rPr>
              <a:t>对弱符号的引用被解析为其强定义符号</a:t>
            </a:r>
            <a:endParaRPr lang="en-GB" altLang="zh-CN" sz="2300" dirty="0" smtClean="0">
              <a:latin typeface="微软雅黑" pitchFamily="34" charset="-122"/>
              <a:ea typeface="微软雅黑" pitchFamily="34" charset="-122"/>
            </a:endParaRPr>
          </a:p>
          <a:p>
            <a:pPr>
              <a:lnSpc>
                <a:spcPct val="130000"/>
              </a:lnSpc>
              <a:buFontTx/>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300" dirty="0" smtClean="0">
                <a:latin typeface="微软雅黑" pitchFamily="34" charset="-122"/>
                <a:ea typeface="微软雅黑" pitchFamily="34" charset="-122"/>
              </a:rPr>
              <a:t>    </a:t>
            </a:r>
            <a:r>
              <a:rPr lang="en-GB" altLang="zh-CN" sz="2300" dirty="0" smtClean="0">
                <a:solidFill>
                  <a:srgbClr val="CC3300"/>
                </a:solidFill>
                <a:latin typeface="微软雅黑" pitchFamily="34" charset="-122"/>
                <a:ea typeface="微软雅黑" pitchFamily="34" charset="-122"/>
              </a:rPr>
              <a:t>Rule 3: </a:t>
            </a:r>
            <a:r>
              <a:rPr lang="zh-CN" altLang="en-GB" sz="2300" dirty="0" smtClean="0">
                <a:solidFill>
                  <a:srgbClr val="CC3300"/>
                </a:solidFill>
                <a:latin typeface="微软雅黑" pitchFamily="34" charset="-122"/>
                <a:ea typeface="微软雅黑" pitchFamily="34" charset="-122"/>
              </a:rPr>
              <a:t>若有多个弱符号定义，则任选其中一个</a:t>
            </a:r>
          </a:p>
          <a:p>
            <a:pPr lvl="1">
              <a:lnSpc>
                <a:spcPct val="130000"/>
              </a:lnSpc>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300" dirty="0" smtClean="0">
                <a:latin typeface="微软雅黑" pitchFamily="34" charset="-122"/>
                <a:ea typeface="微软雅黑" pitchFamily="34" charset="-122"/>
              </a:rPr>
              <a:t>使用命令 </a:t>
            </a:r>
            <a:r>
              <a:rPr lang="en-GB" altLang="zh-CN" sz="2300" dirty="0" err="1" smtClean="0">
                <a:latin typeface="微软雅黑" pitchFamily="34" charset="-122"/>
                <a:ea typeface="微软雅黑" pitchFamily="34" charset="-122"/>
              </a:rPr>
              <a:t>gcc</a:t>
            </a:r>
            <a:r>
              <a:rPr lang="en-GB" altLang="zh-CN" sz="2300" dirty="0" smtClean="0">
                <a:latin typeface="微软雅黑" pitchFamily="34" charset="-122"/>
                <a:ea typeface="微软雅黑" pitchFamily="34" charset="-122"/>
              </a:rPr>
              <a:t> –</a:t>
            </a:r>
            <a:r>
              <a:rPr lang="en-GB" altLang="zh-CN" sz="2300" dirty="0" err="1" smtClean="0">
                <a:latin typeface="微软雅黑" pitchFamily="34" charset="-122"/>
                <a:ea typeface="微软雅黑" pitchFamily="34" charset="-122"/>
              </a:rPr>
              <a:t>fno</a:t>
            </a:r>
            <a:r>
              <a:rPr lang="en-GB" altLang="zh-CN" sz="2300" dirty="0" smtClean="0">
                <a:latin typeface="微软雅黑" pitchFamily="34" charset="-122"/>
                <a:ea typeface="微软雅黑" pitchFamily="34" charset="-122"/>
              </a:rPr>
              <a:t>-common</a:t>
            </a:r>
            <a:r>
              <a:rPr lang="zh-CN" altLang="en-GB" sz="2300" dirty="0" smtClean="0">
                <a:latin typeface="微软雅黑" pitchFamily="34" charset="-122"/>
                <a:ea typeface="微软雅黑" pitchFamily="34" charset="-122"/>
              </a:rPr>
              <a:t>链接时，会告诉链接器在遇到多个弱定义的全局符号时输出一条警告信息。</a:t>
            </a:r>
            <a:r>
              <a:rPr lang="en-GB" altLang="zh-CN" sz="2200" dirty="0" smtClean="0">
                <a:latin typeface="微软雅黑" pitchFamily="34" charset="-122"/>
                <a:ea typeface="微软雅黑" pitchFamily="34" charset="-122"/>
              </a:rPr>
              <a:t>	</a:t>
            </a:r>
          </a:p>
        </p:txBody>
      </p:sp>
      <p:sp>
        <p:nvSpPr>
          <p:cNvPr id="635909" name="Text Box 5"/>
          <p:cNvSpPr txBox="1">
            <a:spLocks noChangeArrowheads="1"/>
          </p:cNvSpPr>
          <p:nvPr/>
        </p:nvSpPr>
        <p:spPr bwMode="auto">
          <a:xfrm>
            <a:off x="333375" y="5761038"/>
            <a:ext cx="8304213" cy="427037"/>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dirty="0">
                <a:solidFill>
                  <a:srgbClr val="000000"/>
                </a:solidFill>
                <a:ea typeface="微软雅黑" pitchFamily="34" charset="-122"/>
              </a:rPr>
              <a:t>符号解析时只能有一个确定的定义（即</a:t>
            </a:r>
            <a:r>
              <a:rPr lang="zh-CN" altLang="en-US" sz="2200" b="1" dirty="0">
                <a:solidFill>
                  <a:srgbClr val="FF0000"/>
                </a:solidFill>
                <a:ea typeface="微软雅黑" pitchFamily="34" charset="-122"/>
              </a:rPr>
              <a:t>每个符号仅占一处存储空间</a:t>
            </a:r>
            <a:r>
              <a:rPr lang="zh-CN" altLang="en-US" sz="2200" b="1" dirty="0">
                <a:solidFill>
                  <a:srgbClr val="000000"/>
                </a:solidFill>
                <a:ea typeface="微软雅黑" pitchFamily="34" charset="-122"/>
              </a:rPr>
              <a:t>）</a:t>
            </a:r>
          </a:p>
        </p:txBody>
      </p:sp>
    </p:spTree>
    <p:extLst>
      <p:ext uri="{BB962C8B-B14F-4D97-AF65-F5344CB8AC3E}">
        <p14:creationId xmlns:p14="http://schemas.microsoft.com/office/powerpoint/2010/main" xmlns="" val="384342438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5602">
                                            <p:txEl>
                                              <p:pRg st="1" end="1"/>
                                            </p:txEl>
                                          </p:spTgt>
                                        </p:tgtEl>
                                        <p:attrNameLst>
                                          <p:attrName>style.visibility</p:attrName>
                                        </p:attrNameLst>
                                      </p:cBhvr>
                                      <p:to>
                                        <p:strVal val="visible"/>
                                      </p:to>
                                    </p:set>
                                    <p:animEffect transition="in" filter="blinds(horizontal)">
                                      <p:cBhvr>
                                        <p:cTn id="7" dur="500"/>
                                        <p:tgtEl>
                                          <p:spTgt spid="25602">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25602">
                                            <p:txEl>
                                              <p:pRg st="2" end="2"/>
                                            </p:txEl>
                                          </p:spTgt>
                                        </p:tgtEl>
                                        <p:attrNameLst>
                                          <p:attrName>style.visibility</p:attrName>
                                        </p:attrNameLst>
                                      </p:cBhvr>
                                      <p:to>
                                        <p:strVal val="visible"/>
                                      </p:to>
                                    </p:set>
                                    <p:animEffect transition="in" filter="blinds(horizontal)">
                                      <p:cBhvr>
                                        <p:cTn id="10" dur="500"/>
                                        <p:tgtEl>
                                          <p:spTgt spid="25602">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60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60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560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60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35909"/>
                                        </p:tgtEl>
                                        <p:attrNameLst>
                                          <p:attrName>style.visibility</p:attrName>
                                        </p:attrNameLst>
                                      </p:cBhvr>
                                      <p:to>
                                        <p:strVal val="visible"/>
                                      </p:to>
                                    </p:set>
                                    <p:animEffect transition="in" filter="blinds(horizontal)">
                                      <p:cBhvr>
                                        <p:cTn id="27" dur="500"/>
                                        <p:tgtEl>
                                          <p:spTgt spid="6359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590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24"/>
          <p:cNvSpPr/>
          <p:nvPr/>
        </p:nvSpPr>
        <p:spPr bwMode="auto">
          <a:xfrm>
            <a:off x="0" y="3962400"/>
            <a:ext cx="9144000" cy="1103841"/>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smtClean="0">
              <a:latin typeface="Calibri" panose="020F0502020204030204" pitchFamily="34" charset="0"/>
            </a:endParaRPr>
          </a:p>
        </p:txBody>
      </p:sp>
      <p:sp>
        <p:nvSpPr>
          <p:cNvPr id="33" name="Rectangle 23"/>
          <p:cNvSpPr/>
          <p:nvPr/>
        </p:nvSpPr>
        <p:spPr bwMode="auto">
          <a:xfrm>
            <a:off x="0" y="1879599"/>
            <a:ext cx="9144000" cy="1098550"/>
          </a:xfrm>
          <a:prstGeom prst="rect">
            <a:avLst/>
          </a:prstGeom>
          <a:solidFill>
            <a:srgbClr val="808080">
              <a:lumMod val="20000"/>
              <a:lumOff val="80000"/>
            </a:srgbClr>
          </a:solidFill>
          <a:ln w="28575" cap="flat" cmpd="sng" algn="ctr">
            <a:noFill/>
            <a:prstDash val="solid"/>
            <a:round/>
            <a:headEnd type="none" w="med" len="med"/>
            <a:tailEnd type="triangle" w="med" len="med"/>
          </a:ln>
          <a:effectLst/>
        </p:spPr>
        <p:txBody>
          <a:bodyPr vert="horz" wrap="square" lIns="91440" tIns="45720" rIns="91440" bIns="45720" numCol="1" rtlCol="0" anchor="ctr" anchorCtr="1" compatLnSpc="1"/>
          <a:lstStyle/>
          <a:p>
            <a:pPr marL="0" marR="0" indent="0" algn="ctr" defTabSz="914400" rtl="0" eaLnBrk="0" fontAlgn="base" latinLnBrk="0" hangingPunct="0">
              <a:lnSpc>
                <a:spcPct val="100000"/>
              </a:lnSpc>
              <a:spcBef>
                <a:spcPct val="0"/>
              </a:spcBef>
              <a:spcAft>
                <a:spcPct val="0"/>
              </a:spcAft>
              <a:buClrTx/>
              <a:buSzTx/>
              <a:buFontTx/>
              <a:buNone/>
            </a:pPr>
            <a:endParaRPr lang="en-US" dirty="0" smtClean="0">
              <a:latin typeface="Calibri" panose="020F0502020204030204" pitchFamily="34" charset="0"/>
            </a:endParaRPr>
          </a:p>
        </p:txBody>
      </p:sp>
      <p:sp>
        <p:nvSpPr>
          <p:cNvPr id="34" name="Rectangle 1"/>
          <p:cNvSpPr>
            <a:spLocks noGrp="1" noChangeArrowheads="1"/>
          </p:cNvSpPr>
          <p:nvPr/>
        </p:nvSpPr>
        <p:spPr>
          <a:xfrm>
            <a:off x="427038" y="2841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a:ea typeface="宋体" panose="02010600030101010101" pitchFamily="2" charset="-122"/>
              </a:rPr>
              <a:t>链接会出错吗？</a:t>
            </a:r>
          </a:p>
        </p:txBody>
      </p:sp>
      <p:sp>
        <p:nvSpPr>
          <p:cNvPr id="35" name="Text Box 2"/>
          <p:cNvSpPr txBox="1">
            <a:spLocks noChangeArrowheads="1"/>
          </p:cNvSpPr>
          <p:nvPr/>
        </p:nvSpPr>
        <p:spPr bwMode="auto">
          <a:xfrm>
            <a:off x="533400"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p1() {}</a:t>
            </a:r>
          </a:p>
        </p:txBody>
      </p:sp>
      <p:sp>
        <p:nvSpPr>
          <p:cNvPr id="36" name="Text Box 3"/>
          <p:cNvSpPr txBox="1">
            <a:spLocks noChangeArrowheads="1"/>
          </p:cNvSpPr>
          <p:nvPr/>
        </p:nvSpPr>
        <p:spPr bwMode="auto">
          <a:xfrm>
            <a:off x="1983961" y="21653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p2() {}</a:t>
            </a:r>
          </a:p>
        </p:txBody>
      </p:sp>
      <p:sp>
        <p:nvSpPr>
          <p:cNvPr id="37" name="Text Box 4"/>
          <p:cNvSpPr txBox="1">
            <a:spLocks noChangeArrowheads="1"/>
          </p:cNvSpPr>
          <p:nvPr/>
        </p:nvSpPr>
        <p:spPr bwMode="auto">
          <a:xfrm>
            <a:off x="533400" y="3079750"/>
            <a:ext cx="1045777"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309020205020404" pitchFamily="49" charset="0"/>
                <a:ea typeface="msgothic" charset="0"/>
                <a:cs typeface="msgothic" charset="0"/>
              </a:rPr>
              <a:t>int</a:t>
            </a:r>
            <a:r>
              <a:rPr lang="en-GB" sz="1600" b="1" dirty="0">
                <a:latin typeface="Courier New" panose="02070309020205020404" pitchFamily="49" charset="0"/>
                <a:ea typeface="msgothic" charset="0"/>
                <a:cs typeface="msgothic" charset="0"/>
              </a:rPr>
              <a: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a:latin typeface="Courier New" panose="02070309020205020404" pitchFamily="49" charset="0"/>
                <a:ea typeface="msgothic" charset="0"/>
                <a:cs typeface="msgothic" charset="0"/>
              </a:rPr>
              <a:t>int</a:t>
            </a:r>
            <a:r>
              <a:rPr lang="en-GB" sz="1600" b="1" dirty="0">
                <a:latin typeface="Courier New" panose="02070309020205020404" pitchFamily="49" charset="0"/>
                <a:ea typeface="msgothic" charset="0"/>
                <a:cs typeface="msgothic" charset="0"/>
              </a:rPr>
              <a:t> y;</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309020205020404" pitchFamily="49" charset="0"/>
                <a:ea typeface="msgothic" charset="0"/>
                <a:cs typeface="msgothic" charset="0"/>
              </a:rPr>
              <a:t>p1() {}</a:t>
            </a:r>
          </a:p>
        </p:txBody>
      </p:sp>
      <p:sp>
        <p:nvSpPr>
          <p:cNvPr id="38" name="Text Box 5"/>
          <p:cNvSpPr txBox="1">
            <a:spLocks noChangeArrowheads="1"/>
          </p:cNvSpPr>
          <p:nvPr/>
        </p:nvSpPr>
        <p:spPr bwMode="auto">
          <a:xfrm>
            <a:off x="1983961" y="3079750"/>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double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p2() {}</a:t>
            </a:r>
          </a:p>
        </p:txBody>
      </p:sp>
      <p:sp>
        <p:nvSpPr>
          <p:cNvPr id="39" name="Text Box 6"/>
          <p:cNvSpPr txBox="1">
            <a:spLocks noChangeArrowheads="1"/>
          </p:cNvSpPr>
          <p:nvPr/>
        </p:nvSpPr>
        <p:spPr bwMode="auto">
          <a:xfrm>
            <a:off x="533400" y="4129088"/>
            <a:ext cx="1169208" cy="788935"/>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x=7;</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y=5;</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p1() {}</a:t>
            </a:r>
          </a:p>
        </p:txBody>
      </p:sp>
      <p:sp>
        <p:nvSpPr>
          <p:cNvPr id="40" name="Text Box 7"/>
          <p:cNvSpPr txBox="1">
            <a:spLocks noChangeArrowheads="1"/>
          </p:cNvSpPr>
          <p:nvPr/>
        </p:nvSpPr>
        <p:spPr bwMode="auto">
          <a:xfrm>
            <a:off x="1983961" y="4129088"/>
            <a:ext cx="1292639"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double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p2() {}</a:t>
            </a:r>
          </a:p>
        </p:txBody>
      </p:sp>
      <p:sp>
        <p:nvSpPr>
          <p:cNvPr id="41" name="Text Box 8"/>
          <p:cNvSpPr txBox="1">
            <a:spLocks noChangeArrowheads="1"/>
          </p:cNvSpPr>
          <p:nvPr/>
        </p:nvSpPr>
        <p:spPr bwMode="auto">
          <a:xfrm>
            <a:off x="533400" y="5195888"/>
            <a:ext cx="1169208"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x=7;</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p1() {}</a:t>
            </a:r>
          </a:p>
        </p:txBody>
      </p:sp>
      <p:sp>
        <p:nvSpPr>
          <p:cNvPr id="42" name="Text Box 9"/>
          <p:cNvSpPr txBox="1">
            <a:spLocks noChangeArrowheads="1"/>
          </p:cNvSpPr>
          <p:nvPr/>
        </p:nvSpPr>
        <p:spPr bwMode="auto">
          <a:xfrm>
            <a:off x="1983961" y="5195888"/>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p2() {}</a:t>
            </a:r>
          </a:p>
        </p:txBody>
      </p:sp>
      <p:sp>
        <p:nvSpPr>
          <p:cNvPr id="43" name="Text Box 10"/>
          <p:cNvSpPr txBox="1">
            <a:spLocks noChangeArrowheads="1"/>
          </p:cNvSpPr>
          <p:nvPr/>
        </p:nvSpPr>
        <p:spPr bwMode="auto">
          <a:xfrm>
            <a:off x="533400"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int x;</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p1() {}</a:t>
            </a:r>
          </a:p>
        </p:txBody>
      </p:sp>
      <p:sp>
        <p:nvSpPr>
          <p:cNvPr id="44" name="Text Box 11"/>
          <p:cNvSpPr txBox="1">
            <a:spLocks noChangeArrowheads="1"/>
          </p:cNvSpPr>
          <p:nvPr/>
        </p:nvSpPr>
        <p:spPr bwMode="auto">
          <a:xfrm>
            <a:off x="1983961" y="1174750"/>
            <a:ext cx="1045777" cy="557461"/>
          </a:xfrm>
          <a:prstGeom prst="rect">
            <a:avLst/>
          </a:prstGeom>
          <a:solidFill>
            <a:srgbClr val="F6F5BD"/>
          </a:solidFill>
          <a:ln w="324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sz="1600" b="1">
              <a:latin typeface="Courier New" panose="02070309020205020404" pitchFamily="49" charset="0"/>
              <a:ea typeface="msgothic" charset="0"/>
              <a:cs typeface="msgothic" charset="0"/>
            </a:endParaRP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p1() {}</a:t>
            </a:r>
          </a:p>
        </p:txBody>
      </p:sp>
      <p:sp>
        <p:nvSpPr>
          <p:cNvPr id="45" name="Text Box 12"/>
          <p:cNvSpPr txBox="1">
            <a:spLocks noChangeArrowheads="1"/>
          </p:cNvSpPr>
          <p:nvPr/>
        </p:nvSpPr>
        <p:spPr bwMode="auto">
          <a:xfrm>
            <a:off x="3819525" y="1304925"/>
            <a:ext cx="33794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链接时错误：两个强符号（p1）</a:t>
            </a:r>
          </a:p>
        </p:txBody>
      </p:sp>
      <p:sp>
        <p:nvSpPr>
          <p:cNvPr id="46" name="Text Box 13"/>
          <p:cNvSpPr txBox="1">
            <a:spLocks noChangeArrowheads="1"/>
          </p:cNvSpPr>
          <p:nvPr/>
        </p:nvSpPr>
        <p:spPr bwMode="auto">
          <a:xfrm>
            <a:off x="3794125" y="2159000"/>
            <a:ext cx="440817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对x的引用将引用相同的未初始化的int。 </a:t>
            </a: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这是</a:t>
            </a:r>
            <a:r>
              <a:rPr lang="zh-CN" altLang="en-GB" sz="1800" b="0" dirty="0">
                <a:ea typeface="宋体" panose="02010600030101010101" pitchFamily="2" charset="-122"/>
                <a:cs typeface="msgothic" charset="0"/>
              </a:rPr>
              <a:t>程序员</a:t>
            </a:r>
            <a:r>
              <a:rPr lang="en-GB" sz="1800" b="0" dirty="0">
                <a:ea typeface="msgothic" charset="0"/>
                <a:cs typeface="msgothic" charset="0"/>
              </a:rPr>
              <a:t>真正想要的吗？</a:t>
            </a:r>
          </a:p>
        </p:txBody>
      </p:sp>
      <p:sp>
        <p:nvSpPr>
          <p:cNvPr id="47" name="Text Box 14"/>
          <p:cNvSpPr txBox="1">
            <a:spLocks noChangeArrowheads="1"/>
          </p:cNvSpPr>
          <p:nvPr/>
        </p:nvSpPr>
        <p:spPr bwMode="auto">
          <a:xfrm>
            <a:off x="3824287" y="3194050"/>
            <a:ext cx="29222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在p2中写入x可能会覆盖y！</a:t>
            </a:r>
          </a:p>
        </p:txBody>
      </p:sp>
      <p:sp>
        <p:nvSpPr>
          <p:cNvPr id="48" name="Text Box 15"/>
          <p:cNvSpPr txBox="1">
            <a:spLocks noChangeArrowheads="1"/>
          </p:cNvSpPr>
          <p:nvPr/>
        </p:nvSpPr>
        <p:spPr bwMode="auto">
          <a:xfrm>
            <a:off x="3829050" y="4140200"/>
            <a:ext cx="2516505"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在p2中写入x将覆盖y！</a:t>
            </a:r>
            <a:r>
              <a:rPr lang="en-GB" sz="1800" b="0" dirty="0">
                <a:latin typeface="Calibri" panose="020F0502020204030204" pitchFamily="34" charset="0"/>
                <a:ea typeface="msgothic" charset="0"/>
                <a:cs typeface="msgothic" charset="0"/>
              </a:rPr>
              <a:t> </a:t>
            </a:r>
          </a:p>
        </p:txBody>
      </p:sp>
      <p:sp>
        <p:nvSpPr>
          <p:cNvPr id="49" name="Text Box 17"/>
          <p:cNvSpPr txBox="1">
            <a:spLocks noChangeArrowheads="1"/>
          </p:cNvSpPr>
          <p:nvPr/>
        </p:nvSpPr>
        <p:spPr bwMode="auto">
          <a:xfrm>
            <a:off x="440055" y="6051550"/>
            <a:ext cx="8467725" cy="363855"/>
          </a:xfrm>
          <a:prstGeom prst="rect">
            <a:avLst/>
          </a:prstGeom>
          <a:noFill/>
          <a:ln w="9525">
            <a:noFill/>
            <a:round/>
          </a:ln>
          <a:effectLst/>
        </p:spPr>
        <p:txBody>
          <a:bodyPr wrap="squar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alibri" panose="020F0502020204030204" pitchFamily="34" charset="0"/>
                <a:ea typeface="msgothic" charset="0"/>
                <a:cs typeface="msgothic" charset="0"/>
              </a:rPr>
              <a:t>两个相同的弱结构，由不同的编译器编译具有不同的对齐规则。</a:t>
            </a:r>
          </a:p>
        </p:txBody>
      </p:sp>
      <p:sp>
        <p:nvSpPr>
          <p:cNvPr id="50" name="Text Box 18"/>
          <p:cNvSpPr txBox="1">
            <a:spLocks noChangeArrowheads="1"/>
          </p:cNvSpPr>
          <p:nvPr/>
        </p:nvSpPr>
        <p:spPr bwMode="auto">
          <a:xfrm>
            <a:off x="3824287" y="5159375"/>
            <a:ext cx="3722370" cy="363855"/>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0" dirty="0">
                <a:ea typeface="msgothic" charset="0"/>
                <a:cs typeface="msgothic" charset="0"/>
              </a:rPr>
              <a:t>对x的引用将引用相同的初始化变量</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bldLvl="0" animBg="1"/>
      <p:bldP spid="46" grpId="0" bldLvl="0" animBg="1"/>
      <p:bldP spid="47" grpId="0" bldLvl="0" animBg="1"/>
      <p:bldP spid="48" grpId="0" bldLvl="0" animBg="1"/>
      <p:bldP spid="49" grpId="0" bldLvl="0" animBg="1"/>
      <p:bldP spid="50"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4034" name="Rectangle 2"/>
          <p:cNvSpPr>
            <a:spLocks noGrp="1" noChangeArrowheads="1"/>
          </p:cNvSpPr>
          <p:nvPr>
            <p:ph type="title" idx="4294967295"/>
          </p:nvPr>
        </p:nvSpPr>
        <p:spPr>
          <a:xfrm>
            <a:off x="1057275" y="98425"/>
            <a:ext cx="6529388" cy="538163"/>
          </a:xfrm>
        </p:spPr>
        <p:txBody>
          <a:bodyPr lIns="63500" tIns="25400" rIns="63500" bIns="25400" anchor="t">
            <a:spAutoFit/>
          </a:bodyPr>
          <a:lstStyle/>
          <a:p>
            <a:r>
              <a:rPr lang="zh-CN" altLang="en-US" sz="3200" dirty="0" smtClean="0"/>
              <a:t>一个典型程序的转换处理过程</a:t>
            </a:r>
          </a:p>
        </p:txBody>
      </p:sp>
      <p:sp>
        <p:nvSpPr>
          <p:cNvPr id="684035" name="Rectangle 3"/>
          <p:cNvSpPr>
            <a:spLocks noGrp="1" noChangeArrowheads="1"/>
          </p:cNvSpPr>
          <p:nvPr>
            <p:ph type="body" sz="half" idx="4294967295"/>
          </p:nvPr>
        </p:nvSpPr>
        <p:spPr>
          <a:xfrm>
            <a:off x="225425" y="1314450"/>
            <a:ext cx="2974975" cy="2165350"/>
          </a:xfrm>
          <a:solidFill>
            <a:srgbClr val="808000">
              <a:alpha val="24001"/>
            </a:srgbClr>
          </a:solidFill>
          <a:ln>
            <a:solidFill>
              <a:schemeClr val="tx1"/>
            </a:solidFill>
          </a:ln>
        </p:spPr>
        <p:txBody>
          <a:bodyPr lIns="63500" tIns="25400" rIns="63500" bIns="25400">
            <a:spAutoFit/>
          </a:bodyPr>
          <a:lstStyle/>
          <a:p>
            <a:pPr marL="203200" indent="-203200">
              <a:spcBef>
                <a:spcPct val="0"/>
              </a:spcBef>
              <a:buFontTx/>
              <a:buNone/>
            </a:pPr>
            <a:r>
              <a:rPr lang="en-US" altLang="zh-CN" sz="2000" smtClean="0">
                <a:solidFill>
                  <a:schemeClr val="accent2"/>
                </a:solidFill>
                <a:cs typeface="Arial" pitchFamily="34" charset="0"/>
              </a:rPr>
              <a:t>#include &lt;stdio.h&gt;</a:t>
            </a:r>
          </a:p>
          <a:p>
            <a:pPr marL="203200" indent="-203200">
              <a:spcBef>
                <a:spcPct val="0"/>
              </a:spcBef>
              <a:buFontTx/>
              <a:buNone/>
            </a:pPr>
            <a:endParaRPr lang="en-US" altLang="zh-CN" sz="2000" smtClean="0">
              <a:solidFill>
                <a:schemeClr val="accent2"/>
              </a:solidFill>
              <a:cs typeface="Arial" pitchFamily="34" charset="0"/>
            </a:endParaRPr>
          </a:p>
          <a:p>
            <a:pPr marL="203200" indent="-203200">
              <a:spcBef>
                <a:spcPct val="0"/>
              </a:spcBef>
              <a:buFontTx/>
              <a:buNone/>
            </a:pPr>
            <a:r>
              <a:rPr lang="en-US" altLang="zh-CN" sz="2000" smtClean="0">
                <a:solidFill>
                  <a:schemeClr val="accent2"/>
                </a:solidFill>
                <a:cs typeface="Arial" pitchFamily="34" charset="0"/>
              </a:rPr>
              <a:t>int main()</a:t>
            </a:r>
          </a:p>
          <a:p>
            <a:pPr marL="203200" indent="-203200">
              <a:spcBef>
                <a:spcPct val="0"/>
              </a:spcBef>
              <a:buFontTx/>
              <a:buNone/>
            </a:pPr>
            <a:r>
              <a:rPr lang="en-US" altLang="zh-CN" sz="2000" smtClean="0">
                <a:solidFill>
                  <a:schemeClr val="accent2"/>
                </a:solidFill>
                <a:cs typeface="Arial" pitchFamily="34" charset="0"/>
              </a:rPr>
              <a:t>{</a:t>
            </a:r>
          </a:p>
          <a:p>
            <a:pPr marL="203200" indent="-203200">
              <a:spcBef>
                <a:spcPct val="0"/>
              </a:spcBef>
              <a:buFontTx/>
              <a:buNone/>
            </a:pPr>
            <a:r>
              <a:rPr lang="en-US" altLang="zh-CN" sz="2000" smtClean="0">
                <a:solidFill>
                  <a:schemeClr val="accent2"/>
                </a:solidFill>
                <a:cs typeface="Arial" pitchFamily="34" charset="0"/>
              </a:rPr>
              <a:t>printf("hello, world\n");</a:t>
            </a:r>
          </a:p>
          <a:p>
            <a:pPr marL="203200" indent="-203200">
              <a:spcBef>
                <a:spcPct val="0"/>
              </a:spcBef>
              <a:buFontTx/>
              <a:buNone/>
            </a:pPr>
            <a:r>
              <a:rPr lang="en-US" altLang="zh-CN" sz="2000" smtClean="0">
                <a:solidFill>
                  <a:schemeClr val="accent2"/>
                </a:solidFill>
                <a:cs typeface="Arial" pitchFamily="34" charset="0"/>
              </a:rPr>
              <a:t>}</a:t>
            </a:r>
            <a:endParaRPr lang="zh-CN" altLang="en-US" sz="2000" smtClean="0">
              <a:solidFill>
                <a:schemeClr val="accent2"/>
              </a:solidFill>
              <a:cs typeface="Arial" pitchFamily="34" charset="0"/>
            </a:endParaRPr>
          </a:p>
        </p:txBody>
      </p:sp>
      <p:sp>
        <p:nvSpPr>
          <p:cNvPr id="7173" name="Text Box 5"/>
          <p:cNvSpPr txBox="1">
            <a:spLocks noChangeArrowheads="1"/>
          </p:cNvSpPr>
          <p:nvPr/>
        </p:nvSpPr>
        <p:spPr bwMode="auto">
          <a:xfrm>
            <a:off x="0" y="908050"/>
            <a:ext cx="3587750" cy="396875"/>
          </a:xfrm>
          <a:prstGeom prst="rect">
            <a:avLst/>
          </a:prstGeom>
          <a:noFill/>
          <a:ln w="9525">
            <a:noFill/>
            <a:miter lim="800000"/>
            <a:headEnd/>
            <a:tailEnd/>
          </a:ln>
        </p:spPr>
        <p:txBody>
          <a:bodyPr>
            <a:spAutoFit/>
          </a:bodyPr>
          <a:lstStyle/>
          <a:p>
            <a:pPr algn="ctr" eaLnBrk="0" hangingPunct="0">
              <a:spcBef>
                <a:spcPct val="50000"/>
              </a:spcBef>
              <a:defRPr/>
            </a:pPr>
            <a:r>
              <a:rPr lang="zh-CN" altLang="en-US" sz="2000" b="1" dirty="0">
                <a:latin typeface="+mn-lt"/>
                <a:ea typeface="黑体" pitchFamily="49" charset="-122"/>
                <a:cs typeface="Arial" charset="0"/>
              </a:rPr>
              <a:t>经典的“ </a:t>
            </a:r>
            <a:r>
              <a:rPr lang="en-US" altLang="zh-CN" sz="2000" b="1" dirty="0" err="1">
                <a:latin typeface="+mn-lt"/>
                <a:ea typeface="黑体" pitchFamily="49" charset="-122"/>
                <a:cs typeface="Arial" charset="0"/>
              </a:rPr>
              <a:t>hello.c</a:t>
            </a:r>
            <a:r>
              <a:rPr lang="en-US" altLang="zh-CN" sz="2000" b="1" dirty="0">
                <a:latin typeface="+mn-lt"/>
                <a:ea typeface="黑体" pitchFamily="49" charset="-122"/>
                <a:cs typeface="Arial" charset="0"/>
              </a:rPr>
              <a:t> ”C-</a:t>
            </a:r>
            <a:r>
              <a:rPr lang="zh-CN" altLang="en-US" sz="2000" b="1" dirty="0">
                <a:latin typeface="+mn-lt"/>
                <a:ea typeface="黑体" pitchFamily="49" charset="-122"/>
                <a:cs typeface="Arial" charset="0"/>
              </a:rPr>
              <a:t>源程序</a:t>
            </a:r>
          </a:p>
        </p:txBody>
      </p:sp>
      <p:sp>
        <p:nvSpPr>
          <p:cNvPr id="359430" name="Rectangle 6"/>
          <p:cNvSpPr>
            <a:spLocks noChangeArrowheads="1"/>
          </p:cNvSpPr>
          <p:nvPr/>
        </p:nvSpPr>
        <p:spPr bwMode="auto">
          <a:xfrm>
            <a:off x="3563938" y="1506538"/>
            <a:ext cx="5372100" cy="2057400"/>
          </a:xfrm>
          <a:prstGeom prst="rect">
            <a:avLst/>
          </a:prstGeom>
          <a:noFill/>
          <a:ln w="9525">
            <a:solidFill>
              <a:schemeClr val="tx1"/>
            </a:solidFill>
            <a:miter lim="800000"/>
            <a:headEnd/>
            <a:tailEnd/>
          </a:ln>
        </p:spPr>
        <p:txBody>
          <a:bodyPr>
            <a:spAutoFit/>
          </a:bodyPr>
          <a:lstStyle/>
          <a:p>
            <a:pPr algn="dist" eaLnBrk="0" hangingPunct="0"/>
            <a:r>
              <a:rPr lang="en-US" altLang="zh-CN" sz="1600" b="1">
                <a:solidFill>
                  <a:srgbClr val="ED1611"/>
                </a:solidFill>
                <a:latin typeface="Times New Roman" pitchFamily="18" charset="0"/>
              </a:rPr>
              <a:t># i n c l u d e &lt;sp&gt; &lt; s t d i o .</a:t>
            </a:r>
          </a:p>
          <a:p>
            <a:pPr algn="dist" eaLnBrk="0" hangingPunct="0"/>
            <a:r>
              <a:rPr lang="en-US" altLang="zh-CN" sz="1600" b="1">
                <a:latin typeface="Times New Roman" pitchFamily="18" charset="0"/>
              </a:rPr>
              <a:t>35 105 110 99 108 117 100 101 32 60 115 116 100 105 111 46</a:t>
            </a:r>
          </a:p>
          <a:p>
            <a:pPr algn="dist" eaLnBrk="0" hangingPunct="0"/>
            <a:r>
              <a:rPr lang="en-US" altLang="zh-CN" sz="1600" b="1">
                <a:solidFill>
                  <a:srgbClr val="ED1611"/>
                </a:solidFill>
                <a:latin typeface="Times New Roman" pitchFamily="18" charset="0"/>
              </a:rPr>
              <a:t>h &gt; \n \n i n t &lt;sp&gt; m a i n ( ) \n {</a:t>
            </a:r>
          </a:p>
          <a:p>
            <a:pPr algn="dist" eaLnBrk="0" hangingPunct="0"/>
            <a:r>
              <a:rPr lang="en-US" altLang="zh-CN" sz="1600" b="1">
                <a:latin typeface="Times New Roman" pitchFamily="18" charset="0"/>
              </a:rPr>
              <a:t>104 62 10 10 105 110 116 32 109 97 105 110 40 41 10 123</a:t>
            </a:r>
          </a:p>
          <a:p>
            <a:pPr algn="dist" eaLnBrk="0" hangingPunct="0"/>
            <a:r>
              <a:rPr lang="en-US" altLang="zh-CN" sz="1600" b="1">
                <a:solidFill>
                  <a:srgbClr val="ED1611"/>
                </a:solidFill>
                <a:latin typeface="Times New Roman" pitchFamily="18" charset="0"/>
              </a:rPr>
              <a:t>\n &lt;sp&gt; &lt;sp&gt; &lt;sp&gt; &lt;sp&gt; p r i n t f ( " h e l</a:t>
            </a:r>
          </a:p>
          <a:p>
            <a:pPr algn="dist" eaLnBrk="0" hangingPunct="0"/>
            <a:r>
              <a:rPr lang="en-US" altLang="zh-CN" sz="1600" b="1">
                <a:latin typeface="Times New Roman" pitchFamily="18" charset="0"/>
              </a:rPr>
              <a:t>10 32 32 32 32 112 114 105 110 116 102 40 34 104 101 108</a:t>
            </a:r>
          </a:p>
          <a:p>
            <a:pPr algn="dist" eaLnBrk="0" hangingPunct="0"/>
            <a:r>
              <a:rPr lang="en-US" altLang="zh-CN" sz="1600" b="1">
                <a:solidFill>
                  <a:srgbClr val="ED1611"/>
                </a:solidFill>
                <a:latin typeface="Times New Roman" pitchFamily="18" charset="0"/>
              </a:rPr>
              <a:t>l o , &lt;sp&gt; w o r l d \ n " ) ; \n }</a:t>
            </a:r>
          </a:p>
          <a:p>
            <a:pPr algn="dist" eaLnBrk="0" hangingPunct="0"/>
            <a:r>
              <a:rPr lang="en-US" altLang="zh-CN" sz="1600" b="1">
                <a:latin typeface="Times New Roman" pitchFamily="18" charset="0"/>
              </a:rPr>
              <a:t>108 111 44 32 119 111 114 108 100 92 110 34 41 59 10 125</a:t>
            </a:r>
          </a:p>
        </p:txBody>
      </p:sp>
      <p:sp>
        <p:nvSpPr>
          <p:cNvPr id="359431" name="Text Box 7"/>
          <p:cNvSpPr txBox="1">
            <a:spLocks noChangeArrowheads="1"/>
          </p:cNvSpPr>
          <p:nvPr/>
        </p:nvSpPr>
        <p:spPr bwMode="auto">
          <a:xfrm>
            <a:off x="3570288" y="1058863"/>
            <a:ext cx="4992687" cy="430212"/>
          </a:xfrm>
          <a:prstGeom prst="rect">
            <a:avLst/>
          </a:prstGeom>
          <a:noFill/>
          <a:ln w="9525">
            <a:noFill/>
            <a:miter lim="800000"/>
            <a:headEnd/>
            <a:tailEnd/>
          </a:ln>
        </p:spPr>
        <p:txBody>
          <a:bodyPr>
            <a:spAutoFit/>
          </a:bodyPr>
          <a:lstStyle/>
          <a:p>
            <a:pPr algn="ctr" eaLnBrk="0" hangingPunct="0">
              <a:spcBef>
                <a:spcPct val="50000"/>
              </a:spcBef>
              <a:defRPr/>
            </a:pPr>
            <a:r>
              <a:rPr lang="en-US" altLang="zh-CN" sz="2200" b="1" dirty="0" err="1">
                <a:solidFill>
                  <a:schemeClr val="accent2"/>
                </a:solidFill>
                <a:latin typeface="+mn-lt"/>
                <a:ea typeface="黑体" pitchFamily="49" charset="-122"/>
                <a:cs typeface="Arial" charset="0"/>
              </a:rPr>
              <a:t>hello.c</a:t>
            </a:r>
            <a:r>
              <a:rPr lang="zh-CN" altLang="en-US" sz="2200" b="1" dirty="0">
                <a:solidFill>
                  <a:schemeClr val="accent2"/>
                </a:solidFill>
                <a:latin typeface="+mn-lt"/>
                <a:ea typeface="黑体" pitchFamily="49" charset="-122"/>
                <a:cs typeface="Arial" charset="0"/>
              </a:rPr>
              <a:t>的</a:t>
            </a:r>
            <a:r>
              <a:rPr lang="en-US" altLang="zh-CN" sz="2200" b="1" dirty="0">
                <a:solidFill>
                  <a:schemeClr val="accent2"/>
                </a:solidFill>
                <a:latin typeface="+mn-lt"/>
                <a:ea typeface="黑体" pitchFamily="49" charset="-122"/>
                <a:cs typeface="Arial" charset="0"/>
              </a:rPr>
              <a:t>ASCII</a:t>
            </a:r>
            <a:r>
              <a:rPr lang="zh-CN" altLang="en-US" sz="2200" b="1" dirty="0">
                <a:solidFill>
                  <a:schemeClr val="accent2"/>
                </a:solidFill>
                <a:latin typeface="+mn-lt"/>
                <a:ea typeface="黑体" pitchFamily="49" charset="-122"/>
                <a:cs typeface="Arial" charset="0"/>
              </a:rPr>
              <a:t>文本表示</a:t>
            </a:r>
          </a:p>
        </p:txBody>
      </p:sp>
      <p:sp>
        <p:nvSpPr>
          <p:cNvPr id="359440" name="Text Box 16"/>
          <p:cNvSpPr txBox="1">
            <a:spLocks noChangeArrowheads="1"/>
          </p:cNvSpPr>
          <p:nvPr/>
        </p:nvSpPr>
        <p:spPr bwMode="auto">
          <a:xfrm>
            <a:off x="298450" y="3656013"/>
            <a:ext cx="3694113" cy="396875"/>
          </a:xfrm>
          <a:prstGeom prst="rect">
            <a:avLst/>
          </a:prstGeom>
          <a:noFill/>
          <a:ln w="9525">
            <a:noFill/>
            <a:miter lim="800000"/>
            <a:headEnd/>
            <a:tailEnd/>
          </a:ln>
        </p:spPr>
        <p:txBody>
          <a:bodyPr>
            <a:spAutoFit/>
          </a:bodyPr>
          <a:lstStyle/>
          <a:p>
            <a:pPr eaLnBrk="0" hangingPunct="0">
              <a:spcBef>
                <a:spcPct val="20000"/>
              </a:spcBef>
            </a:pPr>
            <a:r>
              <a:rPr lang="zh-CN" altLang="en-US" sz="2000" b="1">
                <a:solidFill>
                  <a:srgbClr val="CC3300"/>
                </a:solidFill>
                <a:latin typeface="微软雅黑" pitchFamily="34" charset="-122"/>
                <a:ea typeface="微软雅黑" pitchFamily="34" charset="-122"/>
                <a:cs typeface="Arial" pitchFamily="34" charset="0"/>
              </a:rPr>
              <a:t>功能：输出“</a:t>
            </a:r>
            <a:r>
              <a:rPr lang="en-US" altLang="zh-CN" sz="2000" b="1">
                <a:solidFill>
                  <a:srgbClr val="CC3300"/>
                </a:solidFill>
                <a:latin typeface="微软雅黑" pitchFamily="34" charset="-122"/>
                <a:ea typeface="微软雅黑" pitchFamily="34" charset="-122"/>
                <a:cs typeface="Arial" pitchFamily="34" charset="0"/>
              </a:rPr>
              <a:t>hello,world”</a:t>
            </a:r>
          </a:p>
        </p:txBody>
      </p:sp>
      <p:sp>
        <p:nvSpPr>
          <p:cNvPr id="684043" name="Text Box 11"/>
          <p:cNvSpPr txBox="1">
            <a:spLocks noChangeArrowheads="1"/>
          </p:cNvSpPr>
          <p:nvPr/>
        </p:nvSpPr>
        <p:spPr bwMode="auto">
          <a:xfrm>
            <a:off x="1406525" y="5084763"/>
            <a:ext cx="769938"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预处理</a:t>
            </a:r>
          </a:p>
          <a:p>
            <a:pPr algn="ctr">
              <a:spcBef>
                <a:spcPct val="50000"/>
              </a:spcBef>
            </a:pPr>
            <a:r>
              <a:rPr lang="en-US" altLang="zh-CN" b="1">
                <a:latin typeface="微软雅黑" pitchFamily="34" charset="-122"/>
                <a:ea typeface="微软雅黑" pitchFamily="34" charset="-122"/>
              </a:rPr>
              <a:t>(cpp)</a:t>
            </a:r>
          </a:p>
        </p:txBody>
      </p:sp>
      <p:sp>
        <p:nvSpPr>
          <p:cNvPr id="684044" name="Text Box 12"/>
          <p:cNvSpPr txBox="1">
            <a:spLocks noChangeArrowheads="1"/>
          </p:cNvSpPr>
          <p:nvPr/>
        </p:nvSpPr>
        <p:spPr bwMode="auto">
          <a:xfrm>
            <a:off x="3178175" y="5089525"/>
            <a:ext cx="769938" cy="798513"/>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编译</a:t>
            </a:r>
          </a:p>
          <a:p>
            <a:pPr algn="ctr">
              <a:spcBef>
                <a:spcPct val="50000"/>
              </a:spcBef>
            </a:pPr>
            <a:r>
              <a:rPr lang="en-US" altLang="zh-CN" b="1">
                <a:latin typeface="微软雅黑" pitchFamily="34" charset="-122"/>
                <a:ea typeface="微软雅黑" pitchFamily="34" charset="-122"/>
              </a:rPr>
              <a:t>(cc1)</a:t>
            </a:r>
          </a:p>
        </p:txBody>
      </p:sp>
      <p:sp>
        <p:nvSpPr>
          <p:cNvPr id="684045" name="Text Box 13"/>
          <p:cNvSpPr txBox="1">
            <a:spLocks noChangeArrowheads="1"/>
          </p:cNvSpPr>
          <p:nvPr/>
        </p:nvSpPr>
        <p:spPr bwMode="auto">
          <a:xfrm>
            <a:off x="4927600" y="5110163"/>
            <a:ext cx="769938"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汇编</a:t>
            </a:r>
          </a:p>
          <a:p>
            <a:pPr algn="ctr">
              <a:spcBef>
                <a:spcPct val="50000"/>
              </a:spcBef>
            </a:pPr>
            <a:r>
              <a:rPr lang="en-US" altLang="zh-CN" b="1">
                <a:latin typeface="微软雅黑" pitchFamily="34" charset="-122"/>
                <a:ea typeface="微软雅黑" pitchFamily="34" charset="-122"/>
              </a:rPr>
              <a:t>(as)</a:t>
            </a:r>
          </a:p>
        </p:txBody>
      </p:sp>
      <p:sp>
        <p:nvSpPr>
          <p:cNvPr id="684046" name="Text Box 14"/>
          <p:cNvSpPr txBox="1">
            <a:spLocks noChangeArrowheads="1"/>
          </p:cNvSpPr>
          <p:nvPr/>
        </p:nvSpPr>
        <p:spPr bwMode="auto">
          <a:xfrm>
            <a:off x="6719888" y="5100638"/>
            <a:ext cx="769937" cy="798512"/>
          </a:xfrm>
          <a:prstGeom prst="rect">
            <a:avLst/>
          </a:prstGeom>
          <a:solidFill>
            <a:srgbClr val="0000FF">
              <a:alpha val="28999"/>
            </a:srgbClr>
          </a:solidFill>
          <a:ln w="19050">
            <a:solidFill>
              <a:schemeClr val="tx1"/>
            </a:solidFill>
            <a:miter lim="800000"/>
            <a:headEnd/>
            <a:tailEnd/>
          </a:ln>
          <a:effectLst/>
        </p:spPr>
        <p:txBody>
          <a:bodyPr lIns="0" rIns="0">
            <a:spAutoFit/>
          </a:bodyPr>
          <a:lstStyle/>
          <a:p>
            <a:pPr algn="ctr">
              <a:spcBef>
                <a:spcPct val="50000"/>
              </a:spcBef>
            </a:pPr>
            <a:r>
              <a:rPr lang="zh-CN" altLang="en-US" b="1">
                <a:latin typeface="微软雅黑" pitchFamily="34" charset="-122"/>
                <a:ea typeface="微软雅黑" pitchFamily="34" charset="-122"/>
              </a:rPr>
              <a:t>链接</a:t>
            </a:r>
          </a:p>
          <a:p>
            <a:pPr algn="ctr">
              <a:spcBef>
                <a:spcPct val="50000"/>
              </a:spcBef>
            </a:pPr>
            <a:r>
              <a:rPr lang="en-US" altLang="zh-CN" b="1">
                <a:latin typeface="微软雅黑" pitchFamily="34" charset="-122"/>
                <a:ea typeface="微软雅黑" pitchFamily="34" charset="-122"/>
              </a:rPr>
              <a:t>(ld)</a:t>
            </a:r>
          </a:p>
        </p:txBody>
      </p:sp>
      <p:grpSp>
        <p:nvGrpSpPr>
          <p:cNvPr id="2" name="Group 43"/>
          <p:cNvGrpSpPr>
            <a:grpSpLocks/>
          </p:cNvGrpSpPr>
          <p:nvPr/>
        </p:nvGrpSpPr>
        <p:grpSpPr bwMode="auto">
          <a:xfrm>
            <a:off x="5230813" y="4364038"/>
            <a:ext cx="1495425" cy="727075"/>
            <a:chOff x="3295" y="2749"/>
            <a:chExt cx="942" cy="458"/>
          </a:xfrm>
        </p:grpSpPr>
        <p:sp>
          <p:nvSpPr>
            <p:cNvPr id="684060" name="Line 28"/>
            <p:cNvSpPr>
              <a:spLocks noChangeShapeType="1"/>
            </p:cNvSpPr>
            <p:nvPr/>
          </p:nvSpPr>
          <p:spPr bwMode="auto">
            <a:xfrm>
              <a:off x="3889" y="2877"/>
              <a:ext cx="348" cy="330"/>
            </a:xfrm>
            <a:prstGeom prst="line">
              <a:avLst/>
            </a:prstGeom>
            <a:noFill/>
            <a:ln w="38100">
              <a:solidFill>
                <a:schemeClr val="tx1"/>
              </a:solidFill>
              <a:round/>
              <a:headEnd/>
              <a:tailEnd type="triangle" w="med" len="med"/>
            </a:ln>
            <a:effectLst/>
          </p:spPr>
          <p:txBody>
            <a:bodyPr/>
            <a:lstStyle/>
            <a:p>
              <a:endParaRPr lang="zh-CN" altLang="en-US"/>
            </a:p>
          </p:txBody>
        </p:sp>
        <p:sp>
          <p:nvSpPr>
            <p:cNvPr id="684061" name="Text Box 29"/>
            <p:cNvSpPr txBox="1">
              <a:spLocks noChangeArrowheads="1"/>
            </p:cNvSpPr>
            <p:nvPr/>
          </p:nvSpPr>
          <p:spPr bwMode="auto">
            <a:xfrm>
              <a:off x="3295" y="2749"/>
              <a:ext cx="649" cy="231"/>
            </a:xfrm>
            <a:prstGeom prst="rect">
              <a:avLst/>
            </a:prstGeom>
            <a:noFill/>
            <a:ln w="9525">
              <a:noFill/>
              <a:miter lim="800000"/>
              <a:headEnd/>
              <a:tailEnd/>
            </a:ln>
            <a:effectLst/>
          </p:spPr>
          <p:txBody>
            <a:bodyPr>
              <a:spAutoFit/>
            </a:bodyPr>
            <a:lstStyle/>
            <a:p>
              <a:pPr>
                <a:spcBef>
                  <a:spcPct val="50000"/>
                </a:spcBef>
              </a:pPr>
              <a:r>
                <a:rPr lang="en-US" altLang="zh-CN" b="1"/>
                <a:t>printf.o</a:t>
              </a:r>
            </a:p>
          </p:txBody>
        </p:sp>
      </p:grpSp>
      <p:sp>
        <p:nvSpPr>
          <p:cNvPr id="684065" name="Rectangle 33"/>
          <p:cNvSpPr>
            <a:spLocks noChangeArrowheads="1"/>
          </p:cNvSpPr>
          <p:nvPr/>
        </p:nvSpPr>
        <p:spPr bwMode="auto">
          <a:xfrm>
            <a:off x="257175" y="4224338"/>
            <a:ext cx="3556000" cy="396875"/>
          </a:xfrm>
          <a:prstGeom prst="rect">
            <a:avLst/>
          </a:prstGeom>
          <a:noFill/>
          <a:ln w="9525">
            <a:noFill/>
            <a:miter lim="800000"/>
            <a:headEnd/>
            <a:tailEnd/>
          </a:ln>
          <a:effectLst/>
        </p:spPr>
        <p:txBody>
          <a:bodyPr wrap="none">
            <a:spAutoFit/>
          </a:bodyPr>
          <a:lstStyle/>
          <a:p>
            <a:r>
              <a:rPr lang="zh-CN" altLang="en-US" sz="2000" b="1">
                <a:solidFill>
                  <a:srgbClr val="ED1611"/>
                </a:solidFill>
                <a:latin typeface="微软雅黑" pitchFamily="34" charset="-122"/>
                <a:ea typeface="微软雅黑" pitchFamily="34" charset="-122"/>
              </a:rPr>
              <a:t>计算机不能直接执行</a:t>
            </a:r>
            <a:r>
              <a:rPr lang="en-US" altLang="zh-CN" sz="2000" b="1">
                <a:solidFill>
                  <a:srgbClr val="ED1611"/>
                </a:solidFill>
                <a:latin typeface="微软雅黑" pitchFamily="34" charset="-122"/>
                <a:ea typeface="微软雅黑" pitchFamily="34" charset="-122"/>
              </a:rPr>
              <a:t>hello.c</a:t>
            </a:r>
            <a:r>
              <a:rPr lang="zh-CN" altLang="en-US" sz="2000" b="1">
                <a:solidFill>
                  <a:srgbClr val="ED1611"/>
                </a:solidFill>
                <a:latin typeface="微软雅黑" pitchFamily="34" charset="-122"/>
                <a:ea typeface="微软雅黑" pitchFamily="34" charset="-122"/>
              </a:rPr>
              <a:t>！</a:t>
            </a:r>
          </a:p>
        </p:txBody>
      </p:sp>
      <p:grpSp>
        <p:nvGrpSpPr>
          <p:cNvPr id="3" name="Group 39"/>
          <p:cNvGrpSpPr>
            <a:grpSpLocks/>
          </p:cNvGrpSpPr>
          <p:nvPr/>
        </p:nvGrpSpPr>
        <p:grpSpPr bwMode="auto">
          <a:xfrm>
            <a:off x="342901" y="5127625"/>
            <a:ext cx="1077913" cy="1089025"/>
            <a:chOff x="216" y="3230"/>
            <a:chExt cx="679" cy="686"/>
          </a:xfrm>
        </p:grpSpPr>
        <p:grpSp>
          <p:nvGrpSpPr>
            <p:cNvPr id="4" name="Group 17"/>
            <p:cNvGrpSpPr>
              <a:grpSpLocks/>
            </p:cNvGrpSpPr>
            <p:nvPr/>
          </p:nvGrpSpPr>
          <p:grpSpPr bwMode="auto">
            <a:xfrm>
              <a:off x="216" y="3230"/>
              <a:ext cx="679" cy="238"/>
              <a:chOff x="162" y="3401"/>
              <a:chExt cx="679" cy="238"/>
            </a:xfrm>
          </p:grpSpPr>
          <p:sp>
            <p:nvSpPr>
              <p:cNvPr id="684047" name="Line 15"/>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684048" name="Text Box 16"/>
              <p:cNvSpPr txBox="1">
                <a:spLocks noChangeArrowheads="1"/>
              </p:cNvSpPr>
              <p:nvPr/>
            </p:nvSpPr>
            <p:spPr bwMode="auto">
              <a:xfrm>
                <a:off x="162" y="3401"/>
                <a:ext cx="679"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hello.c</a:t>
                </a:r>
                <a:endParaRPr lang="en-US" altLang="zh-CN" b="1" dirty="0"/>
              </a:p>
            </p:txBody>
          </p:sp>
        </p:grpSp>
        <p:sp>
          <p:nvSpPr>
            <p:cNvPr id="684066" name="Text Box 34"/>
            <p:cNvSpPr txBox="1">
              <a:spLocks noChangeArrowheads="1"/>
            </p:cNvSpPr>
            <p:nvPr/>
          </p:nvSpPr>
          <p:spPr bwMode="auto">
            <a:xfrm>
              <a:off x="239" y="3512"/>
              <a:ext cx="631" cy="404"/>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5" name="Group 40"/>
          <p:cNvGrpSpPr>
            <a:grpSpLocks/>
          </p:cNvGrpSpPr>
          <p:nvPr/>
        </p:nvGrpSpPr>
        <p:grpSpPr bwMode="auto">
          <a:xfrm>
            <a:off x="2111375" y="5103813"/>
            <a:ext cx="1085850" cy="1073150"/>
            <a:chOff x="1330" y="3215"/>
            <a:chExt cx="684" cy="676"/>
          </a:xfrm>
        </p:grpSpPr>
        <p:grpSp>
          <p:nvGrpSpPr>
            <p:cNvPr id="6" name="Group 18"/>
            <p:cNvGrpSpPr>
              <a:grpSpLocks/>
            </p:cNvGrpSpPr>
            <p:nvPr/>
          </p:nvGrpSpPr>
          <p:grpSpPr bwMode="auto">
            <a:xfrm>
              <a:off x="1392" y="3215"/>
              <a:ext cx="622" cy="238"/>
              <a:chOff x="219" y="3401"/>
              <a:chExt cx="622" cy="238"/>
            </a:xfrm>
          </p:grpSpPr>
          <p:sp>
            <p:nvSpPr>
              <p:cNvPr id="684051" name="Line 19"/>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684052" name="Text Box 20"/>
              <p:cNvSpPr txBox="1">
                <a:spLocks noChangeArrowheads="1"/>
              </p:cNvSpPr>
              <p:nvPr/>
            </p:nvSpPr>
            <p:spPr bwMode="auto">
              <a:xfrm>
                <a:off x="266" y="3401"/>
                <a:ext cx="575" cy="231"/>
              </a:xfrm>
              <a:prstGeom prst="rect">
                <a:avLst/>
              </a:prstGeom>
              <a:noFill/>
              <a:ln w="9525">
                <a:noFill/>
                <a:miter lim="800000"/>
                <a:headEnd/>
                <a:tailEnd/>
              </a:ln>
              <a:effectLst/>
            </p:spPr>
            <p:txBody>
              <a:bodyPr>
                <a:spAutoFit/>
              </a:bodyPr>
              <a:lstStyle/>
              <a:p>
                <a:pPr>
                  <a:spcBef>
                    <a:spcPct val="50000"/>
                  </a:spcBef>
                </a:pPr>
                <a:r>
                  <a:rPr lang="en-US" altLang="zh-CN" b="1"/>
                  <a:t>hello.i</a:t>
                </a:r>
              </a:p>
            </p:txBody>
          </p:sp>
        </p:grpSp>
        <p:sp>
          <p:nvSpPr>
            <p:cNvPr id="684067" name="Text Box 35"/>
            <p:cNvSpPr txBox="1">
              <a:spLocks noChangeArrowheads="1"/>
            </p:cNvSpPr>
            <p:nvPr/>
          </p:nvSpPr>
          <p:spPr bwMode="auto">
            <a:xfrm>
              <a:off x="1330" y="3487"/>
              <a:ext cx="631" cy="404"/>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源程序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7" name="Group 41"/>
          <p:cNvGrpSpPr>
            <a:grpSpLocks/>
          </p:cNvGrpSpPr>
          <p:nvPr/>
        </p:nvGrpSpPr>
        <p:grpSpPr bwMode="auto">
          <a:xfrm>
            <a:off x="3883025" y="5118100"/>
            <a:ext cx="1055688" cy="1365250"/>
            <a:chOff x="2446" y="3224"/>
            <a:chExt cx="665" cy="860"/>
          </a:xfrm>
        </p:grpSpPr>
        <p:grpSp>
          <p:nvGrpSpPr>
            <p:cNvPr id="8" name="Group 21"/>
            <p:cNvGrpSpPr>
              <a:grpSpLocks/>
            </p:cNvGrpSpPr>
            <p:nvPr/>
          </p:nvGrpSpPr>
          <p:grpSpPr bwMode="auto">
            <a:xfrm>
              <a:off x="2448" y="3224"/>
              <a:ext cx="663" cy="238"/>
              <a:chOff x="178" y="3401"/>
              <a:chExt cx="663" cy="238"/>
            </a:xfrm>
          </p:grpSpPr>
          <p:sp>
            <p:nvSpPr>
              <p:cNvPr id="684054" name="Line 22"/>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684055" name="Text Box 23"/>
              <p:cNvSpPr txBox="1">
                <a:spLocks noChangeArrowheads="1"/>
              </p:cNvSpPr>
              <p:nvPr/>
            </p:nvSpPr>
            <p:spPr bwMode="auto">
              <a:xfrm>
                <a:off x="178" y="3401"/>
                <a:ext cx="663"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hello.s</a:t>
                </a:r>
                <a:endParaRPr lang="en-US" altLang="zh-CN" b="1" dirty="0"/>
              </a:p>
            </p:txBody>
          </p:sp>
        </p:grpSp>
        <p:sp>
          <p:nvSpPr>
            <p:cNvPr id="684068" name="Text Box 36"/>
            <p:cNvSpPr txBox="1">
              <a:spLocks noChangeArrowheads="1"/>
            </p:cNvSpPr>
            <p:nvPr/>
          </p:nvSpPr>
          <p:spPr bwMode="auto">
            <a:xfrm>
              <a:off x="2446" y="3507"/>
              <a:ext cx="631" cy="577"/>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汇编语言程序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文本</a:t>
              </a:r>
              <a:r>
                <a:rPr lang="en-US" altLang="zh-CN" b="1">
                  <a:solidFill>
                    <a:srgbClr val="FF0000"/>
                  </a:solidFill>
                  <a:latin typeface="微软雅黑" pitchFamily="34" charset="-122"/>
                  <a:ea typeface="微软雅黑" pitchFamily="34" charset="-122"/>
                </a:rPr>
                <a:t>)</a:t>
              </a:r>
            </a:p>
          </p:txBody>
        </p:sp>
      </p:grpSp>
      <p:grpSp>
        <p:nvGrpSpPr>
          <p:cNvPr id="9" name="Group 42"/>
          <p:cNvGrpSpPr>
            <a:grpSpLocks/>
          </p:cNvGrpSpPr>
          <p:nvPr/>
        </p:nvGrpSpPr>
        <p:grpSpPr bwMode="auto">
          <a:xfrm>
            <a:off x="5659433" y="5076825"/>
            <a:ext cx="1160461" cy="1652588"/>
            <a:chOff x="3565" y="3198"/>
            <a:chExt cx="731" cy="1041"/>
          </a:xfrm>
        </p:grpSpPr>
        <p:grpSp>
          <p:nvGrpSpPr>
            <p:cNvPr id="10" name="Group 24"/>
            <p:cNvGrpSpPr>
              <a:grpSpLocks/>
            </p:cNvGrpSpPr>
            <p:nvPr/>
          </p:nvGrpSpPr>
          <p:grpSpPr bwMode="auto">
            <a:xfrm>
              <a:off x="3576" y="3198"/>
              <a:ext cx="720" cy="238"/>
              <a:chOff x="194" y="3401"/>
              <a:chExt cx="689" cy="238"/>
            </a:xfrm>
          </p:grpSpPr>
          <p:sp>
            <p:nvSpPr>
              <p:cNvPr id="684057" name="Line 25"/>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684058" name="Text Box 26"/>
              <p:cNvSpPr txBox="1">
                <a:spLocks noChangeArrowheads="1"/>
              </p:cNvSpPr>
              <p:nvPr/>
            </p:nvSpPr>
            <p:spPr bwMode="auto">
              <a:xfrm>
                <a:off x="194" y="3401"/>
                <a:ext cx="689" cy="231"/>
              </a:xfrm>
              <a:prstGeom prst="rect">
                <a:avLst/>
              </a:prstGeom>
              <a:noFill/>
              <a:ln w="9525">
                <a:noFill/>
                <a:miter lim="800000"/>
                <a:headEnd/>
                <a:tailEnd/>
              </a:ln>
              <a:effectLst/>
            </p:spPr>
            <p:txBody>
              <a:bodyPr wrap="square">
                <a:spAutoFit/>
              </a:bodyPr>
              <a:lstStyle/>
              <a:p>
                <a:pPr>
                  <a:spcBef>
                    <a:spcPct val="50000"/>
                  </a:spcBef>
                </a:pPr>
                <a:r>
                  <a:rPr lang="en-US" altLang="zh-CN" b="1" dirty="0" err="1"/>
                  <a:t>hello.o</a:t>
                </a:r>
                <a:endParaRPr lang="en-US" altLang="zh-CN" b="1" dirty="0"/>
              </a:p>
            </p:txBody>
          </p:sp>
        </p:grpSp>
        <p:sp>
          <p:nvSpPr>
            <p:cNvPr id="684069" name="Text Box 37"/>
            <p:cNvSpPr txBox="1">
              <a:spLocks noChangeArrowheads="1"/>
            </p:cNvSpPr>
            <p:nvPr/>
          </p:nvSpPr>
          <p:spPr bwMode="auto">
            <a:xfrm>
              <a:off x="3565" y="3489"/>
              <a:ext cx="668" cy="750"/>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可重定位目标程序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p>
          </p:txBody>
        </p:sp>
      </p:grpSp>
      <p:grpSp>
        <p:nvGrpSpPr>
          <p:cNvPr id="11" name="Group 44"/>
          <p:cNvGrpSpPr>
            <a:grpSpLocks/>
          </p:cNvGrpSpPr>
          <p:nvPr/>
        </p:nvGrpSpPr>
        <p:grpSpPr bwMode="auto">
          <a:xfrm>
            <a:off x="7494588" y="5060950"/>
            <a:ext cx="1117600" cy="1365250"/>
            <a:chOff x="4721" y="3188"/>
            <a:chExt cx="704" cy="860"/>
          </a:xfrm>
        </p:grpSpPr>
        <p:grpSp>
          <p:nvGrpSpPr>
            <p:cNvPr id="12" name="Group 30"/>
            <p:cNvGrpSpPr>
              <a:grpSpLocks/>
            </p:cNvGrpSpPr>
            <p:nvPr/>
          </p:nvGrpSpPr>
          <p:grpSpPr bwMode="auto">
            <a:xfrm>
              <a:off x="4738" y="3188"/>
              <a:ext cx="622" cy="238"/>
              <a:chOff x="219" y="3401"/>
              <a:chExt cx="622" cy="238"/>
            </a:xfrm>
          </p:grpSpPr>
          <p:sp>
            <p:nvSpPr>
              <p:cNvPr id="684063" name="Line 31"/>
              <p:cNvSpPr>
                <a:spLocks noChangeShapeType="1"/>
              </p:cNvSpPr>
              <p:nvPr/>
            </p:nvSpPr>
            <p:spPr bwMode="auto">
              <a:xfrm>
                <a:off x="219" y="3639"/>
                <a:ext cx="595" cy="0"/>
              </a:xfrm>
              <a:prstGeom prst="line">
                <a:avLst/>
              </a:prstGeom>
              <a:noFill/>
              <a:ln w="38100">
                <a:solidFill>
                  <a:schemeClr val="tx1"/>
                </a:solidFill>
                <a:round/>
                <a:headEnd/>
                <a:tailEnd type="triangle" w="med" len="med"/>
              </a:ln>
              <a:effectLst/>
            </p:spPr>
            <p:txBody>
              <a:bodyPr/>
              <a:lstStyle/>
              <a:p>
                <a:endParaRPr lang="zh-CN" altLang="en-US"/>
              </a:p>
            </p:txBody>
          </p:sp>
          <p:sp>
            <p:nvSpPr>
              <p:cNvPr id="684064" name="Text Box 32"/>
              <p:cNvSpPr txBox="1">
                <a:spLocks noChangeArrowheads="1"/>
              </p:cNvSpPr>
              <p:nvPr/>
            </p:nvSpPr>
            <p:spPr bwMode="auto">
              <a:xfrm>
                <a:off x="266" y="3401"/>
                <a:ext cx="575" cy="231"/>
              </a:xfrm>
              <a:prstGeom prst="rect">
                <a:avLst/>
              </a:prstGeom>
              <a:noFill/>
              <a:ln w="9525">
                <a:noFill/>
                <a:miter lim="800000"/>
                <a:headEnd/>
                <a:tailEnd/>
              </a:ln>
              <a:effectLst/>
            </p:spPr>
            <p:txBody>
              <a:bodyPr>
                <a:spAutoFit/>
              </a:bodyPr>
              <a:lstStyle/>
              <a:p>
                <a:pPr>
                  <a:spcBef>
                    <a:spcPct val="50000"/>
                  </a:spcBef>
                </a:pPr>
                <a:r>
                  <a:rPr lang="en-US" altLang="zh-CN" b="1"/>
                  <a:t>hello</a:t>
                </a:r>
              </a:p>
            </p:txBody>
          </p:sp>
        </p:grpSp>
        <p:sp>
          <p:nvSpPr>
            <p:cNvPr id="684070" name="Text Box 38"/>
            <p:cNvSpPr txBox="1">
              <a:spLocks noChangeArrowheads="1"/>
            </p:cNvSpPr>
            <p:nvPr/>
          </p:nvSpPr>
          <p:spPr bwMode="auto">
            <a:xfrm>
              <a:off x="4721" y="3471"/>
              <a:ext cx="704" cy="577"/>
            </a:xfrm>
            <a:prstGeom prst="rect">
              <a:avLst/>
            </a:prstGeom>
            <a:noFill/>
            <a:ln w="9525">
              <a:noFill/>
              <a:miter lim="800000"/>
              <a:headEnd/>
              <a:tailEnd/>
            </a:ln>
            <a:effectLst/>
          </p:spPr>
          <p:txBody>
            <a:bodyPr>
              <a:spAutoFit/>
            </a:bodyPr>
            <a:lstStyle/>
            <a:p>
              <a:pPr algn="ctr"/>
              <a:r>
                <a:rPr lang="zh-CN" altLang="en-US" b="1">
                  <a:solidFill>
                    <a:srgbClr val="FF0000"/>
                  </a:solidFill>
                  <a:latin typeface="微软雅黑" pitchFamily="34" charset="-122"/>
                  <a:ea typeface="微软雅黑" pitchFamily="34" charset="-122"/>
                </a:rPr>
                <a:t>可执行目标程序</a:t>
              </a:r>
            </a:p>
            <a:p>
              <a:pPr algn="ctr"/>
              <a:r>
                <a:rPr lang="en-US" altLang="zh-CN" b="1">
                  <a:solidFill>
                    <a:srgbClr val="FF0000"/>
                  </a:solidFill>
                  <a:latin typeface="微软雅黑" pitchFamily="34" charset="-122"/>
                  <a:ea typeface="微软雅黑" pitchFamily="34" charset="-122"/>
                </a:rPr>
                <a:t>(</a:t>
              </a:r>
              <a:r>
                <a:rPr lang="zh-CN" altLang="en-US" b="1">
                  <a:solidFill>
                    <a:srgbClr val="FF0000"/>
                  </a:solidFill>
                  <a:latin typeface="微软雅黑" pitchFamily="34" charset="-122"/>
                  <a:ea typeface="微软雅黑" pitchFamily="34" charset="-122"/>
                </a:rPr>
                <a:t>二进制</a:t>
              </a:r>
              <a:r>
                <a:rPr lang="en-US" altLang="zh-CN" b="1">
                  <a:solidFill>
                    <a:srgbClr val="FF0000"/>
                  </a:solidFill>
                  <a:latin typeface="微软雅黑" pitchFamily="34" charset="-122"/>
                  <a:ea typeface="微软雅黑" pitchFamily="34" charset="-122"/>
                </a:rPr>
                <a:t>)</a:t>
              </a:r>
            </a:p>
          </p:txBody>
        </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59440"/>
                                        </p:tgtEl>
                                        <p:attrNameLst>
                                          <p:attrName>style.visibility</p:attrName>
                                        </p:attrNameLst>
                                      </p:cBhvr>
                                      <p:to>
                                        <p:strVal val="visible"/>
                                      </p:to>
                                    </p:set>
                                    <p:animEffect transition="in" filter="blinds(horizontal)">
                                      <p:cBhvr>
                                        <p:cTn id="7" dur="500"/>
                                        <p:tgtEl>
                                          <p:spTgt spid="3594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59431">
                                            <p:txEl>
                                              <p:pRg st="0" end="0"/>
                                            </p:txEl>
                                          </p:spTgt>
                                        </p:tgtEl>
                                        <p:attrNameLst>
                                          <p:attrName>style.visibility</p:attrName>
                                        </p:attrNameLst>
                                      </p:cBhvr>
                                      <p:to>
                                        <p:strVal val="visible"/>
                                      </p:to>
                                    </p:set>
                                    <p:animEffect transition="in" filter="blinds(horizontal)">
                                      <p:cBhvr>
                                        <p:cTn id="12" dur="500"/>
                                        <p:tgtEl>
                                          <p:spTgt spid="35943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59430"/>
                                        </p:tgtEl>
                                        <p:attrNameLst>
                                          <p:attrName>style.visibility</p:attrName>
                                        </p:attrNameLst>
                                      </p:cBhvr>
                                      <p:to>
                                        <p:strVal val="visible"/>
                                      </p:to>
                                    </p:set>
                                    <p:animEffect transition="in" filter="blinds(horizontal)">
                                      <p:cBhvr>
                                        <p:cTn id="17" dur="500"/>
                                        <p:tgtEl>
                                          <p:spTgt spid="35943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84065"/>
                                        </p:tgtEl>
                                        <p:attrNameLst>
                                          <p:attrName>style.visibility</p:attrName>
                                        </p:attrNameLst>
                                      </p:cBhvr>
                                      <p:to>
                                        <p:strVal val="visible"/>
                                      </p:to>
                                    </p:set>
                                    <p:animEffect transition="in" filter="blinds(horizontal)">
                                      <p:cBhvr>
                                        <p:cTn id="22" dur="500"/>
                                        <p:tgtEl>
                                          <p:spTgt spid="68406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84043"/>
                                        </p:tgtEl>
                                        <p:attrNameLst>
                                          <p:attrName>style.visibility</p:attrName>
                                        </p:attrNameLst>
                                      </p:cBhvr>
                                      <p:to>
                                        <p:strVal val="visible"/>
                                      </p:to>
                                    </p:set>
                                    <p:animEffect transition="in" filter="blinds(horizontal)">
                                      <p:cBhvr>
                                        <p:cTn id="32" dur="500"/>
                                        <p:tgtEl>
                                          <p:spTgt spid="6840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linds(horizontal)">
                                      <p:cBhvr>
                                        <p:cTn id="37" dur="500"/>
                                        <p:tgtEl>
                                          <p:spTgt spid="5"/>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84044"/>
                                        </p:tgtEl>
                                        <p:attrNameLst>
                                          <p:attrName>style.visibility</p:attrName>
                                        </p:attrNameLst>
                                      </p:cBhvr>
                                      <p:to>
                                        <p:strVal val="visible"/>
                                      </p:to>
                                    </p:set>
                                    <p:animEffect transition="in" filter="blinds(horizontal)">
                                      <p:cBhvr>
                                        <p:cTn id="42" dur="500"/>
                                        <p:tgtEl>
                                          <p:spTgt spid="684044"/>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blinds(horizontal)">
                                      <p:cBhvr>
                                        <p:cTn id="47" dur="500"/>
                                        <p:tgtEl>
                                          <p:spTgt spid="7"/>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84045"/>
                                        </p:tgtEl>
                                        <p:attrNameLst>
                                          <p:attrName>style.visibility</p:attrName>
                                        </p:attrNameLst>
                                      </p:cBhvr>
                                      <p:to>
                                        <p:strVal val="visible"/>
                                      </p:to>
                                    </p:set>
                                    <p:animEffect transition="in" filter="blinds(horizontal)">
                                      <p:cBhvr>
                                        <p:cTn id="52" dur="500"/>
                                        <p:tgtEl>
                                          <p:spTgt spid="684045"/>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blinds(horizontal)">
                                      <p:cBhvr>
                                        <p:cTn id="57" dur="500"/>
                                        <p:tgtEl>
                                          <p:spTgt spid="9"/>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2"/>
                                        </p:tgtEl>
                                        <p:attrNameLst>
                                          <p:attrName>style.visibility</p:attrName>
                                        </p:attrNameLst>
                                      </p:cBhvr>
                                      <p:to>
                                        <p:strVal val="visible"/>
                                      </p:to>
                                    </p:set>
                                    <p:animEffect transition="in" filter="blinds(horizontal)">
                                      <p:cBhvr>
                                        <p:cTn id="62" dur="500"/>
                                        <p:tgtEl>
                                          <p:spTgt spid="2"/>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84046"/>
                                        </p:tgtEl>
                                        <p:attrNameLst>
                                          <p:attrName>style.visibility</p:attrName>
                                        </p:attrNameLst>
                                      </p:cBhvr>
                                      <p:to>
                                        <p:strVal val="visible"/>
                                      </p:to>
                                    </p:set>
                                    <p:animEffect transition="in" filter="blinds(horizontal)">
                                      <p:cBhvr>
                                        <p:cTn id="67" dur="500"/>
                                        <p:tgtEl>
                                          <p:spTgt spid="684046"/>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11"/>
                                        </p:tgtEl>
                                        <p:attrNameLst>
                                          <p:attrName>style.visibility</p:attrName>
                                        </p:attrNameLst>
                                      </p:cBhvr>
                                      <p:to>
                                        <p:strVal val="visible"/>
                                      </p:to>
                                    </p:set>
                                    <p:animEffect transition="in" filter="blinds(horizontal)">
                                      <p:cBhvr>
                                        <p:cTn id="7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430" grpId="0" animBg="1"/>
      <p:bldP spid="359440" grpId="0"/>
      <p:bldP spid="684043" grpId="0" animBg="1"/>
      <p:bldP spid="684044" grpId="0" animBg="1"/>
      <p:bldP spid="684045" grpId="0" animBg="1"/>
      <p:bldP spid="684046" grpId="0" animBg="1"/>
      <p:bldP spid="68406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8" name="Rectangle 4"/>
          <p:cNvSpPr>
            <a:spLocks noChangeArrowheads="1"/>
          </p:cNvSpPr>
          <p:nvPr/>
        </p:nvSpPr>
        <p:spPr bwMode="auto">
          <a:xfrm>
            <a:off x="371475" y="2143760"/>
            <a:ext cx="1897063" cy="22447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x=10</a:t>
            </a:r>
            <a:r>
              <a:rPr lang="en-US" altLang="zh-CN" sz="2000" b="1">
                <a:latin typeface="微软雅黑" panose="020B0503020204020204" pitchFamily="34" charset="-122"/>
                <a:ea typeface="微软雅黑" panose="020B0503020204020204" pitchFamily="34" charset="-122"/>
              </a:rPr>
              <a:t>;</a:t>
            </a:r>
          </a:p>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3366FF"/>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(void);</a:t>
            </a:r>
          </a:p>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main</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     x=p1();</a:t>
            </a:r>
          </a:p>
          <a:p>
            <a:pPr indent="114300"/>
            <a:r>
              <a:rPr lang="en-US" altLang="zh-CN" sz="2000" b="1">
                <a:latin typeface="微软雅黑" panose="020B0503020204020204" pitchFamily="34" charset="-122"/>
                <a:ea typeface="微软雅黑" panose="020B0503020204020204" pitchFamily="34" charset="-122"/>
              </a:rPr>
              <a:t>     return x;</a:t>
            </a:r>
          </a:p>
          <a:p>
            <a:pPr indent="114300"/>
            <a:r>
              <a:rPr lang="en-US" altLang="zh-CN" sz="2000" b="1">
                <a:latin typeface="微软雅黑" panose="020B0503020204020204" pitchFamily="34" charset="-122"/>
                <a:ea typeface="微软雅黑" panose="020B0503020204020204" pitchFamily="34" charset="-122"/>
              </a:rPr>
              <a:t>}</a:t>
            </a:r>
          </a:p>
        </p:txBody>
      </p:sp>
      <p:sp>
        <p:nvSpPr>
          <p:cNvPr id="712709" name="Text Box 5"/>
          <p:cNvSpPr txBox="1">
            <a:spLocks noChangeArrowheads="1"/>
          </p:cNvSpPr>
          <p:nvPr/>
        </p:nvSpPr>
        <p:spPr bwMode="auto">
          <a:xfrm>
            <a:off x="682625" y="4539298"/>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main.c</a:t>
            </a:r>
          </a:p>
        </p:txBody>
      </p:sp>
      <p:sp>
        <p:nvSpPr>
          <p:cNvPr id="712710" name="Rectangle 6"/>
          <p:cNvSpPr>
            <a:spLocks noChangeArrowheads="1"/>
          </p:cNvSpPr>
          <p:nvPr/>
        </p:nvSpPr>
        <p:spPr bwMode="auto">
          <a:xfrm>
            <a:off x="2665413" y="2762885"/>
            <a:ext cx="1854200" cy="16351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x=20</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int</a:t>
            </a:r>
            <a:r>
              <a:rPr lang="en-US" altLang="zh-CN" sz="2000" b="1">
                <a:solidFill>
                  <a:srgbClr val="FF0000"/>
                </a:solidFill>
                <a:latin typeface="微软雅黑" panose="020B0503020204020204" pitchFamily="34" charset="-122"/>
                <a:ea typeface="微软雅黑" panose="020B0503020204020204" pitchFamily="34" charset="-122"/>
              </a:rPr>
              <a:t> p1</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a:t>
            </a:r>
          </a:p>
          <a:p>
            <a:pPr indent="114300"/>
            <a:r>
              <a:rPr lang="en-US" altLang="zh-CN" sz="2000" b="1">
                <a:latin typeface="微软雅黑" panose="020B0503020204020204" pitchFamily="34" charset="-122"/>
                <a:ea typeface="微软雅黑" panose="020B0503020204020204" pitchFamily="34" charset="-122"/>
              </a:rPr>
              <a:t>     return x;</a:t>
            </a:r>
          </a:p>
          <a:p>
            <a:pPr indent="114300"/>
            <a:r>
              <a:rPr lang="en-US" altLang="zh-CN" sz="2000" b="1">
                <a:latin typeface="微软雅黑" panose="020B0503020204020204" pitchFamily="34" charset="-122"/>
                <a:ea typeface="微软雅黑" panose="020B0503020204020204" pitchFamily="34" charset="-122"/>
              </a:rPr>
              <a:t>}</a:t>
            </a:r>
          </a:p>
        </p:txBody>
      </p:sp>
      <p:sp>
        <p:nvSpPr>
          <p:cNvPr id="712711" name="Text Box 7"/>
          <p:cNvSpPr txBox="1">
            <a:spLocks noChangeArrowheads="1"/>
          </p:cNvSpPr>
          <p:nvPr/>
        </p:nvSpPr>
        <p:spPr bwMode="auto">
          <a:xfrm>
            <a:off x="3013075" y="4510723"/>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p1.c</a:t>
            </a:r>
          </a:p>
        </p:txBody>
      </p:sp>
      <p:sp>
        <p:nvSpPr>
          <p:cNvPr id="712712" name="Rectangle 8"/>
          <p:cNvSpPr>
            <a:spLocks noChangeArrowheads="1"/>
          </p:cNvSpPr>
          <p:nvPr/>
        </p:nvSpPr>
        <p:spPr bwMode="auto">
          <a:xfrm>
            <a:off x="5091113" y="1985010"/>
            <a:ext cx="3663950" cy="3140075"/>
          </a:xfrm>
          <a:prstGeom prst="rect">
            <a:avLst/>
          </a:prstGeom>
          <a:noFill/>
          <a:ln w="9525">
            <a:noFill/>
            <a:miter lim="800000"/>
          </a:ln>
          <a:effectLst/>
        </p:spPr>
        <p:txBody>
          <a:bodyPr anchor="ctr">
            <a:spAutoFit/>
          </a:bodyPr>
          <a:lstStyle/>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main</a:t>
            </a:r>
            <a:r>
              <a:rPr lang="zh-CN" altLang="en-US" sz="2300" b="1">
                <a:latin typeface="微软雅黑" panose="020B0503020204020204" pitchFamily="34" charset="-122"/>
                <a:ea typeface="微软雅黑" panose="020B0503020204020204" pitchFamily="34" charset="-122"/>
              </a:rPr>
              <a:t>只有一次强定义</a:t>
            </a:r>
          </a:p>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p1</a:t>
            </a:r>
            <a:r>
              <a:rPr lang="zh-CN" altLang="en-US" sz="2300" b="1">
                <a:latin typeface="微软雅黑" panose="020B0503020204020204" pitchFamily="34" charset="-122"/>
                <a:ea typeface="微软雅黑" panose="020B0503020204020204" pitchFamily="34" charset="-122"/>
              </a:rPr>
              <a:t>有一次强定义，一次弱定义</a:t>
            </a:r>
          </a:p>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x</a:t>
            </a:r>
            <a:r>
              <a:rPr lang="zh-CN" altLang="en-US" sz="2300" b="1">
                <a:latin typeface="微软雅黑" panose="020B0503020204020204" pitchFamily="34" charset="-122"/>
                <a:ea typeface="微软雅黑" panose="020B0503020204020204" pitchFamily="34" charset="-122"/>
              </a:rPr>
              <a:t>有两次强定义，所以，</a:t>
            </a:r>
            <a:r>
              <a:rPr lang="zh-CN" altLang="en-US" sz="2300" b="1">
                <a:solidFill>
                  <a:srgbClr val="009242"/>
                </a:solidFill>
                <a:latin typeface="微软雅黑" panose="020B0503020204020204" pitchFamily="34" charset="-122"/>
                <a:ea typeface="微软雅黑" panose="020B0503020204020204" pitchFamily="34" charset="-122"/>
              </a:rPr>
              <a:t>链接器将输出一条出错信息</a:t>
            </a:r>
            <a:r>
              <a:rPr lang="zh-CN" altLang="en-US" sz="2300" b="1">
                <a:latin typeface="微软雅黑" panose="020B0503020204020204" pitchFamily="34" charset="-122"/>
                <a:ea typeface="微软雅黑" panose="020B0503020204020204" pitchFamily="34" charset="-122"/>
              </a:rPr>
              <a:t> </a:t>
            </a:r>
          </a:p>
          <a:p>
            <a:pPr eaLnBrk="0" hangingPunct="0">
              <a:lnSpc>
                <a:spcPct val="130000"/>
              </a:lnSpc>
            </a:pPr>
            <a:endParaRPr lang="zh-CN" altLang="en-US" sz="2300" b="1">
              <a:latin typeface="微软雅黑" panose="020B0503020204020204" pitchFamily="34" charset="-122"/>
              <a:ea typeface="微软雅黑" panose="020B0503020204020204" pitchFamily="34" charset="-122"/>
            </a:endParaRPr>
          </a:p>
        </p:txBody>
      </p:sp>
      <p:sp>
        <p:nvSpPr>
          <p:cNvPr id="712716" name="Text Box 12"/>
          <p:cNvSpPr txBox="1">
            <a:spLocks noChangeArrowheads="1"/>
          </p:cNvSpPr>
          <p:nvPr/>
        </p:nvSpPr>
        <p:spPr bwMode="auto">
          <a:xfrm>
            <a:off x="231775" y="1210310"/>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anose="020B0503020204020204" pitchFamily="34" charset="-122"/>
              </a:rPr>
              <a:t>以下程序会发生链接出错吗？</a:t>
            </a:r>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2716"/>
                                        </p:tgtEl>
                                        <p:attrNameLst>
                                          <p:attrName>style.visibility</p:attrName>
                                        </p:attrNameLst>
                                      </p:cBhvr>
                                      <p:to>
                                        <p:strVal val="visible"/>
                                      </p:to>
                                    </p:set>
                                    <p:animEffect transition="in" filter="blinds(horizontal)">
                                      <p:cBhvr>
                                        <p:cTn id="7" dur="500"/>
                                        <p:tgtEl>
                                          <p:spTgt spid="7127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2712">
                                            <p:txEl>
                                              <p:pRg st="0" end="0"/>
                                            </p:txEl>
                                          </p:spTgt>
                                        </p:tgtEl>
                                        <p:attrNameLst>
                                          <p:attrName>style.visibility</p:attrName>
                                        </p:attrNameLst>
                                      </p:cBhvr>
                                      <p:to>
                                        <p:strVal val="visible"/>
                                      </p:to>
                                    </p:set>
                                    <p:animEffect transition="in" filter="blinds(horizontal)">
                                      <p:cBhvr>
                                        <p:cTn id="12" dur="500"/>
                                        <p:tgtEl>
                                          <p:spTgt spid="7127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2712">
                                            <p:txEl>
                                              <p:pRg st="1" end="1"/>
                                            </p:txEl>
                                          </p:spTgt>
                                        </p:tgtEl>
                                        <p:attrNameLst>
                                          <p:attrName>style.visibility</p:attrName>
                                        </p:attrNameLst>
                                      </p:cBhvr>
                                      <p:to>
                                        <p:strVal val="visible"/>
                                      </p:to>
                                    </p:set>
                                    <p:animEffect transition="in" filter="blinds(horizontal)">
                                      <p:cBhvr>
                                        <p:cTn id="17" dur="500"/>
                                        <p:tgtEl>
                                          <p:spTgt spid="71271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2712">
                                            <p:txEl>
                                              <p:pRg st="2" end="2"/>
                                            </p:txEl>
                                          </p:spTgt>
                                        </p:tgtEl>
                                        <p:attrNameLst>
                                          <p:attrName>style.visibility</p:attrName>
                                        </p:attrNameLst>
                                      </p:cBhvr>
                                      <p:to>
                                        <p:strVal val="visible"/>
                                      </p:to>
                                    </p:set>
                                    <p:animEffect transition="in" filter="blinds(horizontal)">
                                      <p:cBhvr>
                                        <p:cTn id="22" dur="500"/>
                                        <p:tgtEl>
                                          <p:spTgt spid="7127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6"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
        <p:nvSpPr>
          <p:cNvPr id="714755" name="Text Box 3"/>
          <p:cNvSpPr txBox="1">
            <a:spLocks noChangeArrowheads="1"/>
          </p:cNvSpPr>
          <p:nvPr/>
        </p:nvSpPr>
        <p:spPr bwMode="auto">
          <a:xfrm>
            <a:off x="6542088" y="5001260"/>
            <a:ext cx="782637"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p1.c</a:t>
            </a:r>
          </a:p>
        </p:txBody>
      </p:sp>
      <p:sp>
        <p:nvSpPr>
          <p:cNvPr id="714756" name="Rectangle 4"/>
          <p:cNvSpPr>
            <a:spLocks noChangeArrowheads="1"/>
          </p:cNvSpPr>
          <p:nvPr/>
        </p:nvSpPr>
        <p:spPr bwMode="auto">
          <a:xfrm>
            <a:off x="5148263" y="1045210"/>
            <a:ext cx="3824287" cy="1635125"/>
          </a:xfrm>
          <a:prstGeom prst="rect">
            <a:avLst/>
          </a:prstGeom>
          <a:noFill/>
          <a:ln w="9525">
            <a:noFill/>
            <a:miter lim="800000"/>
          </a:ln>
          <a:effectLst/>
        </p:spPr>
        <p:txBody>
          <a:bodyPr anchor="ctr">
            <a:spAutoFit/>
          </a:bodyPr>
          <a:lstStyle/>
          <a:p>
            <a:pPr eaLnBrk="0" hangingPunct="0">
              <a:lnSpc>
                <a:spcPct val="115000"/>
              </a:lnSpc>
            </a:pPr>
            <a:r>
              <a:rPr lang="en-US" altLang="zh-CN" sz="2200" b="1">
                <a:solidFill>
                  <a:srgbClr val="0066FF"/>
                </a:solidFill>
                <a:latin typeface="微软雅黑" panose="020B0503020204020204" pitchFamily="34" charset="-122"/>
                <a:ea typeface="微软雅黑" panose="020B0503020204020204" pitchFamily="34" charset="-122"/>
              </a:rPr>
              <a:t>y</a:t>
            </a:r>
            <a:r>
              <a:rPr lang="zh-CN" altLang="en-US" sz="2200" b="1">
                <a:solidFill>
                  <a:srgbClr val="0066FF"/>
                </a:solidFill>
                <a:latin typeface="微软雅黑" panose="020B0503020204020204" pitchFamily="34" charset="-122"/>
                <a:ea typeface="微软雅黑" panose="020B0503020204020204" pitchFamily="34" charset="-122"/>
              </a:rPr>
              <a:t>一次强定义，一次弱定义</a:t>
            </a:r>
          </a:p>
          <a:p>
            <a:pPr eaLnBrk="0" hangingPunct="0">
              <a:lnSpc>
                <a:spcPct val="115000"/>
              </a:lnSpc>
            </a:pPr>
            <a:r>
              <a:rPr lang="en-US" altLang="zh-CN" sz="2200" b="1">
                <a:solidFill>
                  <a:srgbClr val="0066FF"/>
                </a:solidFill>
                <a:latin typeface="微软雅黑" panose="020B0503020204020204" pitchFamily="34" charset="-122"/>
                <a:ea typeface="微软雅黑" panose="020B0503020204020204" pitchFamily="34" charset="-122"/>
              </a:rPr>
              <a:t>z</a:t>
            </a:r>
            <a:r>
              <a:rPr lang="zh-CN" altLang="en-US" sz="2200" b="1">
                <a:solidFill>
                  <a:srgbClr val="0066FF"/>
                </a:solidFill>
                <a:latin typeface="微软雅黑" panose="020B0503020204020204" pitchFamily="34" charset="-122"/>
                <a:ea typeface="微软雅黑" panose="020B0503020204020204" pitchFamily="34" charset="-122"/>
              </a:rPr>
              <a:t>两次弱定义</a:t>
            </a:r>
          </a:p>
          <a:p>
            <a:pPr eaLnBrk="0" hangingPunct="0">
              <a:lnSpc>
                <a:spcPct val="115000"/>
              </a:lnSpc>
            </a:pPr>
            <a:r>
              <a:rPr lang="en-US" altLang="zh-CN" sz="2200" b="1">
                <a:solidFill>
                  <a:srgbClr val="0066FF"/>
                </a:solidFill>
                <a:latin typeface="微软雅黑" panose="020B0503020204020204" pitchFamily="34" charset="-122"/>
                <a:ea typeface="微软雅黑" panose="020B0503020204020204" pitchFamily="34" charset="-122"/>
              </a:rPr>
              <a:t>p1</a:t>
            </a:r>
            <a:r>
              <a:rPr lang="zh-CN" altLang="en-US" sz="2200" b="1">
                <a:solidFill>
                  <a:srgbClr val="0066FF"/>
                </a:solidFill>
                <a:latin typeface="微软雅黑" panose="020B0503020204020204" pitchFamily="34" charset="-122"/>
                <a:ea typeface="微软雅黑" panose="020B0503020204020204" pitchFamily="34" charset="-122"/>
              </a:rPr>
              <a:t>一次强定义，一次弱定义</a:t>
            </a:r>
          </a:p>
          <a:p>
            <a:pPr eaLnBrk="0" hangingPunct="0">
              <a:lnSpc>
                <a:spcPct val="115000"/>
              </a:lnSpc>
            </a:pPr>
            <a:r>
              <a:rPr lang="en-US" altLang="zh-CN" sz="2200" b="1">
                <a:solidFill>
                  <a:srgbClr val="0066FF"/>
                </a:solidFill>
                <a:latin typeface="微软雅黑" panose="020B0503020204020204" pitchFamily="34" charset="-122"/>
                <a:ea typeface="微软雅黑" panose="020B0503020204020204" pitchFamily="34" charset="-122"/>
              </a:rPr>
              <a:t>main</a:t>
            </a:r>
            <a:r>
              <a:rPr lang="zh-CN" altLang="en-US" sz="2200" b="1">
                <a:solidFill>
                  <a:srgbClr val="0066FF"/>
                </a:solidFill>
                <a:latin typeface="微软雅黑" panose="020B0503020204020204" pitchFamily="34" charset="-122"/>
                <a:ea typeface="微软雅黑" panose="020B0503020204020204" pitchFamily="34" charset="-122"/>
              </a:rPr>
              <a:t>一次强定义</a:t>
            </a:r>
          </a:p>
        </p:txBody>
      </p:sp>
      <p:sp>
        <p:nvSpPr>
          <p:cNvPr id="714757" name="Rectangle 5"/>
          <p:cNvSpPr>
            <a:spLocks noChangeArrowheads="1"/>
          </p:cNvSpPr>
          <p:nvPr/>
        </p:nvSpPr>
        <p:spPr bwMode="auto">
          <a:xfrm>
            <a:off x="171450" y="1562735"/>
            <a:ext cx="4773613" cy="34639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anose="020B0503020204020204" pitchFamily="34" charset="-122"/>
                <a:ea typeface="微软雅黑" panose="020B0503020204020204" pitchFamily="34" charset="-122"/>
              </a:rPr>
              <a:t># include &lt;stdio.h&gt;</a:t>
            </a:r>
          </a:p>
          <a:p>
            <a:pPr indent="17145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y=100</a:t>
            </a:r>
            <a:r>
              <a:rPr lang="en-US" altLang="zh-CN" sz="2000" b="1">
                <a:latin typeface="微软雅黑" panose="020B0503020204020204" pitchFamily="34" charset="-122"/>
                <a:ea typeface="微软雅黑" panose="020B0503020204020204" pitchFamily="34" charset="-122"/>
              </a:rPr>
              <a:t>;</a:t>
            </a:r>
          </a:p>
          <a:p>
            <a:pPr indent="171450"/>
            <a:r>
              <a:rPr lang="en-US" altLang="zh-CN" sz="2000" b="1">
                <a:latin typeface="微软雅黑" panose="020B0503020204020204" pitchFamily="34" charset="-122"/>
                <a:ea typeface="微软雅黑" panose="020B0503020204020204" pitchFamily="34" charset="-122"/>
              </a:rPr>
              <a:t>int  </a:t>
            </a:r>
            <a:r>
              <a:rPr lang="en-US" altLang="zh-CN" sz="2000" b="1">
                <a:solidFill>
                  <a:srgbClr val="3366FF"/>
                </a:solidFill>
                <a:latin typeface="微软雅黑" panose="020B0503020204020204" pitchFamily="34" charset="-122"/>
                <a:ea typeface="微软雅黑" panose="020B0503020204020204" pitchFamily="34" charset="-122"/>
              </a:rPr>
              <a:t>z</a:t>
            </a:r>
            <a:r>
              <a:rPr lang="en-US" altLang="zh-CN" sz="2000" b="1">
                <a:latin typeface="微软雅黑" panose="020B0503020204020204" pitchFamily="34" charset="-122"/>
                <a:ea typeface="微软雅黑" panose="020B0503020204020204" pitchFamily="34" charset="-122"/>
              </a:rPr>
              <a:t>;</a:t>
            </a:r>
          </a:p>
          <a:p>
            <a:pPr indent="171450"/>
            <a:r>
              <a:rPr lang="en-US" altLang="zh-CN" sz="2000" b="1">
                <a:latin typeface="微软雅黑" panose="020B0503020204020204" pitchFamily="34" charset="-122"/>
                <a:ea typeface="微软雅黑" panose="020B0503020204020204" pitchFamily="34" charset="-122"/>
              </a:rPr>
              <a:t>void  </a:t>
            </a:r>
            <a:r>
              <a:rPr lang="en-US" altLang="zh-CN" sz="2000" b="1">
                <a:solidFill>
                  <a:srgbClr val="3366FF"/>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(void);</a:t>
            </a:r>
          </a:p>
          <a:p>
            <a:pPr indent="17145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main</a:t>
            </a:r>
            <a:r>
              <a:rPr lang="en-US" altLang="zh-CN" sz="2000" b="1">
                <a:latin typeface="微软雅黑" panose="020B0503020204020204" pitchFamily="34" charset="-122"/>
                <a:ea typeface="微软雅黑" panose="020B0503020204020204" pitchFamily="34" charset="-122"/>
              </a:rPr>
              <a:t>() </a:t>
            </a:r>
          </a:p>
          <a:p>
            <a:pPr indent="171450"/>
            <a:r>
              <a:rPr lang="en-US" altLang="zh-CN" sz="2000" b="1">
                <a:latin typeface="微软雅黑" panose="020B0503020204020204" pitchFamily="34" charset="-122"/>
                <a:ea typeface="微软雅黑" panose="020B0503020204020204" pitchFamily="34" charset="-122"/>
              </a:rPr>
              <a:t>{  </a:t>
            </a:r>
          </a:p>
          <a:p>
            <a:pPr indent="171450"/>
            <a:r>
              <a:rPr lang="en-US" altLang="zh-CN" sz="2000" b="1">
                <a:latin typeface="微软雅黑" panose="020B0503020204020204" pitchFamily="34" charset="-122"/>
                <a:ea typeface="微软雅黑" panose="020B0503020204020204" pitchFamily="34" charset="-122"/>
              </a:rPr>
              <a:t>    z=1000;</a:t>
            </a:r>
          </a:p>
          <a:p>
            <a:pPr indent="171450"/>
            <a:r>
              <a:rPr lang="en-US" altLang="zh-CN" sz="2000" b="1">
                <a:latin typeface="微软雅黑" panose="020B0503020204020204" pitchFamily="34" charset="-122"/>
                <a:ea typeface="微软雅黑" panose="020B0503020204020204" pitchFamily="34" charset="-122"/>
              </a:rPr>
              <a:t>    p1( );</a:t>
            </a:r>
          </a:p>
          <a:p>
            <a:pPr indent="171450"/>
            <a:r>
              <a:rPr lang="en-US" altLang="zh-CN" sz="2000" b="1">
                <a:latin typeface="微软雅黑" panose="020B0503020204020204" pitchFamily="34" charset="-122"/>
                <a:ea typeface="微软雅黑" panose="020B0503020204020204" pitchFamily="34" charset="-122"/>
              </a:rPr>
              <a:t>    printf(“y=%d, z=%d\n”, y, z);</a:t>
            </a:r>
          </a:p>
          <a:p>
            <a:pPr indent="171450"/>
            <a:r>
              <a:rPr lang="en-US" altLang="zh-CN" sz="2000" b="1">
                <a:latin typeface="微软雅黑" panose="020B0503020204020204" pitchFamily="34" charset="-122"/>
                <a:ea typeface="微软雅黑" panose="020B0503020204020204" pitchFamily="34" charset="-122"/>
              </a:rPr>
              <a:t>    return 0;</a:t>
            </a:r>
          </a:p>
          <a:p>
            <a:pPr indent="171450"/>
            <a:r>
              <a:rPr lang="en-US" altLang="zh-CN" sz="2000" b="1">
                <a:latin typeface="微软雅黑" panose="020B0503020204020204" pitchFamily="34" charset="-122"/>
                <a:ea typeface="微软雅黑" panose="020B0503020204020204" pitchFamily="34" charset="-122"/>
              </a:rPr>
              <a:t>}</a:t>
            </a:r>
          </a:p>
        </p:txBody>
      </p:sp>
      <p:sp>
        <p:nvSpPr>
          <p:cNvPr id="714758" name="Text Box 6"/>
          <p:cNvSpPr txBox="1">
            <a:spLocks noChangeArrowheads="1"/>
          </p:cNvSpPr>
          <p:nvPr/>
        </p:nvSpPr>
        <p:spPr bwMode="auto">
          <a:xfrm>
            <a:off x="1987550" y="4963160"/>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main.c</a:t>
            </a:r>
          </a:p>
        </p:txBody>
      </p:sp>
      <p:sp>
        <p:nvSpPr>
          <p:cNvPr id="714759" name="Rectangle 7"/>
          <p:cNvSpPr>
            <a:spLocks noChangeArrowheads="1"/>
          </p:cNvSpPr>
          <p:nvPr/>
        </p:nvSpPr>
        <p:spPr bwMode="auto">
          <a:xfrm>
            <a:off x="6097588" y="2796223"/>
            <a:ext cx="1708150" cy="2244725"/>
          </a:xfrm>
          <a:prstGeom prst="rect">
            <a:avLst/>
          </a:prstGeom>
          <a:noFill/>
          <a:ln w="19050">
            <a:solidFill>
              <a:schemeClr val="tx1"/>
            </a:solidFill>
            <a:miter lim="800000"/>
          </a:ln>
          <a:effectLst/>
        </p:spPr>
        <p:txBody>
          <a:bodyPr anchor="ctr">
            <a:spAutoFit/>
          </a:bodyPr>
          <a:lstStyle/>
          <a:p>
            <a:pPr indent="171450"/>
            <a:r>
              <a:rPr lang="en-US" altLang="zh-CN" sz="2000" b="1">
                <a:latin typeface="微软雅黑" panose="020B0503020204020204" pitchFamily="34" charset="-122"/>
                <a:ea typeface="微软雅黑" panose="020B0503020204020204" pitchFamily="34" charset="-122"/>
              </a:rPr>
              <a:t>int  </a:t>
            </a:r>
            <a:r>
              <a:rPr lang="en-US" altLang="zh-CN" sz="2000" b="1">
                <a:solidFill>
                  <a:srgbClr val="3366FF"/>
                </a:solidFill>
                <a:latin typeface="微软雅黑" panose="020B0503020204020204" pitchFamily="34" charset="-122"/>
                <a:ea typeface="微软雅黑" panose="020B0503020204020204" pitchFamily="34" charset="-122"/>
              </a:rPr>
              <a:t>y</a:t>
            </a:r>
            <a:r>
              <a:rPr lang="en-US" altLang="zh-CN" sz="2000" b="1">
                <a:latin typeface="微软雅黑" panose="020B0503020204020204" pitchFamily="34" charset="-122"/>
                <a:ea typeface="微软雅黑" panose="020B0503020204020204" pitchFamily="34" charset="-122"/>
              </a:rPr>
              <a:t>;</a:t>
            </a:r>
          </a:p>
          <a:p>
            <a:pPr indent="171450"/>
            <a:r>
              <a:rPr lang="en-US" altLang="zh-CN" sz="2000" b="1">
                <a:latin typeface="微软雅黑" panose="020B0503020204020204" pitchFamily="34" charset="-122"/>
                <a:ea typeface="微软雅黑" panose="020B0503020204020204" pitchFamily="34" charset="-122"/>
              </a:rPr>
              <a:t>int  </a:t>
            </a:r>
            <a:r>
              <a:rPr lang="en-US" altLang="zh-CN" sz="2000" b="1">
                <a:solidFill>
                  <a:srgbClr val="3366FF"/>
                </a:solidFill>
                <a:latin typeface="微软雅黑" panose="020B0503020204020204" pitchFamily="34" charset="-122"/>
                <a:ea typeface="微软雅黑" panose="020B0503020204020204" pitchFamily="34" charset="-122"/>
              </a:rPr>
              <a:t>z</a:t>
            </a:r>
            <a:r>
              <a:rPr lang="en-US" altLang="zh-CN" sz="2000" b="1">
                <a:latin typeface="微软雅黑" panose="020B0503020204020204" pitchFamily="34" charset="-122"/>
                <a:ea typeface="微软雅黑" panose="020B0503020204020204" pitchFamily="34" charset="-122"/>
              </a:rPr>
              <a:t>;</a:t>
            </a:r>
          </a:p>
          <a:p>
            <a:pPr indent="171450"/>
            <a:r>
              <a:rPr lang="en-US" altLang="zh-CN" sz="2000" b="1">
                <a:latin typeface="微软雅黑" panose="020B0503020204020204" pitchFamily="34" charset="-122"/>
                <a:ea typeface="微软雅黑" panose="020B0503020204020204" pitchFamily="34" charset="-122"/>
              </a:rPr>
              <a:t>void </a:t>
            </a:r>
            <a:r>
              <a:rPr lang="en-US" altLang="zh-CN" sz="2000" b="1">
                <a:solidFill>
                  <a:srgbClr val="FF0000"/>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 ) </a:t>
            </a:r>
          </a:p>
          <a:p>
            <a:pPr indent="171450"/>
            <a:r>
              <a:rPr lang="en-US" altLang="zh-CN" sz="2000" b="1">
                <a:latin typeface="微软雅黑" panose="020B0503020204020204" pitchFamily="34" charset="-122"/>
                <a:ea typeface="微软雅黑" panose="020B0503020204020204" pitchFamily="34" charset="-122"/>
              </a:rPr>
              <a:t>{</a:t>
            </a:r>
          </a:p>
          <a:p>
            <a:pPr indent="171450"/>
            <a:r>
              <a:rPr lang="en-US" altLang="zh-CN" sz="2000" b="1">
                <a:latin typeface="微软雅黑" panose="020B0503020204020204" pitchFamily="34" charset="-122"/>
                <a:ea typeface="微软雅黑" panose="020B0503020204020204" pitchFamily="34" charset="-122"/>
              </a:rPr>
              <a:t>     y=200;</a:t>
            </a:r>
          </a:p>
          <a:p>
            <a:pPr indent="171450"/>
            <a:r>
              <a:rPr lang="en-US" altLang="zh-CN" sz="2000" b="1">
                <a:latin typeface="微软雅黑" panose="020B0503020204020204" pitchFamily="34" charset="-122"/>
                <a:ea typeface="微软雅黑" panose="020B0503020204020204" pitchFamily="34" charset="-122"/>
              </a:rPr>
              <a:t>     z=2000;</a:t>
            </a:r>
          </a:p>
          <a:p>
            <a:pPr indent="171450"/>
            <a:r>
              <a:rPr lang="en-US" altLang="zh-CN" sz="2000" b="1">
                <a:latin typeface="微软雅黑" panose="020B0503020204020204" pitchFamily="34" charset="-122"/>
                <a:ea typeface="微软雅黑" panose="020B0503020204020204" pitchFamily="34" charset="-122"/>
              </a:rPr>
              <a:t>}</a:t>
            </a:r>
          </a:p>
        </p:txBody>
      </p:sp>
      <p:sp>
        <p:nvSpPr>
          <p:cNvPr id="714760" name="Text Box 8"/>
          <p:cNvSpPr txBox="1">
            <a:spLocks noChangeArrowheads="1"/>
          </p:cNvSpPr>
          <p:nvPr/>
        </p:nvSpPr>
        <p:spPr bwMode="auto">
          <a:xfrm>
            <a:off x="579438" y="5629910"/>
            <a:ext cx="4427537" cy="930275"/>
          </a:xfrm>
          <a:prstGeom prst="rect">
            <a:avLst/>
          </a:prstGeom>
          <a:noFill/>
          <a:ln w="9525">
            <a:noFill/>
            <a:miter lim="800000"/>
          </a:ln>
          <a:effectLst/>
        </p:spPr>
        <p:txBody>
          <a:bodyPr>
            <a:spAutoFit/>
          </a:bodyPr>
          <a:lstStyle/>
          <a:p>
            <a:pPr>
              <a:spcBef>
                <a:spcPct val="50000"/>
              </a:spcBef>
            </a:pPr>
            <a:r>
              <a:rPr lang="zh-CN" altLang="en-US" sz="2200" b="1">
                <a:solidFill>
                  <a:srgbClr val="FF0000"/>
                </a:solidFill>
                <a:ea typeface="微软雅黑" panose="020B0503020204020204" pitchFamily="34" charset="-122"/>
              </a:rPr>
              <a:t>问题：打印结果是什么？</a:t>
            </a:r>
          </a:p>
          <a:p>
            <a:pPr>
              <a:spcBef>
                <a:spcPct val="50000"/>
              </a:spcBef>
            </a:pPr>
            <a:r>
              <a:rPr lang="en-US" altLang="zh-CN" sz="2200" b="1">
                <a:ea typeface="微软雅黑" panose="020B0503020204020204" pitchFamily="34" charset="-122"/>
              </a:rPr>
              <a:t>y=200</a:t>
            </a:r>
            <a:r>
              <a:rPr lang="zh-CN" altLang="en-US" sz="2200" b="1">
                <a:ea typeface="微软雅黑" panose="020B0503020204020204" pitchFamily="34" charset="-122"/>
              </a:rPr>
              <a:t>，</a:t>
            </a:r>
            <a:r>
              <a:rPr lang="en-US" altLang="zh-CN" sz="2200" b="1">
                <a:ea typeface="微软雅黑" panose="020B0503020204020204" pitchFamily="34" charset="-122"/>
              </a:rPr>
              <a:t>z=2000</a:t>
            </a:r>
          </a:p>
        </p:txBody>
      </p:sp>
      <p:sp>
        <p:nvSpPr>
          <p:cNvPr id="714761" name="Text Box 9"/>
          <p:cNvSpPr txBox="1">
            <a:spLocks noChangeArrowheads="1"/>
          </p:cNvSpPr>
          <p:nvPr/>
        </p:nvSpPr>
        <p:spPr bwMode="auto">
          <a:xfrm>
            <a:off x="217488" y="103568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anose="020B0503020204020204" pitchFamily="34" charset="-122"/>
              </a:rPr>
              <a:t>以下程序会发生链接出错吗？</a:t>
            </a:r>
          </a:p>
        </p:txBody>
      </p:sp>
      <p:sp>
        <p:nvSpPr>
          <p:cNvPr id="714762" name="Rectangle 10"/>
          <p:cNvSpPr>
            <a:spLocks noChangeArrowheads="1"/>
          </p:cNvSpPr>
          <p:nvPr/>
        </p:nvSpPr>
        <p:spPr bwMode="auto">
          <a:xfrm>
            <a:off x="4219575" y="5893435"/>
            <a:ext cx="4503738" cy="701675"/>
          </a:xfrm>
          <a:prstGeom prst="rect">
            <a:avLst/>
          </a:prstGeom>
          <a:noFill/>
          <a:ln w="9525">
            <a:noFill/>
            <a:miter lim="800000"/>
          </a:ln>
          <a:effectLst/>
        </p:spPr>
        <p:txBody>
          <a:bodyPr anchor="ctr">
            <a:spAutoFit/>
          </a:bodyPr>
          <a:lstStyle/>
          <a:p>
            <a:pPr eaLnBrk="0" hangingPunct="0"/>
            <a:r>
              <a:rPr lang="zh-CN" altLang="en-US" sz="2000" b="1">
                <a:latin typeface="微软雅黑" panose="020B0503020204020204" pitchFamily="34" charset="-122"/>
                <a:ea typeface="微软雅黑" panose="020B0503020204020204" pitchFamily="34" charset="-122"/>
              </a:rPr>
              <a:t>该例说明：</a:t>
            </a:r>
            <a:r>
              <a:rPr lang="zh-CN" altLang="en-US" sz="2000" b="1">
                <a:solidFill>
                  <a:srgbClr val="FF0000"/>
                </a:solidFill>
                <a:latin typeface="微软雅黑" panose="020B0503020204020204" pitchFamily="34" charset="-122"/>
                <a:ea typeface="微软雅黑" panose="020B0503020204020204" pitchFamily="34" charset="-122"/>
              </a:rPr>
              <a:t>在两个不同模块定义相同变量名，很可能发生意想不到的结果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4761"/>
                                        </p:tgtEl>
                                        <p:attrNameLst>
                                          <p:attrName>style.visibility</p:attrName>
                                        </p:attrNameLst>
                                      </p:cBhvr>
                                      <p:to>
                                        <p:strVal val="visible"/>
                                      </p:to>
                                    </p:set>
                                    <p:animEffect transition="in" filter="blinds(horizontal)">
                                      <p:cBhvr>
                                        <p:cTn id="7" dur="500"/>
                                        <p:tgtEl>
                                          <p:spTgt spid="7147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14756"/>
                                        </p:tgtEl>
                                        <p:attrNameLst>
                                          <p:attrName>style.visibility</p:attrName>
                                        </p:attrNameLst>
                                      </p:cBhvr>
                                      <p:to>
                                        <p:strVal val="visible"/>
                                      </p:to>
                                    </p:set>
                                    <p:animEffect transition="in" filter="blinds(horizontal)">
                                      <p:cBhvr>
                                        <p:cTn id="12" dur="500"/>
                                        <p:tgtEl>
                                          <p:spTgt spid="71475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4760">
                                            <p:txEl>
                                              <p:pRg st="0" end="0"/>
                                            </p:txEl>
                                          </p:spTgt>
                                        </p:tgtEl>
                                        <p:attrNameLst>
                                          <p:attrName>style.visibility</p:attrName>
                                        </p:attrNameLst>
                                      </p:cBhvr>
                                      <p:to>
                                        <p:strVal val="visible"/>
                                      </p:to>
                                    </p:set>
                                    <p:animEffect transition="in" filter="blinds(horizontal)">
                                      <p:cBhvr>
                                        <p:cTn id="17" dur="500"/>
                                        <p:tgtEl>
                                          <p:spTgt spid="714760">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4760">
                                            <p:txEl>
                                              <p:pRg st="1" end="1"/>
                                            </p:txEl>
                                          </p:spTgt>
                                        </p:tgtEl>
                                        <p:attrNameLst>
                                          <p:attrName>style.visibility</p:attrName>
                                        </p:attrNameLst>
                                      </p:cBhvr>
                                      <p:to>
                                        <p:strVal val="visible"/>
                                      </p:to>
                                    </p:set>
                                    <p:animEffect transition="in" filter="blinds(horizontal)">
                                      <p:cBhvr>
                                        <p:cTn id="22" dur="500"/>
                                        <p:tgtEl>
                                          <p:spTgt spid="714760">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14762"/>
                                        </p:tgtEl>
                                        <p:attrNameLst>
                                          <p:attrName>style.visibility</p:attrName>
                                        </p:attrNameLst>
                                      </p:cBhvr>
                                      <p:to>
                                        <p:strVal val="visible"/>
                                      </p:to>
                                    </p:set>
                                    <p:animEffect transition="in" filter="blinds(horizontal)">
                                      <p:cBhvr>
                                        <p:cTn id="27" dur="500"/>
                                        <p:tgtEl>
                                          <p:spTgt spid="714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4756" grpId="0" bldLvl="0" animBg="1"/>
      <p:bldP spid="714761" grpId="0" bldLvl="0" animBg="1"/>
      <p:bldP spid="714762" grpId="0" bldLvl="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193040" y="10731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
        <p:nvSpPr>
          <p:cNvPr id="713734" name="Text Box 6"/>
          <p:cNvSpPr txBox="1">
            <a:spLocks noChangeArrowheads="1"/>
          </p:cNvSpPr>
          <p:nvPr/>
        </p:nvSpPr>
        <p:spPr bwMode="auto">
          <a:xfrm>
            <a:off x="5739130" y="900430"/>
            <a:ext cx="782638"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p1.c</a:t>
            </a:r>
          </a:p>
        </p:txBody>
      </p:sp>
      <p:sp>
        <p:nvSpPr>
          <p:cNvPr id="713735" name="Rectangle 7"/>
          <p:cNvSpPr>
            <a:spLocks noChangeArrowheads="1"/>
          </p:cNvSpPr>
          <p:nvPr/>
        </p:nvSpPr>
        <p:spPr bwMode="auto">
          <a:xfrm>
            <a:off x="340043" y="6004243"/>
            <a:ext cx="4806950" cy="762000"/>
          </a:xfrm>
          <a:prstGeom prst="rect">
            <a:avLst/>
          </a:prstGeom>
          <a:noFill/>
          <a:ln w="9525">
            <a:noFill/>
            <a:miter lim="800000"/>
          </a:ln>
          <a:effectLst/>
        </p:spPr>
        <p:txBody>
          <a:bodyPr anchor="ctr">
            <a:spAutoFit/>
          </a:bodyPr>
          <a:lstStyle/>
          <a:p>
            <a:pPr eaLnBrk="0" hangingPunct="0">
              <a:lnSpc>
                <a:spcPct val="110000"/>
              </a:lnSpc>
            </a:pPr>
            <a:r>
              <a:rPr lang="zh-CN" altLang="en-US" sz="2000" b="1">
                <a:ea typeface="微软雅黑" panose="020B0503020204020204" pitchFamily="34" charset="-122"/>
              </a:rPr>
              <a:t>该例说明：</a:t>
            </a:r>
            <a:r>
              <a:rPr lang="zh-CN" altLang="en-US" sz="2000" b="1">
                <a:solidFill>
                  <a:srgbClr val="FF0000"/>
                </a:solidFill>
                <a:ea typeface="微软雅黑" panose="020B0503020204020204" pitchFamily="34" charset="-122"/>
              </a:rPr>
              <a:t>两个重复定义的变量具有不同类型时，更容易出现难以理解的结果 </a:t>
            </a:r>
            <a:r>
              <a:rPr lang="en-US" altLang="zh-CN" sz="2000" b="1">
                <a:solidFill>
                  <a:srgbClr val="FF0000"/>
                </a:solidFill>
                <a:ea typeface="微软雅黑" panose="020B0503020204020204" pitchFamily="34" charset="-122"/>
              </a:rPr>
              <a:t>!</a:t>
            </a:r>
            <a:r>
              <a:rPr lang="en-US" altLang="zh-CN">
                <a:solidFill>
                  <a:srgbClr val="FF0000"/>
                </a:solidFill>
              </a:rPr>
              <a:t> </a:t>
            </a:r>
          </a:p>
        </p:txBody>
      </p:sp>
      <p:sp>
        <p:nvSpPr>
          <p:cNvPr id="713737" name="Text Box 9"/>
          <p:cNvSpPr txBox="1">
            <a:spLocks noChangeArrowheads="1"/>
          </p:cNvSpPr>
          <p:nvPr/>
        </p:nvSpPr>
        <p:spPr bwMode="auto">
          <a:xfrm>
            <a:off x="2013268" y="4751705"/>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main.c</a:t>
            </a:r>
          </a:p>
        </p:txBody>
      </p:sp>
      <p:sp>
        <p:nvSpPr>
          <p:cNvPr id="713739" name="Text Box 11"/>
          <p:cNvSpPr txBox="1">
            <a:spLocks noChangeArrowheads="1"/>
          </p:cNvSpPr>
          <p:nvPr/>
        </p:nvSpPr>
        <p:spPr bwMode="auto">
          <a:xfrm>
            <a:off x="355918" y="5127943"/>
            <a:ext cx="4965700" cy="808037"/>
          </a:xfrm>
          <a:prstGeom prst="rect">
            <a:avLst/>
          </a:prstGeom>
          <a:noFill/>
          <a:ln w="9525">
            <a:noFill/>
            <a:miter lim="800000"/>
          </a:ln>
          <a:effectLst/>
        </p:spPr>
        <p:txBody>
          <a:bodyPr>
            <a:spAutoFit/>
          </a:bodyPr>
          <a:lstStyle/>
          <a:p>
            <a:pPr>
              <a:spcBef>
                <a:spcPct val="25000"/>
              </a:spcBef>
            </a:pPr>
            <a:r>
              <a:rPr lang="zh-CN" altLang="en-US" sz="2200" b="1">
                <a:solidFill>
                  <a:srgbClr val="FF0000"/>
                </a:solidFill>
                <a:ea typeface="微软雅黑" panose="020B0503020204020204" pitchFamily="34" charset="-122"/>
              </a:rPr>
              <a:t>问题：打印结果是什么？</a:t>
            </a:r>
          </a:p>
          <a:p>
            <a:pPr>
              <a:spcBef>
                <a:spcPct val="25000"/>
              </a:spcBef>
            </a:pPr>
            <a:r>
              <a:rPr lang="en-US" altLang="zh-CN" sz="2000" b="1">
                <a:latin typeface="微软雅黑" panose="020B0503020204020204" pitchFamily="34" charset="-122"/>
                <a:ea typeface="微软雅黑" panose="020B0503020204020204" pitchFamily="34" charset="-122"/>
              </a:rPr>
              <a:t>d=0,x=1 072 693 248</a:t>
            </a:r>
            <a:r>
              <a:rPr lang="en-US" altLang="zh-CN"/>
              <a:t> </a:t>
            </a:r>
          </a:p>
        </p:txBody>
      </p:sp>
      <p:sp>
        <p:nvSpPr>
          <p:cNvPr id="713740" name="Text Box 12"/>
          <p:cNvSpPr txBox="1">
            <a:spLocks noChangeArrowheads="1"/>
          </p:cNvSpPr>
          <p:nvPr/>
        </p:nvSpPr>
        <p:spPr bwMode="auto">
          <a:xfrm>
            <a:off x="343218" y="795655"/>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anose="020B0503020204020204" pitchFamily="34" charset="-122"/>
              </a:rPr>
              <a:t>以下程序会发生链接出错吗？</a:t>
            </a:r>
          </a:p>
        </p:txBody>
      </p:sp>
      <p:sp>
        <p:nvSpPr>
          <p:cNvPr id="713741" name="Rectangle 13"/>
          <p:cNvSpPr>
            <a:spLocks noChangeArrowheads="1"/>
          </p:cNvSpPr>
          <p:nvPr/>
        </p:nvSpPr>
        <p:spPr bwMode="auto">
          <a:xfrm>
            <a:off x="308293" y="1333818"/>
            <a:ext cx="4568825" cy="3451225"/>
          </a:xfrm>
          <a:prstGeom prst="rect">
            <a:avLst/>
          </a:prstGeom>
          <a:noFill/>
          <a:ln w="9525">
            <a:solidFill>
              <a:schemeClr val="tx1"/>
            </a:solidFill>
            <a:miter lim="800000"/>
          </a:ln>
          <a:effectLst/>
        </p:spPr>
        <p:txBody>
          <a:bodyPr wrap="none" anchor="ctr">
            <a:spAutoFit/>
          </a:bodyPr>
          <a:lstStyle/>
          <a:p>
            <a:pPr>
              <a:lnSpc>
                <a:spcPct val="110000"/>
              </a:lnSpc>
            </a:pPr>
            <a:r>
              <a:rPr lang="en-US" altLang="zh-CN" sz="2000" b="1">
                <a:latin typeface="微软雅黑" panose="020B0503020204020204" pitchFamily="34" charset="-122"/>
                <a:ea typeface="微软雅黑" panose="020B0503020204020204" pitchFamily="34" charset="-122"/>
              </a:rPr>
              <a:t>1  #include &lt;stdio.h&gt;</a:t>
            </a:r>
          </a:p>
          <a:p>
            <a:pPr>
              <a:lnSpc>
                <a:spcPct val="110000"/>
              </a:lnSpc>
            </a:pPr>
            <a:r>
              <a:rPr lang="en-US" altLang="zh-CN" sz="2000" b="1">
                <a:latin typeface="微软雅黑" panose="020B0503020204020204" pitchFamily="34" charset="-122"/>
                <a:ea typeface="微软雅黑" panose="020B0503020204020204" pitchFamily="34" charset="-122"/>
              </a:rPr>
              <a:t>2  int </a:t>
            </a:r>
            <a:r>
              <a:rPr lang="en-US" altLang="zh-CN" sz="2000" b="1">
                <a:solidFill>
                  <a:srgbClr val="FF0000"/>
                </a:solidFill>
                <a:latin typeface="微软雅黑" panose="020B0503020204020204" pitchFamily="34" charset="-122"/>
                <a:ea typeface="微软雅黑" panose="020B0503020204020204" pitchFamily="34" charset="-122"/>
              </a:rPr>
              <a:t>d=100</a:t>
            </a:r>
            <a:r>
              <a:rPr lang="en-US" altLang="zh-CN" sz="2000" b="1">
                <a:latin typeface="微软雅黑" panose="020B0503020204020204" pitchFamily="34" charset="-122"/>
                <a:ea typeface="微软雅黑" panose="020B0503020204020204" pitchFamily="34" charset="-122"/>
              </a:rPr>
              <a:t>;</a:t>
            </a:r>
          </a:p>
          <a:p>
            <a:pPr>
              <a:lnSpc>
                <a:spcPct val="110000"/>
              </a:lnSpc>
            </a:pPr>
            <a:r>
              <a:rPr lang="en-US" altLang="zh-CN" sz="2000" b="1">
                <a:latin typeface="微软雅黑" panose="020B0503020204020204" pitchFamily="34" charset="-122"/>
                <a:ea typeface="微软雅黑" panose="020B0503020204020204" pitchFamily="34" charset="-122"/>
              </a:rPr>
              <a:t>3  int </a:t>
            </a:r>
            <a:r>
              <a:rPr lang="en-US" altLang="zh-CN" sz="2000" b="1">
                <a:solidFill>
                  <a:srgbClr val="FF0000"/>
                </a:solidFill>
                <a:latin typeface="微软雅黑" panose="020B0503020204020204" pitchFamily="34" charset="-122"/>
                <a:ea typeface="微软雅黑" panose="020B0503020204020204" pitchFamily="34" charset="-122"/>
              </a:rPr>
              <a:t>x=200</a:t>
            </a:r>
            <a:r>
              <a:rPr lang="en-US" altLang="zh-CN" sz="2000" b="1">
                <a:latin typeface="微软雅黑" panose="020B0503020204020204" pitchFamily="34" charset="-122"/>
                <a:ea typeface="微软雅黑" panose="020B0503020204020204" pitchFamily="34" charset="-122"/>
              </a:rPr>
              <a:t>;</a:t>
            </a:r>
          </a:p>
          <a:p>
            <a:pPr>
              <a:lnSpc>
                <a:spcPct val="110000"/>
              </a:lnSpc>
            </a:pPr>
            <a:r>
              <a:rPr lang="en-US" altLang="zh-CN" sz="2000" b="1">
                <a:latin typeface="微软雅黑" panose="020B0503020204020204" pitchFamily="34" charset="-122"/>
                <a:ea typeface="微软雅黑" panose="020B0503020204020204" pitchFamily="34" charset="-122"/>
              </a:rPr>
              <a:t>4  void </a:t>
            </a:r>
            <a:r>
              <a:rPr lang="en-US" altLang="zh-CN" sz="2000" b="1">
                <a:solidFill>
                  <a:srgbClr val="3366FF"/>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(void);</a:t>
            </a:r>
          </a:p>
          <a:p>
            <a:pPr>
              <a:lnSpc>
                <a:spcPct val="110000"/>
              </a:lnSpc>
            </a:pPr>
            <a:r>
              <a:rPr lang="en-US" altLang="zh-CN" sz="2000" b="1">
                <a:latin typeface="微软雅黑" panose="020B0503020204020204" pitchFamily="34" charset="-122"/>
                <a:ea typeface="微软雅黑" panose="020B0503020204020204" pitchFamily="34" charset="-122"/>
              </a:rPr>
              <a:t>5  int </a:t>
            </a:r>
            <a:r>
              <a:rPr lang="en-US" altLang="zh-CN" sz="2000" b="1">
                <a:solidFill>
                  <a:srgbClr val="FF0000"/>
                </a:solidFill>
                <a:latin typeface="微软雅黑" panose="020B0503020204020204" pitchFamily="34" charset="-122"/>
                <a:ea typeface="微软雅黑" panose="020B0503020204020204" pitchFamily="34" charset="-122"/>
              </a:rPr>
              <a:t>main</a:t>
            </a:r>
            <a:r>
              <a:rPr lang="en-US" altLang="zh-CN" sz="2000" b="1">
                <a:latin typeface="微软雅黑" panose="020B0503020204020204" pitchFamily="34" charset="-122"/>
                <a:ea typeface="微软雅黑" panose="020B0503020204020204" pitchFamily="34" charset="-122"/>
              </a:rPr>
              <a:t>() </a:t>
            </a:r>
          </a:p>
          <a:p>
            <a:pPr>
              <a:lnSpc>
                <a:spcPct val="110000"/>
              </a:lnSpc>
            </a:pPr>
            <a:r>
              <a:rPr lang="en-US" altLang="zh-CN" sz="2000" b="1">
                <a:latin typeface="微软雅黑" panose="020B0503020204020204" pitchFamily="34" charset="-122"/>
                <a:ea typeface="微软雅黑" panose="020B0503020204020204" pitchFamily="34" charset="-122"/>
              </a:rPr>
              <a:t>6  {  </a:t>
            </a:r>
          </a:p>
          <a:p>
            <a:pPr>
              <a:lnSpc>
                <a:spcPct val="110000"/>
              </a:lnSpc>
            </a:pPr>
            <a:r>
              <a:rPr lang="en-US" altLang="zh-CN" sz="2000" b="1">
                <a:latin typeface="微软雅黑" panose="020B0503020204020204" pitchFamily="34" charset="-122"/>
                <a:ea typeface="微软雅黑" panose="020B0503020204020204" pitchFamily="34" charset="-122"/>
              </a:rPr>
              <a:t>7     p1();</a:t>
            </a:r>
          </a:p>
          <a:p>
            <a:pPr>
              <a:lnSpc>
                <a:spcPct val="110000"/>
              </a:lnSpc>
            </a:pPr>
            <a:r>
              <a:rPr lang="en-US" altLang="zh-CN" sz="2000" b="1">
                <a:latin typeface="微软雅黑" panose="020B0503020204020204" pitchFamily="34" charset="-122"/>
                <a:ea typeface="微软雅黑" panose="020B0503020204020204" pitchFamily="34" charset="-122"/>
              </a:rPr>
              <a:t>8     printf(“d=%d,x=%d\n”,d,x);</a:t>
            </a:r>
          </a:p>
          <a:p>
            <a:pPr>
              <a:lnSpc>
                <a:spcPct val="110000"/>
              </a:lnSpc>
            </a:pPr>
            <a:r>
              <a:rPr lang="en-US" altLang="zh-CN" sz="2000" b="1">
                <a:latin typeface="微软雅黑" panose="020B0503020204020204" pitchFamily="34" charset="-122"/>
                <a:ea typeface="微软雅黑" panose="020B0503020204020204" pitchFamily="34" charset="-122"/>
              </a:rPr>
              <a:t>9     return 0;</a:t>
            </a:r>
          </a:p>
          <a:p>
            <a:pPr>
              <a:lnSpc>
                <a:spcPct val="110000"/>
              </a:lnSpc>
            </a:pPr>
            <a:r>
              <a:rPr lang="en-US" altLang="zh-CN" sz="2000" b="1">
                <a:latin typeface="微软雅黑" panose="020B0503020204020204" pitchFamily="34" charset="-122"/>
                <a:ea typeface="微软雅黑" panose="020B0503020204020204" pitchFamily="34" charset="-122"/>
              </a:rPr>
              <a:t>10  }</a:t>
            </a:r>
          </a:p>
        </p:txBody>
      </p:sp>
      <p:sp>
        <p:nvSpPr>
          <p:cNvPr id="713742" name="Rectangle 14"/>
          <p:cNvSpPr>
            <a:spLocks noChangeArrowheads="1"/>
          </p:cNvSpPr>
          <p:nvPr/>
        </p:nvSpPr>
        <p:spPr bwMode="auto">
          <a:xfrm>
            <a:off x="5266055" y="1300480"/>
            <a:ext cx="1808163" cy="1930400"/>
          </a:xfrm>
          <a:prstGeom prst="rect">
            <a:avLst/>
          </a:prstGeom>
          <a:noFill/>
          <a:ln w="9525">
            <a:solidFill>
              <a:schemeClr val="tx1"/>
            </a:solidFill>
            <a:miter lim="800000"/>
          </a:ln>
          <a:effectLst/>
        </p:spPr>
        <p:txBody>
          <a:bodyPr anchor="ctr">
            <a:spAutoFit/>
          </a:bodyPr>
          <a:lstStyle/>
          <a:p>
            <a:r>
              <a:rPr lang="en-US" altLang="zh-CN" sz="2000" b="1">
                <a:latin typeface="微软雅黑" panose="020B0503020204020204" pitchFamily="34" charset="-122"/>
                <a:ea typeface="微软雅黑" panose="020B0503020204020204" pitchFamily="34" charset="-122"/>
              </a:rPr>
              <a:t>1  double </a:t>
            </a:r>
            <a:r>
              <a:rPr lang="en-US" altLang="zh-CN" sz="2000" b="1">
                <a:solidFill>
                  <a:srgbClr val="3366FF"/>
                </a:solidFill>
                <a:latin typeface="微软雅黑" panose="020B0503020204020204" pitchFamily="34" charset="-122"/>
                <a:ea typeface="微软雅黑" panose="020B0503020204020204" pitchFamily="34" charset="-122"/>
              </a:rPr>
              <a:t>d</a:t>
            </a:r>
            <a:r>
              <a:rPr lang="en-US" altLang="zh-CN" sz="2000" b="1">
                <a:latin typeface="微软雅黑" panose="020B0503020204020204" pitchFamily="34" charset="-122"/>
                <a:ea typeface="微软雅黑" panose="020B0503020204020204" pitchFamily="34" charset="-122"/>
              </a:rPr>
              <a:t>;</a:t>
            </a:r>
          </a:p>
          <a:p>
            <a:r>
              <a:rPr lang="en-US" altLang="zh-CN" sz="2000" b="1">
                <a:latin typeface="微软雅黑" panose="020B0503020204020204" pitchFamily="34" charset="-122"/>
                <a:ea typeface="微软雅黑" panose="020B0503020204020204" pitchFamily="34" charset="-122"/>
              </a:rPr>
              <a:t>2</a:t>
            </a:r>
          </a:p>
          <a:p>
            <a:r>
              <a:rPr lang="en-US" altLang="zh-CN" sz="2000" b="1">
                <a:latin typeface="微软雅黑" panose="020B0503020204020204" pitchFamily="34" charset="-122"/>
                <a:ea typeface="微软雅黑" panose="020B0503020204020204" pitchFamily="34" charset="-122"/>
              </a:rPr>
              <a:t>3  void </a:t>
            </a:r>
            <a:r>
              <a:rPr lang="en-US" altLang="zh-CN" sz="2000" b="1">
                <a:solidFill>
                  <a:srgbClr val="FF0000"/>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 </a:t>
            </a:r>
          </a:p>
          <a:p>
            <a:r>
              <a:rPr lang="en-US" altLang="zh-CN" sz="2000" b="1">
                <a:latin typeface="微软雅黑" panose="020B0503020204020204" pitchFamily="34" charset="-122"/>
                <a:ea typeface="微软雅黑" panose="020B0503020204020204" pitchFamily="34" charset="-122"/>
              </a:rPr>
              <a:t>4  {</a:t>
            </a:r>
          </a:p>
          <a:p>
            <a:r>
              <a:rPr lang="en-US" altLang="zh-CN" sz="2000" b="1">
                <a:latin typeface="微软雅黑" panose="020B0503020204020204" pitchFamily="34" charset="-122"/>
                <a:ea typeface="微软雅黑" panose="020B0503020204020204" pitchFamily="34" charset="-122"/>
              </a:rPr>
              <a:t>5      d=1.0;</a:t>
            </a:r>
          </a:p>
          <a:p>
            <a:r>
              <a:rPr lang="en-US" altLang="zh-CN" sz="2000" b="1">
                <a:latin typeface="微软雅黑" panose="020B0503020204020204" pitchFamily="34" charset="-122"/>
                <a:ea typeface="微软雅黑" panose="020B0503020204020204" pitchFamily="34" charset="-122"/>
              </a:rPr>
              <a:t>6  }</a:t>
            </a:r>
          </a:p>
        </p:txBody>
      </p:sp>
      <p:pic>
        <p:nvPicPr>
          <p:cNvPr id="713743" name="Picture 15"/>
          <p:cNvPicPr>
            <a:picLocks noChangeAspect="1" noChangeArrowheads="1"/>
          </p:cNvPicPr>
          <p:nvPr/>
        </p:nvPicPr>
        <p:blipFill>
          <a:blip r:embed="rId2" cstate="print"/>
          <a:srcRect/>
          <a:stretch>
            <a:fillRect/>
          </a:stretch>
        </p:blipFill>
        <p:spPr bwMode="auto">
          <a:xfrm>
            <a:off x="4988459" y="3891281"/>
            <a:ext cx="3892992" cy="1791396"/>
          </a:xfrm>
          <a:prstGeom prst="rect">
            <a:avLst/>
          </a:prstGeom>
          <a:noFill/>
        </p:spPr>
      </p:pic>
      <p:sp>
        <p:nvSpPr>
          <p:cNvPr id="713744" name="Text Box 16"/>
          <p:cNvSpPr txBox="1">
            <a:spLocks noChangeArrowheads="1"/>
          </p:cNvSpPr>
          <p:nvPr/>
        </p:nvSpPr>
        <p:spPr bwMode="auto">
          <a:xfrm>
            <a:off x="5118418" y="3422968"/>
            <a:ext cx="3948112" cy="412750"/>
          </a:xfrm>
          <a:prstGeom prst="rect">
            <a:avLst/>
          </a:prstGeom>
          <a:noFill/>
          <a:ln w="9525">
            <a:noFill/>
            <a:miter lim="800000"/>
          </a:ln>
          <a:effectLst/>
        </p:spPr>
        <p:txBody>
          <a:bodyPr>
            <a:spAutoFit/>
          </a:bodyPr>
          <a:lstStyle/>
          <a:p>
            <a:pPr>
              <a:spcBef>
                <a:spcPct val="50000"/>
              </a:spcBef>
            </a:pPr>
            <a:r>
              <a:rPr lang="en-US" altLang="zh-CN" sz="2100" b="1">
                <a:solidFill>
                  <a:srgbClr val="009242"/>
                </a:solidFill>
                <a:latin typeface="微软雅黑" panose="020B0503020204020204" pitchFamily="34" charset="-122"/>
                <a:ea typeface="微软雅黑" panose="020B0503020204020204" pitchFamily="34" charset="-122"/>
              </a:rPr>
              <a:t>p1</a:t>
            </a:r>
            <a:r>
              <a:rPr lang="zh-CN" altLang="en-US" sz="2100" b="1">
                <a:solidFill>
                  <a:srgbClr val="009242"/>
                </a:solidFill>
                <a:latin typeface="微软雅黑" panose="020B0503020204020204" pitchFamily="34" charset="-122"/>
                <a:ea typeface="微软雅黑" panose="020B0503020204020204" pitchFamily="34" charset="-122"/>
              </a:rPr>
              <a:t>执行后</a:t>
            </a:r>
            <a:r>
              <a:rPr lang="en-US" altLang="zh-CN" sz="2100" b="1">
                <a:solidFill>
                  <a:srgbClr val="009242"/>
                </a:solidFill>
                <a:latin typeface="微软雅黑" panose="020B0503020204020204" pitchFamily="34" charset="-122"/>
                <a:ea typeface="微软雅黑" panose="020B0503020204020204" pitchFamily="34" charset="-122"/>
              </a:rPr>
              <a:t>d</a:t>
            </a:r>
            <a:r>
              <a:rPr lang="zh-CN" altLang="en-US" sz="2100" b="1">
                <a:solidFill>
                  <a:srgbClr val="009242"/>
                </a:solidFill>
                <a:latin typeface="微软雅黑" panose="020B0503020204020204" pitchFamily="34" charset="-122"/>
                <a:ea typeface="微软雅黑" panose="020B0503020204020204" pitchFamily="34" charset="-122"/>
              </a:rPr>
              <a:t>和</a:t>
            </a:r>
            <a:r>
              <a:rPr lang="en-US" altLang="zh-CN" sz="2100" b="1">
                <a:solidFill>
                  <a:srgbClr val="009242"/>
                </a:solidFill>
                <a:latin typeface="微软雅黑" panose="020B0503020204020204" pitchFamily="34" charset="-122"/>
                <a:ea typeface="微软雅黑" panose="020B0503020204020204" pitchFamily="34" charset="-122"/>
              </a:rPr>
              <a:t>x</a:t>
            </a:r>
            <a:r>
              <a:rPr lang="zh-CN" altLang="en-US" sz="2100" b="1">
                <a:solidFill>
                  <a:srgbClr val="009242"/>
                </a:solidFill>
                <a:latin typeface="微软雅黑" panose="020B0503020204020204" pitchFamily="34" charset="-122"/>
                <a:ea typeface="微软雅黑" panose="020B0503020204020204" pitchFamily="34" charset="-122"/>
              </a:rPr>
              <a:t>处内容是什么？</a:t>
            </a:r>
          </a:p>
        </p:txBody>
      </p:sp>
      <p:sp>
        <p:nvSpPr>
          <p:cNvPr id="713748" name="Text Box 20"/>
          <p:cNvSpPr txBox="1">
            <a:spLocks noChangeArrowheads="1"/>
          </p:cNvSpPr>
          <p:nvPr/>
        </p:nvSpPr>
        <p:spPr bwMode="auto">
          <a:xfrm>
            <a:off x="5250180" y="5729605"/>
            <a:ext cx="4019550" cy="854075"/>
          </a:xfrm>
          <a:prstGeom prst="rect">
            <a:avLst/>
          </a:prstGeom>
          <a:noFill/>
          <a:ln w="9525">
            <a:noFill/>
            <a:miter lim="800000"/>
          </a:ln>
          <a:effectLst/>
        </p:spPr>
        <p:txBody>
          <a:bodyPr>
            <a:spAutoFit/>
          </a:bodyPr>
          <a:lstStyle/>
          <a:p>
            <a:pPr>
              <a:spcBef>
                <a:spcPct val="50000"/>
              </a:spcBef>
            </a:pPr>
            <a:r>
              <a:rPr lang="en-US" altLang="zh-CN" sz="2000" b="1">
                <a:latin typeface="微软雅黑" panose="020B0503020204020204" pitchFamily="34" charset="-122"/>
                <a:ea typeface="微软雅黑" panose="020B0503020204020204" pitchFamily="34" charset="-122"/>
              </a:rPr>
              <a:t>1.0</a:t>
            </a:r>
            <a:r>
              <a:rPr lang="zh-CN" altLang="en-US" sz="2000" b="1">
                <a:latin typeface="微软雅黑" panose="020B0503020204020204" pitchFamily="34" charset="-122"/>
                <a:ea typeface="微软雅黑" panose="020B0503020204020204" pitchFamily="34" charset="-122"/>
              </a:rPr>
              <a:t>：</a:t>
            </a:r>
            <a:r>
              <a:rPr lang="en-US" altLang="zh-CN" sz="2000" b="1">
                <a:latin typeface="微软雅黑" panose="020B0503020204020204" pitchFamily="34" charset="-122"/>
                <a:ea typeface="微软雅黑" panose="020B0503020204020204" pitchFamily="34" charset="-122"/>
              </a:rPr>
              <a:t>0 01111111111 0…0B</a:t>
            </a:r>
          </a:p>
          <a:p>
            <a:pPr>
              <a:spcBef>
                <a:spcPct val="50000"/>
              </a:spcBef>
            </a:pPr>
            <a:r>
              <a:rPr lang="en-US" altLang="zh-CN" sz="2000" b="1">
                <a:latin typeface="微软雅黑" panose="020B0503020204020204" pitchFamily="34" charset="-122"/>
                <a:ea typeface="微软雅黑" panose="020B0503020204020204" pitchFamily="34" charset="-122"/>
              </a:rPr>
              <a:t>     =3FF0 0000 0000 0000H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3740"/>
                                        </p:tgtEl>
                                        <p:attrNameLst>
                                          <p:attrName>style.visibility</p:attrName>
                                        </p:attrNameLst>
                                      </p:cBhvr>
                                      <p:to>
                                        <p:strVal val="visible"/>
                                      </p:to>
                                    </p:set>
                                    <p:animEffect transition="in" filter="blinds(horizontal)">
                                      <p:cBhvr>
                                        <p:cTn id="7" dur="500"/>
                                        <p:tgtEl>
                                          <p:spTgt spid="71374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3739">
                                            <p:txEl>
                                              <p:pRg st="0" end="0"/>
                                            </p:txEl>
                                          </p:spTgt>
                                        </p:tgtEl>
                                        <p:attrNameLst>
                                          <p:attrName>style.visibility</p:attrName>
                                        </p:attrNameLst>
                                      </p:cBhvr>
                                      <p:to>
                                        <p:strVal val="visible"/>
                                      </p:to>
                                    </p:set>
                                    <p:animEffect transition="in" filter="blinds(horizontal)">
                                      <p:cBhvr>
                                        <p:cTn id="12" dur="500"/>
                                        <p:tgtEl>
                                          <p:spTgt spid="713739">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13744"/>
                                        </p:tgtEl>
                                        <p:attrNameLst>
                                          <p:attrName>style.visibility</p:attrName>
                                        </p:attrNameLst>
                                      </p:cBhvr>
                                      <p:to>
                                        <p:strVal val="visible"/>
                                      </p:to>
                                    </p:set>
                                    <p:animEffect transition="in" filter="blinds(horizontal)">
                                      <p:cBhvr>
                                        <p:cTn id="17" dur="500"/>
                                        <p:tgtEl>
                                          <p:spTgt spid="71374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13748"/>
                                        </p:tgtEl>
                                        <p:attrNameLst>
                                          <p:attrName>style.visibility</p:attrName>
                                        </p:attrNameLst>
                                      </p:cBhvr>
                                      <p:to>
                                        <p:strVal val="visible"/>
                                      </p:to>
                                    </p:set>
                                    <p:animEffect transition="in" filter="blinds(horizontal)">
                                      <p:cBhvr>
                                        <p:cTn id="22" dur="500"/>
                                        <p:tgtEl>
                                          <p:spTgt spid="713748"/>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13743"/>
                                        </p:tgtEl>
                                        <p:attrNameLst>
                                          <p:attrName>style.visibility</p:attrName>
                                        </p:attrNameLst>
                                      </p:cBhvr>
                                      <p:to>
                                        <p:strVal val="visible"/>
                                      </p:to>
                                    </p:set>
                                    <p:animEffect transition="in" filter="blinds(horizontal)">
                                      <p:cBhvr>
                                        <p:cTn id="27" dur="500"/>
                                        <p:tgtEl>
                                          <p:spTgt spid="71374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13739">
                                            <p:txEl>
                                              <p:pRg st="1" end="1"/>
                                            </p:txEl>
                                          </p:spTgt>
                                        </p:tgtEl>
                                        <p:attrNameLst>
                                          <p:attrName>style.visibility</p:attrName>
                                        </p:attrNameLst>
                                      </p:cBhvr>
                                      <p:to>
                                        <p:strVal val="visible"/>
                                      </p:to>
                                    </p:set>
                                    <p:animEffect transition="in" filter="blinds(horizontal)">
                                      <p:cBhvr>
                                        <p:cTn id="32" dur="500"/>
                                        <p:tgtEl>
                                          <p:spTgt spid="713739">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13735"/>
                                        </p:tgtEl>
                                        <p:attrNameLst>
                                          <p:attrName>style.visibility</p:attrName>
                                        </p:attrNameLst>
                                      </p:cBhvr>
                                      <p:to>
                                        <p:strVal val="visible"/>
                                      </p:to>
                                    </p:set>
                                    <p:animEffect transition="in" filter="blinds(horizontal)">
                                      <p:cBhvr>
                                        <p:cTn id="37" dur="500"/>
                                        <p:tgtEl>
                                          <p:spTgt spid="7137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3735" grpId="0" bldLvl="0" animBg="1"/>
      <p:bldP spid="713740" grpId="0" bldLvl="0" animBg="1"/>
      <p:bldP spid="713744" grpId="0" bldLvl="0" animBg="1"/>
      <p:bldP spid="713748" grpId="0" bldLvl="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691" name="Rectangle 3"/>
          <p:cNvSpPr>
            <a:spLocks noGrp="1" noChangeArrowheads="1"/>
          </p:cNvSpPr>
          <p:nvPr>
            <p:ph type="body" idx="1"/>
          </p:nvPr>
        </p:nvSpPr>
        <p:spPr>
          <a:xfrm>
            <a:off x="4886325" y="5184775"/>
            <a:ext cx="3465513" cy="1385888"/>
          </a:xfrm>
        </p:spPr>
        <p:txBody>
          <a:bodyPr/>
          <a:lstStyle/>
          <a:p>
            <a:pPr>
              <a:spcBef>
                <a:spcPct val="0"/>
              </a:spcBef>
              <a:buFontTx/>
              <a:buNone/>
            </a:pPr>
            <a:r>
              <a:rPr lang="zh-CN" altLang="en-US" sz="2200" smtClean="0">
                <a:latin typeface="微软雅黑" pitchFamily="34" charset="-122"/>
                <a:ea typeface="微软雅黑" pitchFamily="34" charset="-122"/>
              </a:rPr>
              <a:t>打印结果：</a:t>
            </a:r>
          </a:p>
          <a:p>
            <a:pPr>
              <a:spcBef>
                <a:spcPct val="0"/>
              </a:spcBef>
              <a:buFontTx/>
              <a:buNone/>
            </a:pPr>
            <a:r>
              <a:rPr lang="en-US" altLang="zh-CN" sz="2200" smtClean="0">
                <a:latin typeface="微软雅黑" pitchFamily="34" charset="-122"/>
                <a:ea typeface="微软雅黑" pitchFamily="34" charset="-122"/>
              </a:rPr>
              <a:t>d=0</a:t>
            </a:r>
            <a:r>
              <a:rPr lang="zh-CN" altLang="en-US" sz="2200" smtClean="0">
                <a:latin typeface="微软雅黑" pitchFamily="34" charset="-122"/>
                <a:ea typeface="微软雅黑" pitchFamily="34" charset="-122"/>
              </a:rPr>
              <a:t>，</a:t>
            </a:r>
            <a:r>
              <a:rPr lang="en-US" altLang="zh-CN" sz="2200" smtClean="0">
                <a:latin typeface="微软雅黑" pitchFamily="34" charset="-122"/>
                <a:ea typeface="微软雅黑" pitchFamily="34" charset="-122"/>
              </a:rPr>
              <a:t>x=1 072 693 248</a:t>
            </a:r>
            <a:endParaRPr lang="zh-CN" altLang="en-US" sz="2200" smtClean="0">
              <a:latin typeface="微软雅黑" pitchFamily="34" charset="-122"/>
              <a:ea typeface="微软雅黑" pitchFamily="34" charset="-122"/>
            </a:endParaRPr>
          </a:p>
          <a:p>
            <a:pPr>
              <a:spcBef>
                <a:spcPct val="0"/>
              </a:spcBef>
              <a:buFontTx/>
              <a:buNone/>
            </a:pPr>
            <a:r>
              <a:rPr lang="en-US" altLang="zh-CN" sz="2200" smtClean="0">
                <a:solidFill>
                  <a:srgbClr val="FF0000"/>
                </a:solidFill>
                <a:latin typeface="微软雅黑" pitchFamily="34" charset="-122"/>
                <a:ea typeface="微软雅黑" pitchFamily="34" charset="-122"/>
              </a:rPr>
              <a:t>Why</a:t>
            </a:r>
            <a:r>
              <a:rPr lang="zh-CN" altLang="en-US" sz="2200" smtClean="0">
                <a:solidFill>
                  <a:srgbClr val="FF0000"/>
                </a:solidFill>
                <a:latin typeface="微软雅黑" pitchFamily="34" charset="-122"/>
                <a:ea typeface="微软雅黑" pitchFamily="34" charset="-122"/>
              </a:rPr>
              <a:t>？</a:t>
            </a:r>
            <a:r>
              <a:rPr lang="zh-CN" altLang="en-US" sz="2200" smtClean="0">
                <a:latin typeface="微软雅黑" pitchFamily="34" charset="-122"/>
                <a:ea typeface="微软雅黑" pitchFamily="34" charset="-122"/>
              </a:rPr>
              <a:t> </a:t>
            </a:r>
          </a:p>
        </p:txBody>
      </p:sp>
      <p:sp>
        <p:nvSpPr>
          <p:cNvPr id="754692" name="Rectangle 3"/>
          <p:cNvSpPr>
            <a:spLocks noChangeArrowheads="1"/>
          </p:cNvSpPr>
          <p:nvPr/>
        </p:nvSpPr>
        <p:spPr bwMode="auto">
          <a:xfrm>
            <a:off x="6102350" y="1042988"/>
            <a:ext cx="2116138" cy="1981200"/>
          </a:xfrm>
          <a:prstGeom prst="rect">
            <a:avLst/>
          </a:prstGeom>
          <a:noFill/>
          <a:ln w="3175">
            <a:solidFill>
              <a:srgbClr val="000000"/>
            </a:solidFill>
            <a:miter lim="800000"/>
            <a:headEnd/>
            <a:tailEnd/>
          </a:ln>
        </p:spPr>
        <p:txBody>
          <a:bodyPr lIns="80467" tIns="40234" rIns="80467" bIns="40234"/>
          <a:lstStyle/>
          <a:p>
            <a:pPr algn="just"/>
            <a:r>
              <a:rPr lang="en-US" altLang="zh-CN" sz="2000" b="1">
                <a:solidFill>
                  <a:srgbClr val="000000"/>
                </a:solidFill>
                <a:latin typeface="微软雅黑" pitchFamily="34" charset="-122"/>
                <a:ea typeface="微软雅黑" pitchFamily="34" charset="-122"/>
              </a:rPr>
              <a:t>1  double d;</a:t>
            </a:r>
          </a:p>
          <a:p>
            <a:pPr algn="just"/>
            <a:r>
              <a:rPr lang="en-US" altLang="zh-CN" sz="2000" b="1">
                <a:solidFill>
                  <a:srgbClr val="000000"/>
                </a:solidFill>
                <a:latin typeface="微软雅黑" pitchFamily="34" charset="-122"/>
                <a:ea typeface="微软雅黑" pitchFamily="34" charset="-122"/>
              </a:rPr>
              <a:t>2 </a:t>
            </a:r>
          </a:p>
          <a:p>
            <a:pPr algn="just"/>
            <a:r>
              <a:rPr lang="en-US" altLang="zh-CN" sz="2000" b="1">
                <a:solidFill>
                  <a:srgbClr val="000000"/>
                </a:solidFill>
                <a:latin typeface="微软雅黑" pitchFamily="34" charset="-122"/>
                <a:ea typeface="微软雅黑" pitchFamily="34" charset="-122"/>
              </a:rPr>
              <a:t>3  void p1( ) </a:t>
            </a:r>
          </a:p>
          <a:p>
            <a:pPr algn="just"/>
            <a:r>
              <a:rPr lang="en-US" altLang="zh-CN" sz="2000" b="1">
                <a:solidFill>
                  <a:srgbClr val="000000"/>
                </a:solidFill>
                <a:latin typeface="微软雅黑" pitchFamily="34" charset="-122"/>
                <a:ea typeface="微软雅黑" pitchFamily="34" charset="-122"/>
              </a:rPr>
              <a:t>4  {</a:t>
            </a:r>
          </a:p>
          <a:p>
            <a:pPr algn="just"/>
            <a:r>
              <a:rPr lang="en-US" altLang="zh-CN" sz="2000" b="1">
                <a:solidFill>
                  <a:srgbClr val="000000"/>
                </a:solidFill>
                <a:latin typeface="微软雅黑" pitchFamily="34" charset="-122"/>
                <a:ea typeface="微软雅黑" pitchFamily="34" charset="-122"/>
              </a:rPr>
              <a:t>5    d=1.0;</a:t>
            </a:r>
          </a:p>
          <a:p>
            <a:pPr algn="just"/>
            <a:r>
              <a:rPr lang="en-US" altLang="zh-CN" sz="2000" b="1">
                <a:solidFill>
                  <a:srgbClr val="000000"/>
                </a:solidFill>
                <a:latin typeface="微软雅黑" pitchFamily="34" charset="-122"/>
                <a:ea typeface="微软雅黑" pitchFamily="34" charset="-122"/>
              </a:rPr>
              <a:t>6  }</a:t>
            </a:r>
            <a:endParaRPr lang="en-US" altLang="zh-CN" sz="2000" b="1">
              <a:latin typeface="微软雅黑" pitchFamily="34" charset="-122"/>
              <a:ea typeface="微软雅黑" pitchFamily="34" charset="-122"/>
            </a:endParaRPr>
          </a:p>
        </p:txBody>
      </p:sp>
      <p:sp>
        <p:nvSpPr>
          <p:cNvPr id="754693" name="Rectangle 3"/>
          <p:cNvSpPr>
            <a:spLocks noChangeArrowheads="1"/>
          </p:cNvSpPr>
          <p:nvPr/>
        </p:nvSpPr>
        <p:spPr bwMode="auto">
          <a:xfrm>
            <a:off x="341313" y="1044575"/>
            <a:ext cx="4995862" cy="2879725"/>
          </a:xfrm>
          <a:prstGeom prst="rect">
            <a:avLst/>
          </a:prstGeom>
          <a:noFill/>
          <a:ln w="3175">
            <a:solidFill>
              <a:srgbClr val="000000"/>
            </a:solidFill>
            <a:miter lim="800000"/>
            <a:headEnd/>
            <a:tailEnd/>
          </a:ln>
        </p:spPr>
        <p:txBody>
          <a:bodyPr lIns="80467" tIns="40234" rIns="80467" bIns="40234"/>
          <a:lstStyle/>
          <a:p>
            <a:pPr algn="just"/>
            <a:r>
              <a:rPr lang="en-US" altLang="zh-CN" sz="2000" b="1">
                <a:solidFill>
                  <a:srgbClr val="000000"/>
                </a:solidFill>
                <a:latin typeface="微软雅黑" pitchFamily="34" charset="-122"/>
                <a:ea typeface="微软雅黑" pitchFamily="34" charset="-122"/>
              </a:rPr>
              <a:t>…….</a:t>
            </a:r>
          </a:p>
          <a:p>
            <a:pPr algn="just"/>
            <a:r>
              <a:rPr lang="en-US" altLang="zh-CN" sz="2000" b="1">
                <a:solidFill>
                  <a:srgbClr val="000000"/>
                </a:solidFill>
                <a:latin typeface="微软雅黑" pitchFamily="34" charset="-122"/>
                <a:ea typeface="微软雅黑" pitchFamily="34" charset="-122"/>
              </a:rPr>
              <a:t>1  int d=100;</a:t>
            </a:r>
          </a:p>
          <a:p>
            <a:pPr algn="just"/>
            <a:r>
              <a:rPr lang="en-US" altLang="zh-CN" sz="2000" b="1">
                <a:solidFill>
                  <a:srgbClr val="000000"/>
                </a:solidFill>
                <a:latin typeface="微软雅黑" pitchFamily="34" charset="-122"/>
                <a:ea typeface="微软雅黑" pitchFamily="34" charset="-122"/>
              </a:rPr>
              <a:t>2  int x=200;</a:t>
            </a:r>
          </a:p>
          <a:p>
            <a:pPr algn="just"/>
            <a:r>
              <a:rPr lang="en-US" altLang="zh-CN" sz="2000" b="1">
                <a:solidFill>
                  <a:srgbClr val="000000"/>
                </a:solidFill>
                <a:latin typeface="微软雅黑" pitchFamily="34" charset="-122"/>
                <a:ea typeface="微软雅黑" pitchFamily="34" charset="-122"/>
              </a:rPr>
              <a:t>3  int main() </a:t>
            </a:r>
          </a:p>
          <a:p>
            <a:pPr algn="just"/>
            <a:r>
              <a:rPr lang="en-US" altLang="zh-CN" sz="2000" b="1">
                <a:solidFill>
                  <a:srgbClr val="000000"/>
                </a:solidFill>
                <a:latin typeface="微软雅黑" pitchFamily="34" charset="-122"/>
                <a:ea typeface="微软雅黑" pitchFamily="34" charset="-122"/>
              </a:rPr>
              <a:t>4  {  </a:t>
            </a:r>
          </a:p>
          <a:p>
            <a:pPr algn="just"/>
            <a:r>
              <a:rPr lang="en-US" altLang="zh-CN" sz="2000" b="1">
                <a:solidFill>
                  <a:srgbClr val="000000"/>
                </a:solidFill>
                <a:latin typeface="微软雅黑" pitchFamily="34" charset="-122"/>
                <a:ea typeface="微软雅黑" pitchFamily="34" charset="-122"/>
              </a:rPr>
              <a:t>5    p1( );</a:t>
            </a:r>
          </a:p>
          <a:p>
            <a:pPr algn="just"/>
            <a:r>
              <a:rPr lang="en-US" altLang="zh-CN" sz="2000" b="1">
                <a:solidFill>
                  <a:srgbClr val="000000"/>
                </a:solidFill>
                <a:latin typeface="微软雅黑" pitchFamily="34" charset="-122"/>
                <a:ea typeface="微软雅黑" pitchFamily="34" charset="-122"/>
              </a:rPr>
              <a:t>6    printf (“d=%d, x=%d\n”, d, x );</a:t>
            </a:r>
          </a:p>
          <a:p>
            <a:pPr algn="just"/>
            <a:r>
              <a:rPr lang="en-US" altLang="zh-CN" sz="2000" b="1">
                <a:solidFill>
                  <a:srgbClr val="000000"/>
                </a:solidFill>
                <a:latin typeface="微软雅黑" pitchFamily="34" charset="-122"/>
                <a:ea typeface="微软雅黑" pitchFamily="34" charset="-122"/>
              </a:rPr>
              <a:t>7    return 0;</a:t>
            </a:r>
          </a:p>
          <a:p>
            <a:pPr algn="just"/>
            <a:r>
              <a:rPr lang="en-US" altLang="zh-CN" sz="2000" b="1">
                <a:solidFill>
                  <a:srgbClr val="000000"/>
                </a:solidFill>
                <a:latin typeface="微软雅黑" pitchFamily="34" charset="-122"/>
                <a:ea typeface="微软雅黑" pitchFamily="34" charset="-122"/>
              </a:rPr>
              <a:t>8  }</a:t>
            </a:r>
          </a:p>
          <a:p>
            <a:endParaRPr lang="en-US" altLang="zh-CN" sz="2000" b="1">
              <a:latin typeface="微软雅黑" pitchFamily="34" charset="-122"/>
              <a:ea typeface="微软雅黑" pitchFamily="34" charset="-122"/>
            </a:endParaRPr>
          </a:p>
        </p:txBody>
      </p:sp>
      <p:sp>
        <p:nvSpPr>
          <p:cNvPr id="754694" name="Rectangle 6"/>
          <p:cNvSpPr>
            <a:spLocks noChangeArrowheads="1"/>
          </p:cNvSpPr>
          <p:nvPr/>
        </p:nvSpPr>
        <p:spPr bwMode="auto">
          <a:xfrm>
            <a:off x="431800" y="638175"/>
            <a:ext cx="7561263" cy="358775"/>
          </a:xfrm>
          <a:prstGeom prst="rect">
            <a:avLst/>
          </a:prstGeom>
          <a:noFill/>
          <a:ln w="9525">
            <a:noFill/>
            <a:miter lim="800000"/>
            <a:headEnd/>
            <a:tailEnd/>
          </a:ln>
        </p:spPr>
        <p:txBody>
          <a:bodyPr tIns="0" bIns="0"/>
          <a:lstStyle/>
          <a:p>
            <a:pPr marL="342900" indent="-342900" eaLnBrk="0" hangingPunct="0">
              <a:lnSpc>
                <a:spcPct val="115000"/>
              </a:lnSpc>
              <a:spcBef>
                <a:spcPct val="20000"/>
              </a:spcBef>
            </a:pPr>
            <a:r>
              <a:rPr lang="en-US" altLang="zh-CN" sz="2400" b="1"/>
              <a:t>main.c                                                        p1.c</a:t>
            </a:r>
          </a:p>
        </p:txBody>
      </p:sp>
      <p:sp>
        <p:nvSpPr>
          <p:cNvPr id="754696" name="Rectangle 8"/>
          <p:cNvSpPr>
            <a:spLocks noChangeArrowheads="1"/>
          </p:cNvSpPr>
          <p:nvPr/>
        </p:nvSpPr>
        <p:spPr bwMode="auto">
          <a:xfrm>
            <a:off x="5356225" y="3055938"/>
            <a:ext cx="3716338" cy="733425"/>
          </a:xfrm>
          <a:prstGeom prst="rect">
            <a:avLst/>
          </a:prstGeom>
          <a:noFill/>
          <a:ln w="9525">
            <a:noFill/>
            <a:miter lim="800000"/>
            <a:headEnd/>
            <a:tailEnd/>
          </a:ln>
          <a:effectLst/>
        </p:spPr>
        <p:txBody>
          <a:bodyPr anchor="ctr">
            <a:spAutoFit/>
          </a:bodyPr>
          <a:lstStyle/>
          <a:p>
            <a:pPr eaLnBrk="0" hangingPunct="0"/>
            <a:r>
              <a:rPr lang="en-US" altLang="zh-CN" sz="2100" b="1">
                <a:solidFill>
                  <a:srgbClr val="FF0000"/>
                </a:solidFill>
                <a:latin typeface="微软雅黑" pitchFamily="34" charset="-122"/>
                <a:ea typeface="微软雅黑" pitchFamily="34" charset="-122"/>
              </a:rPr>
              <a:t>double</a:t>
            </a:r>
            <a:r>
              <a:rPr lang="zh-CN" altLang="en-US" sz="2100" b="1">
                <a:solidFill>
                  <a:srgbClr val="FF0000"/>
                </a:solidFill>
                <a:latin typeface="微软雅黑" pitchFamily="34" charset="-122"/>
                <a:ea typeface="微软雅黑" pitchFamily="34" charset="-122"/>
              </a:rPr>
              <a:t>型数</a:t>
            </a:r>
            <a:r>
              <a:rPr lang="en-US" altLang="zh-CN" sz="2100" b="1">
                <a:solidFill>
                  <a:srgbClr val="FF0000"/>
                </a:solidFill>
                <a:latin typeface="微软雅黑" pitchFamily="34" charset="-122"/>
                <a:ea typeface="微软雅黑" pitchFamily="34" charset="-122"/>
              </a:rPr>
              <a:t>1.0</a:t>
            </a:r>
            <a:r>
              <a:rPr lang="zh-CN" altLang="en-US" sz="2100" b="1">
                <a:solidFill>
                  <a:srgbClr val="FF0000"/>
                </a:solidFill>
                <a:latin typeface="微软雅黑" pitchFamily="34" charset="-122"/>
                <a:ea typeface="微软雅黑" pitchFamily="34" charset="-122"/>
              </a:rPr>
              <a:t>对应的机器数</a:t>
            </a:r>
            <a:r>
              <a:rPr lang="en-US" altLang="zh-CN" sz="2100" b="1">
                <a:solidFill>
                  <a:srgbClr val="FF0000"/>
                </a:solidFill>
                <a:latin typeface="微软雅黑" pitchFamily="34" charset="-122"/>
                <a:ea typeface="微软雅黑" pitchFamily="34" charset="-122"/>
              </a:rPr>
              <a:t>3FF0 0000 0000 0000H</a:t>
            </a:r>
            <a:r>
              <a:rPr lang="en-US" altLang="zh-CN" sz="2100">
                <a:solidFill>
                  <a:srgbClr val="FF0000"/>
                </a:solidFill>
                <a:latin typeface="微软雅黑" pitchFamily="34" charset="-122"/>
                <a:ea typeface="微软雅黑" pitchFamily="34" charset="-122"/>
              </a:rPr>
              <a:t> </a:t>
            </a:r>
          </a:p>
        </p:txBody>
      </p:sp>
      <p:pic>
        <p:nvPicPr>
          <p:cNvPr id="754697" name="Picture 9"/>
          <p:cNvPicPr>
            <a:picLocks noChangeAspect="1" noChangeArrowheads="1"/>
          </p:cNvPicPr>
          <p:nvPr/>
        </p:nvPicPr>
        <p:blipFill>
          <a:blip r:embed="rId3" cstate="print"/>
          <a:srcRect/>
          <a:stretch>
            <a:fillRect/>
          </a:stretch>
        </p:blipFill>
        <p:spPr bwMode="auto">
          <a:xfrm>
            <a:off x="4437063" y="4014788"/>
            <a:ext cx="4302125" cy="1125537"/>
          </a:xfrm>
          <a:prstGeom prst="rect">
            <a:avLst/>
          </a:prstGeom>
          <a:noFill/>
        </p:spPr>
      </p:pic>
      <p:grpSp>
        <p:nvGrpSpPr>
          <p:cNvPr id="754698" name="Group 10"/>
          <p:cNvGrpSpPr>
            <a:grpSpLocks/>
          </p:cNvGrpSpPr>
          <p:nvPr/>
        </p:nvGrpSpPr>
        <p:grpSpPr bwMode="auto">
          <a:xfrm>
            <a:off x="8640763" y="3743325"/>
            <a:ext cx="503237" cy="1792288"/>
            <a:chOff x="5443" y="2358"/>
            <a:chExt cx="317" cy="1129"/>
          </a:xfrm>
        </p:grpSpPr>
        <p:sp>
          <p:nvSpPr>
            <p:cNvPr id="754699" name="Line 11"/>
            <p:cNvSpPr>
              <a:spLocks noChangeShapeType="1"/>
            </p:cNvSpPr>
            <p:nvPr/>
          </p:nvSpPr>
          <p:spPr bwMode="auto">
            <a:xfrm flipV="1">
              <a:off x="5602" y="2670"/>
              <a:ext cx="0" cy="511"/>
            </a:xfrm>
            <a:prstGeom prst="line">
              <a:avLst/>
            </a:prstGeom>
            <a:noFill/>
            <a:ln w="57150">
              <a:solidFill>
                <a:srgbClr val="0000FF"/>
              </a:solidFill>
              <a:round/>
              <a:headEnd/>
              <a:tailEnd type="triangle" w="med" len="med"/>
            </a:ln>
            <a:effectLst/>
          </p:spPr>
          <p:txBody>
            <a:bodyPr/>
            <a:lstStyle/>
            <a:p>
              <a:endParaRPr lang="zh-CN" altLang="en-US"/>
            </a:p>
          </p:txBody>
        </p:sp>
        <p:sp>
          <p:nvSpPr>
            <p:cNvPr id="754700" name="Text Box 12"/>
            <p:cNvSpPr txBox="1">
              <a:spLocks noChangeArrowheads="1"/>
            </p:cNvSpPr>
            <p:nvPr/>
          </p:nvSpPr>
          <p:spPr bwMode="auto">
            <a:xfrm>
              <a:off x="5443" y="3237"/>
              <a:ext cx="300" cy="250"/>
            </a:xfrm>
            <a:prstGeom prst="rect">
              <a:avLst/>
            </a:prstGeom>
            <a:noFill/>
            <a:ln w="9525">
              <a:noFill/>
              <a:miter lim="800000"/>
              <a:headEnd/>
              <a:tailEnd/>
            </a:ln>
            <a:effectLst/>
          </p:spPr>
          <p:txBody>
            <a:bodyPr>
              <a:spAutoFit/>
            </a:bodyPr>
            <a:lstStyle/>
            <a:p>
              <a:pPr>
                <a:spcBef>
                  <a:spcPct val="50000"/>
                </a:spcBef>
              </a:pPr>
              <a:r>
                <a:rPr lang="zh-CN" altLang="en-US" sz="2000" b="1">
                  <a:ea typeface="微软雅黑" pitchFamily="34" charset="-122"/>
                </a:rPr>
                <a:t>低</a:t>
              </a:r>
            </a:p>
          </p:txBody>
        </p:sp>
        <p:sp>
          <p:nvSpPr>
            <p:cNvPr id="754701" name="Text Box 13"/>
            <p:cNvSpPr txBox="1">
              <a:spLocks noChangeArrowheads="1"/>
            </p:cNvSpPr>
            <p:nvPr/>
          </p:nvSpPr>
          <p:spPr bwMode="auto">
            <a:xfrm>
              <a:off x="5460" y="2358"/>
              <a:ext cx="300" cy="250"/>
            </a:xfrm>
            <a:prstGeom prst="rect">
              <a:avLst/>
            </a:prstGeom>
            <a:noFill/>
            <a:ln w="9525">
              <a:noFill/>
              <a:miter lim="800000"/>
              <a:headEnd/>
              <a:tailEnd/>
            </a:ln>
            <a:effectLst/>
          </p:spPr>
          <p:txBody>
            <a:bodyPr>
              <a:spAutoFit/>
            </a:bodyPr>
            <a:lstStyle/>
            <a:p>
              <a:pPr>
                <a:spcBef>
                  <a:spcPct val="50000"/>
                </a:spcBef>
              </a:pPr>
              <a:r>
                <a:rPr lang="zh-CN" altLang="en-US" sz="2000" b="1">
                  <a:ea typeface="微软雅黑" pitchFamily="34" charset="-122"/>
                </a:rPr>
                <a:t>高</a:t>
              </a:r>
            </a:p>
          </p:txBody>
        </p:sp>
      </p:grpSp>
      <p:grpSp>
        <p:nvGrpSpPr>
          <p:cNvPr id="754702" name="Group 14"/>
          <p:cNvGrpSpPr>
            <a:grpSpLocks/>
          </p:cNvGrpSpPr>
          <p:nvPr/>
        </p:nvGrpSpPr>
        <p:grpSpPr bwMode="auto">
          <a:xfrm>
            <a:off x="5516563" y="3654425"/>
            <a:ext cx="2611437" cy="1169988"/>
            <a:chOff x="3475" y="2302"/>
            <a:chExt cx="1645" cy="737"/>
          </a:xfrm>
        </p:grpSpPr>
        <p:sp>
          <p:nvSpPr>
            <p:cNvPr id="754703" name="Line 15"/>
            <p:cNvSpPr>
              <a:spLocks noChangeShapeType="1"/>
            </p:cNvSpPr>
            <p:nvPr/>
          </p:nvSpPr>
          <p:spPr bwMode="auto">
            <a:xfrm flipH="1">
              <a:off x="3475" y="2330"/>
              <a:ext cx="1645" cy="709"/>
            </a:xfrm>
            <a:prstGeom prst="line">
              <a:avLst/>
            </a:prstGeom>
            <a:noFill/>
            <a:ln w="9525">
              <a:solidFill>
                <a:schemeClr val="tx1"/>
              </a:solidFill>
              <a:round/>
              <a:headEnd/>
              <a:tailEnd type="triangle" w="med" len="med"/>
            </a:ln>
            <a:effectLst/>
          </p:spPr>
          <p:txBody>
            <a:bodyPr/>
            <a:lstStyle/>
            <a:p>
              <a:endParaRPr lang="zh-CN" altLang="en-US"/>
            </a:p>
          </p:txBody>
        </p:sp>
        <p:sp>
          <p:nvSpPr>
            <p:cNvPr id="754704" name="Line 16"/>
            <p:cNvSpPr>
              <a:spLocks noChangeShapeType="1"/>
            </p:cNvSpPr>
            <p:nvPr/>
          </p:nvSpPr>
          <p:spPr bwMode="auto">
            <a:xfrm flipH="1">
              <a:off x="4071" y="2330"/>
              <a:ext cx="822" cy="680"/>
            </a:xfrm>
            <a:prstGeom prst="line">
              <a:avLst/>
            </a:prstGeom>
            <a:noFill/>
            <a:ln w="9525">
              <a:solidFill>
                <a:schemeClr val="tx1"/>
              </a:solidFill>
              <a:round/>
              <a:headEnd/>
              <a:tailEnd type="triangle" w="med" len="med"/>
            </a:ln>
            <a:effectLst/>
          </p:spPr>
          <p:txBody>
            <a:bodyPr/>
            <a:lstStyle/>
            <a:p>
              <a:endParaRPr lang="zh-CN" altLang="en-US"/>
            </a:p>
          </p:txBody>
        </p:sp>
        <p:sp>
          <p:nvSpPr>
            <p:cNvPr id="754705" name="Line 17"/>
            <p:cNvSpPr>
              <a:spLocks noChangeShapeType="1"/>
            </p:cNvSpPr>
            <p:nvPr/>
          </p:nvSpPr>
          <p:spPr bwMode="auto">
            <a:xfrm flipH="1">
              <a:off x="4609" y="2330"/>
              <a:ext cx="29" cy="709"/>
            </a:xfrm>
            <a:prstGeom prst="line">
              <a:avLst/>
            </a:prstGeom>
            <a:noFill/>
            <a:ln w="9525">
              <a:solidFill>
                <a:schemeClr val="tx1"/>
              </a:solidFill>
              <a:round/>
              <a:headEnd/>
              <a:tailEnd type="triangle" w="med" len="med"/>
            </a:ln>
            <a:effectLst/>
          </p:spPr>
          <p:txBody>
            <a:bodyPr/>
            <a:lstStyle/>
            <a:p>
              <a:endParaRPr lang="zh-CN" altLang="en-US"/>
            </a:p>
          </p:txBody>
        </p:sp>
        <p:sp>
          <p:nvSpPr>
            <p:cNvPr id="754706" name="Line 18"/>
            <p:cNvSpPr>
              <a:spLocks noChangeShapeType="1"/>
            </p:cNvSpPr>
            <p:nvPr/>
          </p:nvSpPr>
          <p:spPr bwMode="auto">
            <a:xfrm>
              <a:off x="4411" y="2330"/>
              <a:ext cx="709" cy="709"/>
            </a:xfrm>
            <a:prstGeom prst="line">
              <a:avLst/>
            </a:prstGeom>
            <a:noFill/>
            <a:ln w="9525">
              <a:solidFill>
                <a:schemeClr val="tx1"/>
              </a:solidFill>
              <a:round/>
              <a:headEnd/>
              <a:tailEnd type="triangle" w="med" len="med"/>
            </a:ln>
            <a:effectLst/>
          </p:spPr>
          <p:txBody>
            <a:bodyPr/>
            <a:lstStyle/>
            <a:p>
              <a:endParaRPr lang="zh-CN" altLang="en-US"/>
            </a:p>
          </p:txBody>
        </p:sp>
        <p:sp>
          <p:nvSpPr>
            <p:cNvPr id="754707" name="Line 19"/>
            <p:cNvSpPr>
              <a:spLocks noChangeShapeType="1"/>
            </p:cNvSpPr>
            <p:nvPr/>
          </p:nvSpPr>
          <p:spPr bwMode="auto">
            <a:xfrm flipH="1">
              <a:off x="3504" y="2330"/>
              <a:ext cx="652" cy="482"/>
            </a:xfrm>
            <a:prstGeom prst="line">
              <a:avLst/>
            </a:prstGeom>
            <a:noFill/>
            <a:ln w="9525">
              <a:solidFill>
                <a:schemeClr val="tx1"/>
              </a:solidFill>
              <a:round/>
              <a:headEnd/>
              <a:tailEnd type="triangle" w="med" len="med"/>
            </a:ln>
            <a:effectLst/>
          </p:spPr>
          <p:txBody>
            <a:bodyPr/>
            <a:lstStyle/>
            <a:p>
              <a:endParaRPr lang="zh-CN" altLang="en-US"/>
            </a:p>
          </p:txBody>
        </p:sp>
        <p:sp>
          <p:nvSpPr>
            <p:cNvPr id="754708" name="Line 20"/>
            <p:cNvSpPr>
              <a:spLocks noChangeShapeType="1"/>
            </p:cNvSpPr>
            <p:nvPr/>
          </p:nvSpPr>
          <p:spPr bwMode="auto">
            <a:xfrm>
              <a:off x="3957" y="2302"/>
              <a:ext cx="57" cy="453"/>
            </a:xfrm>
            <a:prstGeom prst="line">
              <a:avLst/>
            </a:prstGeom>
            <a:noFill/>
            <a:ln w="9525">
              <a:solidFill>
                <a:schemeClr val="tx1"/>
              </a:solidFill>
              <a:round/>
              <a:headEnd/>
              <a:tailEnd type="triangle" w="med" len="med"/>
            </a:ln>
            <a:effectLst/>
          </p:spPr>
          <p:txBody>
            <a:bodyPr/>
            <a:lstStyle/>
            <a:p>
              <a:endParaRPr lang="zh-CN" altLang="en-US"/>
            </a:p>
          </p:txBody>
        </p:sp>
        <p:sp>
          <p:nvSpPr>
            <p:cNvPr id="754709" name="Line 21"/>
            <p:cNvSpPr>
              <a:spLocks noChangeShapeType="1"/>
            </p:cNvSpPr>
            <p:nvPr/>
          </p:nvSpPr>
          <p:spPr bwMode="auto">
            <a:xfrm>
              <a:off x="3674" y="2330"/>
              <a:ext cx="850" cy="482"/>
            </a:xfrm>
            <a:prstGeom prst="line">
              <a:avLst/>
            </a:prstGeom>
            <a:noFill/>
            <a:ln w="9525">
              <a:solidFill>
                <a:schemeClr val="tx1"/>
              </a:solidFill>
              <a:round/>
              <a:headEnd/>
              <a:tailEnd type="triangle" w="med" len="med"/>
            </a:ln>
            <a:effectLst/>
          </p:spPr>
          <p:txBody>
            <a:bodyPr/>
            <a:lstStyle/>
            <a:p>
              <a:endParaRPr lang="zh-CN" altLang="en-US"/>
            </a:p>
          </p:txBody>
        </p:sp>
        <p:sp>
          <p:nvSpPr>
            <p:cNvPr id="754710" name="Line 22"/>
            <p:cNvSpPr>
              <a:spLocks noChangeShapeType="1"/>
            </p:cNvSpPr>
            <p:nvPr/>
          </p:nvSpPr>
          <p:spPr bwMode="auto">
            <a:xfrm>
              <a:off x="3532" y="2358"/>
              <a:ext cx="1559" cy="454"/>
            </a:xfrm>
            <a:prstGeom prst="line">
              <a:avLst/>
            </a:prstGeom>
            <a:noFill/>
            <a:ln w="9525">
              <a:solidFill>
                <a:schemeClr val="tx1"/>
              </a:solidFill>
              <a:round/>
              <a:headEnd/>
              <a:tailEnd type="triangle" w="med" len="med"/>
            </a:ln>
            <a:effectLst/>
          </p:spPr>
          <p:txBody>
            <a:bodyPr/>
            <a:lstStyle/>
            <a:p>
              <a:endParaRPr lang="zh-CN" altLang="en-US"/>
            </a:p>
          </p:txBody>
        </p:sp>
      </p:grpSp>
      <p:sp>
        <p:nvSpPr>
          <p:cNvPr id="754711" name="Text Box 23"/>
          <p:cNvSpPr txBox="1">
            <a:spLocks noChangeArrowheads="1"/>
          </p:cNvSpPr>
          <p:nvPr/>
        </p:nvSpPr>
        <p:spPr bwMode="auto">
          <a:xfrm>
            <a:off x="2301089" y="4522364"/>
            <a:ext cx="1302190" cy="427038"/>
          </a:xfrm>
          <a:prstGeom prst="rect">
            <a:avLst/>
          </a:prstGeom>
          <a:noFill/>
          <a:ln w="9525">
            <a:noFill/>
            <a:miter lim="800000"/>
            <a:headEnd/>
            <a:tailEnd/>
          </a:ln>
          <a:effectLst/>
        </p:spPr>
        <p:txBody>
          <a:bodyPr wrap="square">
            <a:spAutoFit/>
          </a:bodyPr>
          <a:lstStyle/>
          <a:p>
            <a:pPr>
              <a:spcBef>
                <a:spcPct val="50000"/>
              </a:spcBef>
            </a:pPr>
            <a:r>
              <a:rPr lang="zh-CN" altLang="en-US" sz="2200" b="1" dirty="0" smtClean="0">
                <a:solidFill>
                  <a:srgbClr val="3366FF"/>
                </a:solidFill>
                <a:latin typeface="微软雅黑" pitchFamily="34" charset="-122"/>
                <a:ea typeface="微软雅黑" pitchFamily="34" charset="-122"/>
              </a:rPr>
              <a:t>小</a:t>
            </a:r>
            <a:r>
              <a:rPr lang="zh-CN" altLang="en-US" sz="2200" b="1" dirty="0">
                <a:solidFill>
                  <a:srgbClr val="3366FF"/>
                </a:solidFill>
                <a:latin typeface="微软雅黑" pitchFamily="34" charset="-122"/>
                <a:ea typeface="微软雅黑" pitchFamily="34" charset="-122"/>
              </a:rPr>
              <a:t>端方式</a:t>
            </a:r>
          </a:p>
        </p:txBody>
      </p:sp>
      <p:sp>
        <p:nvSpPr>
          <p:cNvPr id="754712" name="Line 24"/>
          <p:cNvSpPr>
            <a:spLocks noChangeShapeType="1"/>
          </p:cNvSpPr>
          <p:nvPr/>
        </p:nvSpPr>
        <p:spPr bwMode="auto">
          <a:xfrm>
            <a:off x="5472113" y="3726583"/>
            <a:ext cx="1304925" cy="0"/>
          </a:xfrm>
          <a:prstGeom prst="line">
            <a:avLst/>
          </a:prstGeom>
          <a:noFill/>
          <a:ln w="57150">
            <a:solidFill>
              <a:srgbClr val="0000FF"/>
            </a:solidFill>
            <a:round/>
            <a:headEnd/>
            <a:tailEnd/>
          </a:ln>
          <a:effectLst/>
        </p:spPr>
        <p:txBody>
          <a:bodyPr/>
          <a:lstStyle/>
          <a:p>
            <a:endParaRPr lang="zh-CN" altLang="en-US"/>
          </a:p>
        </p:txBody>
      </p:sp>
      <p:sp>
        <p:nvSpPr>
          <p:cNvPr id="754713" name="Line 25"/>
          <p:cNvSpPr>
            <a:spLocks noChangeShapeType="1"/>
          </p:cNvSpPr>
          <p:nvPr/>
        </p:nvSpPr>
        <p:spPr bwMode="auto">
          <a:xfrm>
            <a:off x="6146800" y="3743325"/>
            <a:ext cx="1125538" cy="1890713"/>
          </a:xfrm>
          <a:prstGeom prst="line">
            <a:avLst/>
          </a:prstGeom>
          <a:noFill/>
          <a:ln w="57150">
            <a:solidFill>
              <a:srgbClr val="0000FF"/>
            </a:solidFill>
            <a:round/>
            <a:headEnd/>
            <a:tailEnd type="triangle" w="med" len="med"/>
          </a:ln>
          <a:effectLst/>
        </p:spPr>
        <p:txBody>
          <a:bodyPr/>
          <a:lstStyle/>
          <a:p>
            <a:endParaRPr lang="zh-CN" altLang="en-US"/>
          </a:p>
        </p:txBody>
      </p:sp>
      <p:sp>
        <p:nvSpPr>
          <p:cNvPr id="754714" name="Line 26"/>
          <p:cNvSpPr>
            <a:spLocks noChangeShapeType="1"/>
          </p:cNvSpPr>
          <p:nvPr/>
        </p:nvSpPr>
        <p:spPr bwMode="auto">
          <a:xfrm flipH="1" flipV="1">
            <a:off x="2097088" y="1584325"/>
            <a:ext cx="4500562" cy="854075"/>
          </a:xfrm>
          <a:prstGeom prst="line">
            <a:avLst/>
          </a:prstGeom>
          <a:noFill/>
          <a:ln w="38100">
            <a:solidFill>
              <a:srgbClr val="FF0000"/>
            </a:solidFill>
            <a:round/>
            <a:headEnd/>
            <a:tailEnd type="triangle" w="med" len="med"/>
          </a:ln>
          <a:effectLst/>
        </p:spPr>
        <p:txBody>
          <a:bodyPr/>
          <a:lstStyle/>
          <a:p>
            <a:endParaRPr lang="zh-CN" altLang="en-US"/>
          </a:p>
        </p:txBody>
      </p:sp>
      <p:sp>
        <p:nvSpPr>
          <p:cNvPr id="754715" name="Line 27"/>
          <p:cNvSpPr>
            <a:spLocks noChangeShapeType="1"/>
          </p:cNvSpPr>
          <p:nvPr/>
        </p:nvSpPr>
        <p:spPr bwMode="auto">
          <a:xfrm flipV="1">
            <a:off x="6867525" y="1358900"/>
            <a:ext cx="630238" cy="944563"/>
          </a:xfrm>
          <a:prstGeom prst="line">
            <a:avLst/>
          </a:prstGeom>
          <a:noFill/>
          <a:ln w="38100">
            <a:solidFill>
              <a:srgbClr val="FF0000"/>
            </a:solidFill>
            <a:round/>
            <a:headEnd/>
            <a:tailEnd type="triangle" w="med" len="med"/>
          </a:ln>
          <a:effectLst/>
        </p:spPr>
        <p:txBody>
          <a:bodyPr/>
          <a:lstStyle/>
          <a:p>
            <a:endParaRPr lang="zh-CN" altLang="en-US"/>
          </a:p>
        </p:txBody>
      </p:sp>
      <p:sp>
        <p:nvSpPr>
          <p:cNvPr id="754716" name="Text Box 28"/>
          <p:cNvSpPr txBox="1">
            <a:spLocks noChangeArrowheads="1"/>
          </p:cNvSpPr>
          <p:nvPr/>
        </p:nvSpPr>
        <p:spPr bwMode="auto">
          <a:xfrm>
            <a:off x="288925" y="5053013"/>
            <a:ext cx="3265488" cy="1433512"/>
          </a:xfrm>
          <a:prstGeom prst="rect">
            <a:avLst/>
          </a:prstGeom>
          <a:noFill/>
          <a:ln w="9525">
            <a:noFill/>
            <a:miter lim="800000"/>
            <a:headEnd/>
            <a:tailEnd/>
          </a:ln>
          <a:effectLst/>
        </p:spPr>
        <p:txBody>
          <a:bodyPr>
            <a:spAutoFit/>
          </a:bodyPr>
          <a:lstStyle/>
          <a:p>
            <a:pPr>
              <a:spcBef>
                <a:spcPct val="50000"/>
              </a:spcBef>
            </a:pPr>
            <a:r>
              <a:rPr lang="en-US" altLang="zh-CN" sz="2200" b="1">
                <a:latin typeface="微软雅黑" pitchFamily="34" charset="-122"/>
                <a:ea typeface="微软雅黑" pitchFamily="34" charset="-122"/>
              </a:rPr>
              <a:t>2</a:t>
            </a:r>
            <a:r>
              <a:rPr lang="en-US" altLang="zh-CN" sz="2200" b="1" baseline="30000">
                <a:latin typeface="微软雅黑" pitchFamily="34" charset="-122"/>
                <a:ea typeface="微软雅黑" pitchFamily="34" charset="-122"/>
              </a:rPr>
              <a:t>30</a:t>
            </a:r>
            <a:r>
              <a:rPr lang="en-US" altLang="zh-CN" sz="2200" b="1">
                <a:latin typeface="微软雅黑" pitchFamily="34" charset="-122"/>
                <a:ea typeface="微软雅黑" pitchFamily="34" charset="-122"/>
              </a:rPr>
              <a:t>-1-(2</a:t>
            </a:r>
            <a:r>
              <a:rPr lang="en-US" altLang="zh-CN" sz="2200" b="1" baseline="30000">
                <a:latin typeface="微软雅黑" pitchFamily="34" charset="-122"/>
                <a:ea typeface="微软雅黑" pitchFamily="34" charset="-122"/>
              </a:rPr>
              <a:t>20</a:t>
            </a:r>
            <a:r>
              <a:rPr lang="en-US" altLang="zh-CN" sz="2200" b="1">
                <a:latin typeface="微软雅黑" pitchFamily="34" charset="-122"/>
                <a:ea typeface="微软雅黑" pitchFamily="34" charset="-122"/>
              </a:rPr>
              <a:t>-1)=2</a:t>
            </a:r>
            <a:r>
              <a:rPr lang="en-US" altLang="zh-CN" sz="2200" b="1" baseline="30000">
                <a:latin typeface="微软雅黑" pitchFamily="34" charset="-122"/>
                <a:ea typeface="微软雅黑" pitchFamily="34" charset="-122"/>
              </a:rPr>
              <a:t>30</a:t>
            </a:r>
            <a:r>
              <a:rPr lang="en-US" altLang="zh-CN" sz="2200" b="1">
                <a:latin typeface="微软雅黑" pitchFamily="34" charset="-122"/>
                <a:ea typeface="微软雅黑" pitchFamily="34" charset="-122"/>
              </a:rPr>
              <a:t>-2</a:t>
            </a:r>
            <a:r>
              <a:rPr lang="en-US" altLang="zh-CN" sz="2200" b="1" baseline="30000">
                <a:latin typeface="微软雅黑" pitchFamily="34" charset="-122"/>
                <a:ea typeface="微软雅黑" pitchFamily="34" charset="-122"/>
              </a:rPr>
              <a:t>20</a:t>
            </a:r>
          </a:p>
          <a:p>
            <a:pPr>
              <a:spcBef>
                <a:spcPct val="50000"/>
              </a:spcBef>
            </a:pPr>
            <a:r>
              <a:rPr lang="en-US" altLang="zh-CN" sz="2200" b="1">
                <a:latin typeface="微软雅黑" pitchFamily="34" charset="-122"/>
                <a:ea typeface="微软雅黑" pitchFamily="34" charset="-122"/>
              </a:rPr>
              <a:t>=1024*1024*1023</a:t>
            </a:r>
          </a:p>
          <a:p>
            <a:pPr>
              <a:spcBef>
                <a:spcPct val="50000"/>
              </a:spcBef>
            </a:pPr>
            <a:r>
              <a:rPr lang="en-US" altLang="zh-CN" sz="2200" b="1">
                <a:latin typeface="微软雅黑" pitchFamily="34" charset="-122"/>
                <a:ea typeface="微软雅黑" pitchFamily="34" charset="-122"/>
              </a:rPr>
              <a:t>=1 072 693 248</a:t>
            </a:r>
          </a:p>
        </p:txBody>
      </p:sp>
      <p:sp>
        <p:nvSpPr>
          <p:cNvPr id="29" name="矩形 28"/>
          <p:cNvSpPr/>
          <p:nvPr/>
        </p:nvSpPr>
        <p:spPr>
          <a:xfrm>
            <a:off x="193040" y="10731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Tree>
    <p:extLst>
      <p:ext uri="{BB962C8B-B14F-4D97-AF65-F5344CB8AC3E}">
        <p14:creationId xmlns:p14="http://schemas.microsoft.com/office/powerpoint/2010/main" xmlns="" val="48450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54714"/>
                                        </p:tgtEl>
                                        <p:attrNameLst>
                                          <p:attrName>style.visibility</p:attrName>
                                        </p:attrNameLst>
                                      </p:cBhvr>
                                      <p:to>
                                        <p:strVal val="visible"/>
                                      </p:to>
                                    </p:set>
                                    <p:animEffect transition="in" filter="blinds(horizontal)">
                                      <p:cBhvr>
                                        <p:cTn id="7" dur="500"/>
                                        <p:tgtEl>
                                          <p:spTgt spid="7547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xit" presetSubtype="10" fill="hold" grpId="0" nodeType="clickEffect">
                                  <p:stCondLst>
                                    <p:cond delay="0"/>
                                  </p:stCondLst>
                                  <p:childTnLst>
                                    <p:animEffect transition="out" filter="blinds(horizontal)">
                                      <p:cBhvr>
                                        <p:cTn id="11" dur="500"/>
                                        <p:tgtEl>
                                          <p:spTgt spid="754715"/>
                                        </p:tgtEl>
                                      </p:cBhvr>
                                    </p:animEffect>
                                    <p:set>
                                      <p:cBhvr>
                                        <p:cTn id="12" dur="1" fill="hold">
                                          <p:stCondLst>
                                            <p:cond delay="499"/>
                                          </p:stCondLst>
                                        </p:cTn>
                                        <p:tgtEl>
                                          <p:spTgt spid="75471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54696"/>
                                        </p:tgtEl>
                                        <p:attrNameLst>
                                          <p:attrName>style.visibility</p:attrName>
                                        </p:attrNameLst>
                                      </p:cBhvr>
                                      <p:to>
                                        <p:strVal val="visible"/>
                                      </p:to>
                                    </p:set>
                                    <p:animEffect transition="in" filter="blinds(horizontal)">
                                      <p:cBhvr>
                                        <p:cTn id="17" dur="500"/>
                                        <p:tgtEl>
                                          <p:spTgt spid="75469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54697"/>
                                        </p:tgtEl>
                                        <p:attrNameLst>
                                          <p:attrName>style.visibility</p:attrName>
                                        </p:attrNameLst>
                                      </p:cBhvr>
                                      <p:to>
                                        <p:strVal val="visible"/>
                                      </p:to>
                                    </p:set>
                                    <p:animEffect transition="in" filter="blinds(horizontal)">
                                      <p:cBhvr>
                                        <p:cTn id="22" dur="500"/>
                                        <p:tgtEl>
                                          <p:spTgt spid="75469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54698"/>
                                        </p:tgtEl>
                                        <p:attrNameLst>
                                          <p:attrName>style.visibility</p:attrName>
                                        </p:attrNameLst>
                                      </p:cBhvr>
                                      <p:to>
                                        <p:strVal val="visible"/>
                                      </p:to>
                                    </p:set>
                                    <p:animEffect transition="in" filter="blinds(horizontal)">
                                      <p:cBhvr>
                                        <p:cTn id="27" dur="500"/>
                                        <p:tgtEl>
                                          <p:spTgt spid="75469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54711"/>
                                        </p:tgtEl>
                                        <p:attrNameLst>
                                          <p:attrName>style.visibility</p:attrName>
                                        </p:attrNameLst>
                                      </p:cBhvr>
                                      <p:to>
                                        <p:strVal val="visible"/>
                                      </p:to>
                                    </p:set>
                                    <p:animEffect transition="in" filter="blinds(horizontal)">
                                      <p:cBhvr>
                                        <p:cTn id="32" dur="500"/>
                                        <p:tgtEl>
                                          <p:spTgt spid="754711"/>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54702"/>
                                        </p:tgtEl>
                                        <p:attrNameLst>
                                          <p:attrName>style.visibility</p:attrName>
                                        </p:attrNameLst>
                                      </p:cBhvr>
                                      <p:to>
                                        <p:strVal val="visible"/>
                                      </p:to>
                                    </p:set>
                                    <p:animEffect transition="in" filter="blinds(horizontal)">
                                      <p:cBhvr>
                                        <p:cTn id="37" dur="500"/>
                                        <p:tgtEl>
                                          <p:spTgt spid="75470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54712"/>
                                        </p:tgtEl>
                                        <p:attrNameLst>
                                          <p:attrName>style.visibility</p:attrName>
                                        </p:attrNameLst>
                                      </p:cBhvr>
                                      <p:to>
                                        <p:strVal val="visible"/>
                                      </p:to>
                                    </p:set>
                                    <p:animEffect transition="in" filter="blinds(horizontal)">
                                      <p:cBhvr>
                                        <p:cTn id="42" dur="500"/>
                                        <p:tgtEl>
                                          <p:spTgt spid="75471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54713"/>
                                        </p:tgtEl>
                                        <p:attrNameLst>
                                          <p:attrName>style.visibility</p:attrName>
                                        </p:attrNameLst>
                                      </p:cBhvr>
                                      <p:to>
                                        <p:strVal val="visible"/>
                                      </p:to>
                                    </p:set>
                                    <p:animEffect transition="in" filter="blinds(horizontal)">
                                      <p:cBhvr>
                                        <p:cTn id="47" dur="500"/>
                                        <p:tgtEl>
                                          <p:spTgt spid="75471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754716"/>
                                        </p:tgtEl>
                                        <p:attrNameLst>
                                          <p:attrName>style.visibility</p:attrName>
                                        </p:attrNameLst>
                                      </p:cBhvr>
                                      <p:to>
                                        <p:strVal val="visible"/>
                                      </p:to>
                                    </p:set>
                                    <p:animEffect transition="in" filter="blinds(horizontal)">
                                      <p:cBhvr>
                                        <p:cTn id="52" dur="500"/>
                                        <p:tgtEl>
                                          <p:spTgt spid="7547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4696" grpId="0"/>
      <p:bldP spid="754711" grpId="0"/>
      <p:bldP spid="754712" grpId="0" animBg="1"/>
      <p:bldP spid="754713" grpId="0" animBg="1"/>
      <p:bldP spid="754714" grpId="0" animBg="1"/>
      <p:bldP spid="754715" grpId="0" animBg="1"/>
      <p:bldP spid="754716"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2708" name="Rectangle 4"/>
          <p:cNvSpPr>
            <a:spLocks noChangeArrowheads="1"/>
          </p:cNvSpPr>
          <p:nvPr/>
        </p:nvSpPr>
        <p:spPr bwMode="auto">
          <a:xfrm>
            <a:off x="371475" y="2143760"/>
            <a:ext cx="1897063" cy="22447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x=10</a:t>
            </a:r>
            <a:r>
              <a:rPr lang="en-US" altLang="zh-CN" sz="2000" b="1">
                <a:latin typeface="微软雅黑" panose="020B0503020204020204" pitchFamily="34" charset="-122"/>
                <a:ea typeface="微软雅黑" panose="020B0503020204020204" pitchFamily="34" charset="-122"/>
              </a:rPr>
              <a:t>;</a:t>
            </a:r>
          </a:p>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3366FF"/>
                </a:solidFill>
                <a:latin typeface="微软雅黑" panose="020B0503020204020204" pitchFamily="34" charset="-122"/>
                <a:ea typeface="微软雅黑" panose="020B0503020204020204" pitchFamily="34" charset="-122"/>
              </a:rPr>
              <a:t>p1</a:t>
            </a:r>
            <a:r>
              <a:rPr lang="en-US" altLang="zh-CN" sz="2000" b="1">
                <a:latin typeface="微软雅黑" panose="020B0503020204020204" pitchFamily="34" charset="-122"/>
                <a:ea typeface="微软雅黑" panose="020B0503020204020204" pitchFamily="34" charset="-122"/>
              </a:rPr>
              <a:t>(void);</a:t>
            </a:r>
          </a:p>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main</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     x=p1();</a:t>
            </a:r>
          </a:p>
          <a:p>
            <a:pPr indent="114300"/>
            <a:r>
              <a:rPr lang="en-US" altLang="zh-CN" sz="2000" b="1">
                <a:latin typeface="微软雅黑" panose="020B0503020204020204" pitchFamily="34" charset="-122"/>
                <a:ea typeface="微软雅黑" panose="020B0503020204020204" pitchFamily="34" charset="-122"/>
              </a:rPr>
              <a:t>     return x;</a:t>
            </a:r>
          </a:p>
          <a:p>
            <a:pPr indent="114300"/>
            <a:r>
              <a:rPr lang="en-US" altLang="zh-CN" sz="2000" b="1">
                <a:latin typeface="微软雅黑" panose="020B0503020204020204" pitchFamily="34" charset="-122"/>
                <a:ea typeface="微软雅黑" panose="020B0503020204020204" pitchFamily="34" charset="-122"/>
              </a:rPr>
              <a:t>}</a:t>
            </a:r>
          </a:p>
        </p:txBody>
      </p:sp>
      <p:sp>
        <p:nvSpPr>
          <p:cNvPr id="712709" name="Text Box 5"/>
          <p:cNvSpPr txBox="1">
            <a:spLocks noChangeArrowheads="1"/>
          </p:cNvSpPr>
          <p:nvPr/>
        </p:nvSpPr>
        <p:spPr bwMode="auto">
          <a:xfrm>
            <a:off x="682625" y="4539298"/>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main.c</a:t>
            </a:r>
          </a:p>
        </p:txBody>
      </p:sp>
      <p:sp>
        <p:nvSpPr>
          <p:cNvPr id="712710" name="Rectangle 6"/>
          <p:cNvSpPr>
            <a:spLocks noChangeArrowheads="1"/>
          </p:cNvSpPr>
          <p:nvPr/>
        </p:nvSpPr>
        <p:spPr bwMode="auto">
          <a:xfrm>
            <a:off x="2665413" y="2762885"/>
            <a:ext cx="1854200" cy="1635125"/>
          </a:xfrm>
          <a:prstGeom prst="rect">
            <a:avLst/>
          </a:prstGeom>
          <a:noFill/>
          <a:ln w="19050">
            <a:solidFill>
              <a:schemeClr val="tx1"/>
            </a:solidFill>
            <a:miter lim="800000"/>
          </a:ln>
          <a:effectLst/>
        </p:spPr>
        <p:txBody>
          <a:bodyPr anchor="ctr">
            <a:spAutoFit/>
          </a:bodyPr>
          <a:lstStyle/>
          <a:p>
            <a:pPr indent="114300"/>
            <a:r>
              <a:rPr lang="en-US" altLang="zh-CN" sz="2000" b="1">
                <a:latin typeface="微软雅黑" panose="020B0503020204020204" pitchFamily="34" charset="-122"/>
                <a:ea typeface="微软雅黑" panose="020B0503020204020204" pitchFamily="34" charset="-122"/>
              </a:rPr>
              <a:t>int  </a:t>
            </a:r>
            <a:r>
              <a:rPr lang="en-US" altLang="zh-CN" sz="2000" b="1">
                <a:solidFill>
                  <a:srgbClr val="FF0000"/>
                </a:solidFill>
                <a:latin typeface="微软雅黑" panose="020B0503020204020204" pitchFamily="34" charset="-122"/>
                <a:ea typeface="微软雅黑" panose="020B0503020204020204" pitchFamily="34" charset="-122"/>
              </a:rPr>
              <a:t>x=20</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int</a:t>
            </a:r>
            <a:r>
              <a:rPr lang="en-US" altLang="zh-CN" sz="2000" b="1">
                <a:solidFill>
                  <a:srgbClr val="FF0000"/>
                </a:solidFill>
                <a:latin typeface="微软雅黑" panose="020B0503020204020204" pitchFamily="34" charset="-122"/>
                <a:ea typeface="微软雅黑" panose="020B0503020204020204" pitchFamily="34" charset="-122"/>
              </a:rPr>
              <a:t> p1</a:t>
            </a:r>
            <a:r>
              <a:rPr lang="en-US" altLang="zh-CN" sz="2000" b="1">
                <a:latin typeface="微软雅黑" panose="020B0503020204020204" pitchFamily="34" charset="-122"/>
                <a:ea typeface="微软雅黑" panose="020B0503020204020204" pitchFamily="34" charset="-122"/>
              </a:rPr>
              <a:t>() </a:t>
            </a:r>
          </a:p>
          <a:p>
            <a:pPr indent="114300"/>
            <a:r>
              <a:rPr lang="en-US" altLang="zh-CN" sz="2000" b="1">
                <a:latin typeface="微软雅黑" panose="020B0503020204020204" pitchFamily="34" charset="-122"/>
                <a:ea typeface="微软雅黑" panose="020B0503020204020204" pitchFamily="34" charset="-122"/>
              </a:rPr>
              <a:t>{</a:t>
            </a:r>
          </a:p>
          <a:p>
            <a:pPr indent="114300"/>
            <a:r>
              <a:rPr lang="en-US" altLang="zh-CN" sz="2000" b="1">
                <a:latin typeface="微软雅黑" panose="020B0503020204020204" pitchFamily="34" charset="-122"/>
                <a:ea typeface="微软雅黑" panose="020B0503020204020204" pitchFamily="34" charset="-122"/>
              </a:rPr>
              <a:t>     return x;</a:t>
            </a:r>
          </a:p>
          <a:p>
            <a:pPr indent="114300"/>
            <a:r>
              <a:rPr lang="en-US" altLang="zh-CN" sz="2000" b="1">
                <a:latin typeface="微软雅黑" panose="020B0503020204020204" pitchFamily="34" charset="-122"/>
                <a:ea typeface="微软雅黑" panose="020B0503020204020204" pitchFamily="34" charset="-122"/>
              </a:rPr>
              <a:t>}</a:t>
            </a:r>
          </a:p>
        </p:txBody>
      </p:sp>
      <p:sp>
        <p:nvSpPr>
          <p:cNvPr id="712711" name="Text Box 7"/>
          <p:cNvSpPr txBox="1">
            <a:spLocks noChangeArrowheads="1"/>
          </p:cNvSpPr>
          <p:nvPr/>
        </p:nvSpPr>
        <p:spPr bwMode="auto">
          <a:xfrm>
            <a:off x="3013075" y="4510723"/>
            <a:ext cx="1203325" cy="396875"/>
          </a:xfrm>
          <a:prstGeom prst="rect">
            <a:avLst/>
          </a:prstGeom>
          <a:noFill/>
          <a:ln w="9525">
            <a:noFill/>
            <a:miter lim="800000"/>
          </a:ln>
          <a:effectLst/>
        </p:spPr>
        <p:txBody>
          <a:bodyPr>
            <a:spAutoFit/>
          </a:bodyPr>
          <a:lstStyle/>
          <a:p>
            <a:pPr>
              <a:spcBef>
                <a:spcPct val="50000"/>
              </a:spcBef>
            </a:pPr>
            <a:r>
              <a:rPr lang="en-US" altLang="zh-CN" sz="2000" b="1">
                <a:solidFill>
                  <a:srgbClr val="3366FF"/>
                </a:solidFill>
                <a:latin typeface="微软雅黑" panose="020B0503020204020204" pitchFamily="34" charset="-122"/>
                <a:ea typeface="微软雅黑" panose="020B0503020204020204" pitchFamily="34" charset="-122"/>
              </a:rPr>
              <a:t>p1.c</a:t>
            </a:r>
          </a:p>
        </p:txBody>
      </p:sp>
      <p:sp>
        <p:nvSpPr>
          <p:cNvPr id="712712" name="Rectangle 8"/>
          <p:cNvSpPr>
            <a:spLocks noChangeArrowheads="1"/>
          </p:cNvSpPr>
          <p:nvPr/>
        </p:nvSpPr>
        <p:spPr bwMode="auto">
          <a:xfrm>
            <a:off x="5091113" y="1985010"/>
            <a:ext cx="3663950" cy="3140075"/>
          </a:xfrm>
          <a:prstGeom prst="rect">
            <a:avLst/>
          </a:prstGeom>
          <a:noFill/>
          <a:ln w="9525">
            <a:noFill/>
            <a:miter lim="800000"/>
          </a:ln>
          <a:effectLst/>
        </p:spPr>
        <p:txBody>
          <a:bodyPr anchor="ctr">
            <a:spAutoFit/>
          </a:bodyPr>
          <a:lstStyle/>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main</a:t>
            </a:r>
            <a:r>
              <a:rPr lang="zh-CN" altLang="en-US" sz="2300" b="1">
                <a:latin typeface="微软雅黑" panose="020B0503020204020204" pitchFamily="34" charset="-122"/>
                <a:ea typeface="微软雅黑" panose="020B0503020204020204" pitchFamily="34" charset="-122"/>
              </a:rPr>
              <a:t>只有一次强定义</a:t>
            </a:r>
          </a:p>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p1</a:t>
            </a:r>
            <a:r>
              <a:rPr lang="zh-CN" altLang="en-US" sz="2300" b="1">
                <a:latin typeface="微软雅黑" panose="020B0503020204020204" pitchFamily="34" charset="-122"/>
                <a:ea typeface="微软雅黑" panose="020B0503020204020204" pitchFamily="34" charset="-122"/>
              </a:rPr>
              <a:t>有一次强定义，一次弱定义</a:t>
            </a:r>
          </a:p>
          <a:p>
            <a:pPr eaLnBrk="0" hangingPunct="0">
              <a:lnSpc>
                <a:spcPct val="130000"/>
              </a:lnSpc>
              <a:spcBef>
                <a:spcPct val="45000"/>
              </a:spcBef>
            </a:pPr>
            <a:r>
              <a:rPr lang="en-US" altLang="zh-CN" sz="2300" b="1">
                <a:latin typeface="微软雅黑" panose="020B0503020204020204" pitchFamily="34" charset="-122"/>
                <a:ea typeface="微软雅黑" panose="020B0503020204020204" pitchFamily="34" charset="-122"/>
              </a:rPr>
              <a:t>x</a:t>
            </a:r>
            <a:r>
              <a:rPr lang="zh-CN" altLang="en-US" sz="2300" b="1">
                <a:latin typeface="微软雅黑" panose="020B0503020204020204" pitchFamily="34" charset="-122"/>
                <a:ea typeface="微软雅黑" panose="020B0503020204020204" pitchFamily="34" charset="-122"/>
              </a:rPr>
              <a:t>有两次强定义，所以，</a:t>
            </a:r>
            <a:r>
              <a:rPr lang="zh-CN" altLang="en-US" sz="2300" b="1">
                <a:solidFill>
                  <a:srgbClr val="009242"/>
                </a:solidFill>
                <a:latin typeface="微软雅黑" panose="020B0503020204020204" pitchFamily="34" charset="-122"/>
                <a:ea typeface="微软雅黑" panose="020B0503020204020204" pitchFamily="34" charset="-122"/>
              </a:rPr>
              <a:t>链接器将输出一条出错信息</a:t>
            </a:r>
            <a:r>
              <a:rPr lang="zh-CN" altLang="en-US" sz="2300" b="1">
                <a:latin typeface="微软雅黑" panose="020B0503020204020204" pitchFamily="34" charset="-122"/>
                <a:ea typeface="微软雅黑" panose="020B0503020204020204" pitchFamily="34" charset="-122"/>
              </a:rPr>
              <a:t> </a:t>
            </a:r>
          </a:p>
          <a:p>
            <a:pPr eaLnBrk="0" hangingPunct="0">
              <a:lnSpc>
                <a:spcPct val="130000"/>
              </a:lnSpc>
            </a:pPr>
            <a:endParaRPr lang="zh-CN" altLang="en-US" sz="2300" b="1">
              <a:latin typeface="微软雅黑" panose="020B0503020204020204" pitchFamily="34" charset="-122"/>
              <a:ea typeface="微软雅黑" panose="020B0503020204020204" pitchFamily="34" charset="-122"/>
            </a:endParaRPr>
          </a:p>
        </p:txBody>
      </p:sp>
      <p:sp>
        <p:nvSpPr>
          <p:cNvPr id="712716" name="Text Box 12"/>
          <p:cNvSpPr txBox="1">
            <a:spLocks noChangeArrowheads="1"/>
          </p:cNvSpPr>
          <p:nvPr/>
        </p:nvSpPr>
        <p:spPr bwMode="auto">
          <a:xfrm>
            <a:off x="231775" y="1210310"/>
            <a:ext cx="4324350" cy="457200"/>
          </a:xfrm>
          <a:prstGeom prst="rect">
            <a:avLst/>
          </a:prstGeom>
          <a:noFill/>
          <a:ln w="9525">
            <a:noFill/>
            <a:miter lim="800000"/>
          </a:ln>
          <a:effectLst/>
        </p:spPr>
        <p:txBody>
          <a:bodyPr>
            <a:spAutoFit/>
          </a:bodyPr>
          <a:lstStyle/>
          <a:p>
            <a:pPr>
              <a:spcBef>
                <a:spcPct val="50000"/>
              </a:spcBef>
            </a:pPr>
            <a:r>
              <a:rPr lang="zh-CN" altLang="en-US" sz="2400" b="1">
                <a:ea typeface="微软雅黑" panose="020B0503020204020204" pitchFamily="34" charset="-122"/>
              </a:rPr>
              <a:t>以下程序会发生链接出错吗？</a:t>
            </a:r>
          </a:p>
        </p:txBody>
      </p:sp>
      <p:sp>
        <p:nvSpPr>
          <p:cNvPr id="37" name="矩形 36"/>
          <p:cNvSpPr/>
          <p:nvPr/>
        </p:nvSpPr>
        <p:spPr>
          <a:xfrm>
            <a:off x="193040" y="233045"/>
            <a:ext cx="7934960" cy="706755"/>
          </a:xfrm>
          <a:prstGeom prst="rect">
            <a:avLst/>
          </a:prstGeom>
        </p:spPr>
        <p:txBody>
          <a:bodyPr wrap="square">
            <a:spAutoFit/>
          </a:bodyPr>
          <a:lstStyle/>
          <a:p>
            <a:r>
              <a:rPr sz="4000" u="dashLong" dirty="0">
                <a:solidFill>
                  <a:schemeClr val="accent2"/>
                </a:solidFill>
                <a:uFillTx/>
              </a:rPr>
              <a:t>多重定义符号的解析举例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12716"/>
                                        </p:tgtEl>
                                        <p:attrNameLst>
                                          <p:attrName>style.visibility</p:attrName>
                                        </p:attrNameLst>
                                      </p:cBhvr>
                                      <p:to>
                                        <p:strVal val="visible"/>
                                      </p:to>
                                    </p:set>
                                    <p:animEffect transition="in" filter="blinds(horizontal)">
                                      <p:cBhvr>
                                        <p:cTn id="7" dur="500"/>
                                        <p:tgtEl>
                                          <p:spTgt spid="7127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12712">
                                            <p:txEl>
                                              <p:pRg st="0" end="0"/>
                                            </p:txEl>
                                          </p:spTgt>
                                        </p:tgtEl>
                                        <p:attrNameLst>
                                          <p:attrName>style.visibility</p:attrName>
                                        </p:attrNameLst>
                                      </p:cBhvr>
                                      <p:to>
                                        <p:strVal val="visible"/>
                                      </p:to>
                                    </p:set>
                                    <p:animEffect transition="in" filter="blinds(horizontal)">
                                      <p:cBhvr>
                                        <p:cTn id="12" dur="500"/>
                                        <p:tgtEl>
                                          <p:spTgt spid="71271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12712">
                                            <p:txEl>
                                              <p:pRg st="1" end="1"/>
                                            </p:txEl>
                                          </p:spTgt>
                                        </p:tgtEl>
                                        <p:attrNameLst>
                                          <p:attrName>style.visibility</p:attrName>
                                        </p:attrNameLst>
                                      </p:cBhvr>
                                      <p:to>
                                        <p:strVal val="visible"/>
                                      </p:to>
                                    </p:set>
                                    <p:animEffect transition="in" filter="blinds(horizontal)">
                                      <p:cBhvr>
                                        <p:cTn id="17" dur="500"/>
                                        <p:tgtEl>
                                          <p:spTgt spid="712712">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12712">
                                            <p:txEl>
                                              <p:pRg st="2" end="2"/>
                                            </p:txEl>
                                          </p:spTgt>
                                        </p:tgtEl>
                                        <p:attrNameLst>
                                          <p:attrName>style.visibility</p:attrName>
                                        </p:attrNameLst>
                                      </p:cBhvr>
                                      <p:to>
                                        <p:strVal val="visible"/>
                                      </p:to>
                                    </p:set>
                                    <p:animEffect transition="in" filter="blinds(horizontal)">
                                      <p:cBhvr>
                                        <p:cTn id="22" dur="500"/>
                                        <p:tgtEl>
                                          <p:spTgt spid="7127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2716" grpId="0" bldLvl="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6146" name="Title 1"/>
          <p:cNvSpPr>
            <a:spLocks noGrp="1"/>
          </p:cNvSpPr>
          <p:nvPr>
            <p:ph type="title" idx="4294967295"/>
          </p:nvPr>
        </p:nvSpPr>
        <p:spPr>
          <a:xfrm>
            <a:off x="385763" y="57150"/>
            <a:ext cx="7591425" cy="647700"/>
          </a:xfrm>
        </p:spPr>
        <p:txBody>
          <a:bodyPr/>
          <a:lstStyle/>
          <a:p>
            <a:r>
              <a:rPr lang="zh-CN" altLang="en-US" smtClean="0"/>
              <a:t>多重定义全局符号的问题</a:t>
            </a:r>
          </a:p>
        </p:txBody>
      </p:sp>
      <p:sp>
        <p:nvSpPr>
          <p:cNvPr id="646147" name="Content Placeholder 2"/>
          <p:cNvSpPr>
            <a:spLocks noGrp="1"/>
          </p:cNvSpPr>
          <p:nvPr>
            <p:ph idx="4294967295"/>
          </p:nvPr>
        </p:nvSpPr>
        <p:spPr>
          <a:xfrm>
            <a:off x="468313" y="995363"/>
            <a:ext cx="8229600" cy="5059362"/>
          </a:xfrm>
        </p:spPr>
        <p:txBody>
          <a:bodyPr/>
          <a:lstStyle/>
          <a:p>
            <a:r>
              <a:rPr lang="zh-CN" altLang="en-US" dirty="0" smtClean="0">
                <a:latin typeface="微软雅黑" pitchFamily="34" charset="-122"/>
                <a:ea typeface="微软雅黑" pitchFamily="34" charset="-122"/>
              </a:rPr>
              <a:t>尽量避免使用全局变量</a:t>
            </a:r>
          </a:p>
          <a:p>
            <a:endParaRPr lang="en-US" altLang="zh-CN" sz="1000" dirty="0" smtClean="0">
              <a:latin typeface="微软雅黑" pitchFamily="34" charset="-122"/>
              <a:ea typeface="微软雅黑" pitchFamily="34" charset="-122"/>
            </a:endParaRPr>
          </a:p>
          <a:p>
            <a:r>
              <a:rPr lang="zh-CN" altLang="en-US" dirty="0" smtClean="0">
                <a:latin typeface="微软雅黑" pitchFamily="34" charset="-122"/>
                <a:ea typeface="微软雅黑" pitchFamily="34" charset="-122"/>
              </a:rPr>
              <a:t>一定需要用的话，就按以下规则使用</a:t>
            </a:r>
          </a:p>
          <a:p>
            <a:pPr lvl="1"/>
            <a:r>
              <a:rPr lang="zh-CN" altLang="en-US" sz="2200" dirty="0" smtClean="0">
                <a:latin typeface="微软雅黑" pitchFamily="34" charset="-122"/>
                <a:ea typeface="微软雅黑" pitchFamily="34" charset="-122"/>
              </a:rPr>
              <a:t>尽量使用本地变量（</a:t>
            </a:r>
            <a:r>
              <a:rPr lang="en-US" altLang="zh-CN" sz="2200" dirty="0" smtClean="0">
                <a:latin typeface="微软雅黑" pitchFamily="34" charset="-122"/>
                <a:ea typeface="微软雅黑" pitchFamily="34" charset="-122"/>
                <a:cs typeface="Courier New" pitchFamily="49" charset="0"/>
              </a:rPr>
              <a:t>static</a:t>
            </a:r>
            <a:r>
              <a:rPr lang="zh-CN" altLang="en-US" sz="2200" dirty="0" smtClean="0">
                <a:latin typeface="微软雅黑" pitchFamily="34" charset="-122"/>
                <a:ea typeface="微软雅黑" pitchFamily="34" charset="-122"/>
                <a:cs typeface="Courier New" pitchFamily="49" charset="0"/>
              </a:rPr>
              <a:t>）</a:t>
            </a:r>
            <a:endParaRPr lang="zh-CN" altLang="en-US" sz="2200" dirty="0" smtClean="0">
              <a:latin typeface="微软雅黑" pitchFamily="34" charset="-122"/>
              <a:ea typeface="微软雅黑" pitchFamily="34" charset="-122"/>
            </a:endParaRPr>
          </a:p>
          <a:p>
            <a:pPr lvl="1"/>
            <a:r>
              <a:rPr lang="zh-CN" altLang="en-US" sz="2200" dirty="0" smtClean="0">
                <a:latin typeface="微软雅黑" pitchFamily="34" charset="-122"/>
                <a:ea typeface="微软雅黑" pitchFamily="34" charset="-122"/>
              </a:rPr>
              <a:t>全局变量要赋初值</a:t>
            </a:r>
          </a:p>
          <a:p>
            <a:pPr lvl="1"/>
            <a:r>
              <a:rPr lang="zh-CN" altLang="en-US" sz="2200" dirty="0" smtClean="0">
                <a:latin typeface="微软雅黑" pitchFamily="34" charset="-122"/>
                <a:ea typeface="微软雅黑" pitchFamily="34" charset="-122"/>
              </a:rPr>
              <a:t>外部全局变量要使用</a:t>
            </a:r>
            <a:r>
              <a:rPr lang="en-US" altLang="zh-CN" sz="2200" dirty="0" smtClean="0">
                <a:latin typeface="微软雅黑" pitchFamily="34" charset="-122"/>
                <a:ea typeface="微软雅黑" pitchFamily="34" charset="-122"/>
              </a:rPr>
              <a:t>extern</a:t>
            </a:r>
          </a:p>
        </p:txBody>
      </p:sp>
      <p:sp>
        <p:nvSpPr>
          <p:cNvPr id="646148" name="Text Box 4"/>
          <p:cNvSpPr txBox="1">
            <a:spLocks noChangeArrowheads="1"/>
          </p:cNvSpPr>
          <p:nvPr/>
        </p:nvSpPr>
        <p:spPr bwMode="auto">
          <a:xfrm>
            <a:off x="522288" y="3878263"/>
            <a:ext cx="8235950" cy="229293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dirty="0" smtClean="0">
                <a:solidFill>
                  <a:srgbClr val="FF0000"/>
                </a:solidFill>
                <a:ea typeface="微软雅黑" pitchFamily="34" charset="-122"/>
              </a:rPr>
              <a:t>       多重</a:t>
            </a:r>
            <a:r>
              <a:rPr lang="zh-CN" altLang="en-US" sz="2200" b="1" dirty="0">
                <a:solidFill>
                  <a:srgbClr val="FF0000"/>
                </a:solidFill>
                <a:ea typeface="微软雅黑" pitchFamily="34" charset="-122"/>
              </a:rPr>
              <a:t>定义全局变量会造成一些意想不到的错误，而且是默默发生的，编译系统不会警告，并会在程序执行很久后才能表现出来，且远离错误引发处。特别是在一个具有几百个模块的大型软件中，这类错误很难修正。</a:t>
            </a:r>
          </a:p>
          <a:p>
            <a:pPr fontAlgn="base">
              <a:spcBef>
                <a:spcPct val="50000"/>
              </a:spcBef>
              <a:spcAft>
                <a:spcPct val="0"/>
              </a:spcAft>
            </a:pPr>
            <a:r>
              <a:rPr lang="zh-CN" altLang="en-US" sz="2200" b="1" dirty="0" smtClean="0">
                <a:solidFill>
                  <a:srgbClr val="FF0000"/>
                </a:solidFill>
                <a:ea typeface="微软雅黑" pitchFamily="34" charset="-122"/>
              </a:rPr>
              <a:t>       大部分</a:t>
            </a:r>
            <a:r>
              <a:rPr lang="zh-CN" altLang="en-US" sz="2200" b="1" dirty="0">
                <a:solidFill>
                  <a:srgbClr val="FF0000"/>
                </a:solidFill>
                <a:ea typeface="微软雅黑" pitchFamily="34" charset="-122"/>
              </a:rPr>
              <a:t>程序员并不了解链接器如何工作，因而养成良好的编程习惯是非常重要的。</a:t>
            </a:r>
          </a:p>
        </p:txBody>
      </p:sp>
    </p:spTree>
    <p:extLst>
      <p:ext uri="{BB962C8B-B14F-4D97-AF65-F5344CB8AC3E}">
        <p14:creationId xmlns:p14="http://schemas.microsoft.com/office/powerpoint/2010/main" xmlns="" val="590949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6148">
                                            <p:txEl>
                                              <p:pRg st="0" end="0"/>
                                            </p:txEl>
                                          </p:spTgt>
                                        </p:tgtEl>
                                        <p:attrNameLst>
                                          <p:attrName>style.visibility</p:attrName>
                                        </p:attrNameLst>
                                      </p:cBhvr>
                                      <p:to>
                                        <p:strVal val="visible"/>
                                      </p:to>
                                    </p:set>
                                    <p:animEffect transition="in" filter="blinds(horizontal)">
                                      <p:cBhvr>
                                        <p:cTn id="7" dur="500"/>
                                        <p:tgtEl>
                                          <p:spTgt spid="64614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6148">
                                            <p:txEl>
                                              <p:pRg st="1" end="1"/>
                                            </p:txEl>
                                          </p:spTgt>
                                        </p:tgtEl>
                                        <p:attrNameLst>
                                          <p:attrName>style.visibility</p:attrName>
                                        </p:attrNameLst>
                                      </p:cBhvr>
                                      <p:to>
                                        <p:strVal val="visible"/>
                                      </p:to>
                                    </p:set>
                                    <p:animEffect transition="in" filter="blinds(horizontal)">
                                      <p:cBhvr>
                                        <p:cTn id="12" dur="500"/>
                                        <p:tgtEl>
                                          <p:spTgt spid="64614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0002" name="Rectangle 7"/>
          <p:cNvSpPr>
            <a:spLocks noGrp="1" noChangeArrowheads="1"/>
          </p:cNvSpPr>
          <p:nvPr>
            <p:ph type="title" idx="4294967295"/>
          </p:nvPr>
        </p:nvSpPr>
        <p:spPr>
          <a:xfrm>
            <a:off x="357188" y="26988"/>
            <a:ext cx="7591425" cy="719137"/>
          </a:xfrm>
        </p:spPr>
        <p:txBody>
          <a:bodyPr/>
          <a:lstStyle/>
          <a:p>
            <a:r>
              <a:rPr lang="zh-CN" altLang="en-US" smtClean="0"/>
              <a:t>头文件（</a:t>
            </a:r>
            <a:r>
              <a:rPr lang="en-US" altLang="zh-CN" smtClean="0"/>
              <a:t>.h</a:t>
            </a:r>
            <a:r>
              <a:rPr lang="zh-CN" altLang="en-US" smtClean="0"/>
              <a:t>文件）的作用</a:t>
            </a:r>
          </a:p>
        </p:txBody>
      </p:sp>
      <p:sp>
        <p:nvSpPr>
          <p:cNvPr id="640003"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#include "global.h"</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640004" name="Rectangle 4"/>
          <p:cNvSpPr>
            <a:spLocks noChangeArrowheads="1"/>
          </p:cNvSpPr>
          <p:nvPr/>
        </p:nvSpPr>
        <p:spPr bwMode="auto">
          <a:xfrm>
            <a:off x="361950" y="800100"/>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c1.c</a:t>
            </a:r>
          </a:p>
        </p:txBody>
      </p:sp>
      <p:sp>
        <p:nvSpPr>
          <p:cNvPr id="640005" name="Rectangle 5"/>
          <p:cNvSpPr>
            <a:spLocks noChangeArrowheads="1"/>
          </p:cNvSpPr>
          <p:nvPr/>
        </p:nvSpPr>
        <p:spPr bwMode="auto">
          <a:xfrm>
            <a:off x="5514975" y="911225"/>
            <a:ext cx="1435100"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global.h</a:t>
            </a:r>
          </a:p>
        </p:txBody>
      </p:sp>
      <p:sp>
        <p:nvSpPr>
          <p:cNvPr id="640006" name="Rectangle 6"/>
          <p:cNvSpPr>
            <a:spLocks noChangeArrowheads="1"/>
          </p:cNvSpPr>
          <p:nvPr/>
        </p:nvSpPr>
        <p:spPr bwMode="auto">
          <a:xfrm>
            <a:off x="5605463" y="1365250"/>
            <a:ext cx="2713037" cy="2228850"/>
          </a:xfrm>
          <a:prstGeom prst="rect">
            <a:avLst/>
          </a:prstGeom>
          <a:solidFill>
            <a:srgbClr val="DBF2DA"/>
          </a:solidFill>
          <a:ln w="3175">
            <a:solidFill>
              <a:schemeClr val="tx1"/>
            </a:solidFill>
            <a:miter lim="800000"/>
            <a:headEnd/>
            <a:tailEnd/>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#ifdef INITIALIZE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g = 23;</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#else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g;</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#endif</a:t>
            </a:r>
          </a:p>
        </p:txBody>
      </p:sp>
      <p:sp>
        <p:nvSpPr>
          <p:cNvPr id="640007" name="Rectangle 3"/>
          <p:cNvSpPr>
            <a:spLocks noChangeArrowheads="1"/>
          </p:cNvSpPr>
          <p:nvPr/>
        </p:nvSpPr>
        <p:spPr bwMode="auto">
          <a:xfrm>
            <a:off x="473075" y="3540125"/>
            <a:ext cx="4483100" cy="31432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#include &lt;stdio.h&gt;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#include "global.h"</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if (!init)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g = 37;</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t = f();</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printf("Calling f yields %d\n", 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640008" name="Rectangle 4"/>
          <p:cNvSpPr>
            <a:spLocks noChangeArrowheads="1"/>
          </p:cNvSpPr>
          <p:nvPr/>
        </p:nvSpPr>
        <p:spPr bwMode="auto">
          <a:xfrm>
            <a:off x="311150" y="3090863"/>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c2.c</a:t>
            </a:r>
          </a:p>
        </p:txBody>
      </p:sp>
    </p:spTree>
    <p:extLst>
      <p:ext uri="{BB962C8B-B14F-4D97-AF65-F5344CB8AC3E}">
        <p14:creationId xmlns:p14="http://schemas.microsoft.com/office/powerpoint/2010/main" xmlns="" val="286322933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850" name="Rectangle 7"/>
          <p:cNvSpPr>
            <a:spLocks noGrp="1" noChangeArrowheads="1"/>
          </p:cNvSpPr>
          <p:nvPr>
            <p:ph type="title" idx="4294967295"/>
          </p:nvPr>
        </p:nvSpPr>
        <p:spPr>
          <a:xfrm>
            <a:off x="357188" y="26988"/>
            <a:ext cx="7591425" cy="719137"/>
          </a:xfrm>
        </p:spPr>
        <p:txBody>
          <a:bodyPr/>
          <a:lstStyle/>
          <a:p>
            <a:r>
              <a:rPr lang="zh-CN" altLang="en-US" smtClean="0"/>
              <a:t>预处理操作</a:t>
            </a:r>
          </a:p>
        </p:txBody>
      </p:sp>
      <p:sp>
        <p:nvSpPr>
          <p:cNvPr id="718851" name="Rectangle 3"/>
          <p:cNvSpPr>
            <a:spLocks noChangeArrowheads="1"/>
          </p:cNvSpPr>
          <p:nvPr/>
        </p:nvSpPr>
        <p:spPr bwMode="auto">
          <a:xfrm>
            <a:off x="425450" y="1281113"/>
            <a:ext cx="2652713" cy="16192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#include "global.h"</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718852" name="Rectangle 4"/>
          <p:cNvSpPr>
            <a:spLocks noChangeArrowheads="1"/>
          </p:cNvSpPr>
          <p:nvPr/>
        </p:nvSpPr>
        <p:spPr bwMode="auto">
          <a:xfrm>
            <a:off x="361950" y="800100"/>
            <a:ext cx="7762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c1.c</a:t>
            </a:r>
          </a:p>
        </p:txBody>
      </p:sp>
      <p:sp>
        <p:nvSpPr>
          <p:cNvPr id="718853" name="Rectangle 5"/>
          <p:cNvSpPr>
            <a:spLocks noChangeArrowheads="1"/>
          </p:cNvSpPr>
          <p:nvPr/>
        </p:nvSpPr>
        <p:spPr bwMode="auto">
          <a:xfrm>
            <a:off x="4919663" y="765175"/>
            <a:ext cx="1435100"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global.h</a:t>
            </a:r>
          </a:p>
        </p:txBody>
      </p:sp>
      <p:sp>
        <p:nvSpPr>
          <p:cNvPr id="718854" name="Rectangle 6"/>
          <p:cNvSpPr>
            <a:spLocks noChangeArrowheads="1"/>
          </p:cNvSpPr>
          <p:nvPr/>
        </p:nvSpPr>
        <p:spPr bwMode="auto">
          <a:xfrm>
            <a:off x="4619625" y="1235075"/>
            <a:ext cx="2713038" cy="2228850"/>
          </a:xfrm>
          <a:prstGeom prst="rect">
            <a:avLst/>
          </a:prstGeom>
          <a:solidFill>
            <a:srgbClr val="DBF2DA"/>
          </a:solidFill>
          <a:ln w="3175">
            <a:solidFill>
              <a:schemeClr val="tx1"/>
            </a:solidFill>
            <a:miter lim="800000"/>
            <a:headEnd/>
            <a:tailEnd/>
          </a:ln>
        </p:spPr>
        <p:txBody>
          <a:bodyPr>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#ifdef INITIALIZE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a:t>
            </a:r>
            <a:r>
              <a:rPr lang="en-US" altLang="zh-CN" sz="2000" b="1">
                <a:solidFill>
                  <a:srgbClr val="FF0000"/>
                </a:solidFill>
                <a:latin typeface="微软雅黑" pitchFamily="34" charset="-122"/>
                <a:ea typeface="微软雅黑" pitchFamily="34" charset="-122"/>
                <a:cs typeface="Courier New" pitchFamily="49" charset="0"/>
              </a:rPr>
              <a:t>int g = 23;</a:t>
            </a: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itchFamily="49" charset="0"/>
              </a:rPr>
              <a:t>    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#else</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a:t>
            </a:r>
            <a:r>
              <a:rPr lang="en-US" altLang="zh-CN" sz="2000" b="1">
                <a:solidFill>
                  <a:srgbClr val="CC3300"/>
                </a:solidFill>
                <a:latin typeface="微软雅黑" pitchFamily="34" charset="-122"/>
                <a:ea typeface="微软雅黑" pitchFamily="34" charset="-122"/>
                <a:cs typeface="Courier New" pitchFamily="49" charset="0"/>
              </a:rPr>
              <a:t>int g;</a:t>
            </a: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itchFamily="49" charset="0"/>
              </a:rPr>
              <a:t>    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#endif</a:t>
            </a:r>
          </a:p>
        </p:txBody>
      </p:sp>
      <p:sp>
        <p:nvSpPr>
          <p:cNvPr id="9" name="Rectangle 3"/>
          <p:cNvSpPr>
            <a:spLocks noChangeArrowheads="1"/>
          </p:cNvSpPr>
          <p:nvPr/>
        </p:nvSpPr>
        <p:spPr bwMode="auto">
          <a:xfrm>
            <a:off x="534988" y="4306888"/>
            <a:ext cx="2366962" cy="1619250"/>
          </a:xfrm>
          <a:prstGeom prst="rect">
            <a:avLst/>
          </a:prstGeom>
          <a:solidFill>
            <a:srgbClr val="A6A6A6">
              <a:alpha val="41000"/>
            </a:srgbClr>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itchFamily="49" charset="0"/>
              </a:rPr>
              <a:t>int g = 23;</a:t>
            </a:r>
          </a:p>
          <a:p>
            <a:pPr eaLnBrk="0" fontAlgn="base" hangingPunct="0">
              <a:spcBef>
                <a:spcPct val="0"/>
              </a:spcBef>
              <a:spcAft>
                <a:spcPct val="0"/>
              </a:spcAft>
            </a:pPr>
            <a:r>
              <a:rPr lang="en-US" altLang="zh-CN" sz="2000" b="1">
                <a:solidFill>
                  <a:srgbClr val="FF0000"/>
                </a:solidFill>
                <a:latin typeface="微软雅黑" pitchFamily="34" charset="-122"/>
                <a:ea typeface="微软雅黑" pitchFamily="34" charset="-122"/>
                <a:cs typeface="Courier New" pitchFamily="49" charset="0"/>
              </a:rPr>
              <a:t>static int init = 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10" name="Rectangle 3"/>
          <p:cNvSpPr>
            <a:spLocks noChangeArrowheads="1"/>
          </p:cNvSpPr>
          <p:nvPr/>
        </p:nvSpPr>
        <p:spPr bwMode="auto">
          <a:xfrm>
            <a:off x="4676775" y="4351338"/>
            <a:ext cx="2454275" cy="1619250"/>
          </a:xfrm>
          <a:prstGeom prst="rect">
            <a:avLst/>
          </a:prstGeom>
          <a:solidFill>
            <a:srgbClr val="A6A6A6">
              <a:alpha val="25000"/>
            </a:srgbClr>
          </a:solidFill>
          <a:ln w="3175">
            <a:solidFill>
              <a:schemeClr val="tx1"/>
            </a:solidFill>
            <a:miter lim="800000"/>
            <a:headEnd/>
            <a:tailEnd/>
          </a:ln>
        </p:spPr>
        <p:txBody>
          <a:bodyPr>
            <a:spAutoFit/>
          </a:bodyPr>
          <a:lstStyle/>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itchFamily="49" charset="0"/>
              </a:rPr>
              <a:t>int g;</a:t>
            </a:r>
          </a:p>
          <a:p>
            <a:pPr eaLnBrk="0" fontAlgn="base" hangingPunct="0">
              <a:spcBef>
                <a:spcPct val="0"/>
              </a:spcBef>
              <a:spcAft>
                <a:spcPct val="0"/>
              </a:spcAft>
            </a:pPr>
            <a:r>
              <a:rPr lang="en-US" altLang="zh-CN" sz="2000" b="1">
                <a:solidFill>
                  <a:srgbClr val="CC3300"/>
                </a:solidFill>
                <a:latin typeface="微软雅黑" pitchFamily="34" charset="-122"/>
                <a:ea typeface="微软雅黑" pitchFamily="34" charset="-122"/>
                <a:cs typeface="Courier New" pitchFamily="49" charset="0"/>
              </a:rPr>
              <a:t>static int init =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f()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g+1;</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718859" name="Line 11"/>
          <p:cNvSpPr>
            <a:spLocks noChangeShapeType="1"/>
          </p:cNvSpPr>
          <p:nvPr/>
        </p:nvSpPr>
        <p:spPr bwMode="auto">
          <a:xfrm flipH="1">
            <a:off x="2046288" y="1843088"/>
            <a:ext cx="2787650" cy="2438400"/>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1" name="Line 13"/>
          <p:cNvSpPr>
            <a:spLocks noChangeShapeType="1"/>
          </p:cNvSpPr>
          <p:nvPr/>
        </p:nvSpPr>
        <p:spPr bwMode="auto">
          <a:xfrm>
            <a:off x="1538288" y="2932113"/>
            <a:ext cx="0" cy="1347787"/>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2" name="TextBox 19"/>
          <p:cNvSpPr txBox="1">
            <a:spLocks noChangeArrowheads="1"/>
          </p:cNvSpPr>
          <p:nvPr/>
        </p:nvSpPr>
        <p:spPr bwMode="auto">
          <a:xfrm>
            <a:off x="1054100" y="3592513"/>
            <a:ext cx="2527300" cy="396875"/>
          </a:xfrm>
          <a:prstGeom prst="rect">
            <a:avLst/>
          </a:prstGeom>
          <a:solidFill>
            <a:schemeClr val="bg1"/>
          </a:solidFill>
          <a:ln w="9525">
            <a:noFill/>
            <a:miter lim="800000"/>
            <a:headEnd/>
            <a:tailEnd/>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itchFamily="49" charset="0"/>
              </a:rPr>
              <a:t>定义 </a:t>
            </a:r>
            <a:r>
              <a:rPr lang="en-US" altLang="zh-CN" sz="2000" b="1">
                <a:solidFill>
                  <a:srgbClr val="000000"/>
                </a:solidFill>
                <a:latin typeface="微软雅黑" pitchFamily="34" charset="-122"/>
                <a:ea typeface="微软雅黑" pitchFamily="34" charset="-122"/>
                <a:cs typeface="Courier New" pitchFamily="49" charset="0"/>
              </a:rPr>
              <a:t>INITIALIZE</a:t>
            </a:r>
          </a:p>
        </p:txBody>
      </p:sp>
      <p:sp>
        <p:nvSpPr>
          <p:cNvPr id="718863" name="Line 15"/>
          <p:cNvSpPr>
            <a:spLocks noChangeShapeType="1"/>
          </p:cNvSpPr>
          <p:nvPr/>
        </p:nvSpPr>
        <p:spPr bwMode="auto">
          <a:xfrm>
            <a:off x="2613025" y="2946400"/>
            <a:ext cx="2306638" cy="1379538"/>
          </a:xfrm>
          <a:prstGeom prst="line">
            <a:avLst/>
          </a:prstGeom>
          <a:noFill/>
          <a:ln w="3810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4" name="Line 16"/>
          <p:cNvSpPr>
            <a:spLocks noChangeShapeType="1"/>
          </p:cNvSpPr>
          <p:nvPr/>
        </p:nvSpPr>
        <p:spPr bwMode="auto">
          <a:xfrm>
            <a:off x="5878513" y="3236913"/>
            <a:ext cx="0" cy="1117600"/>
          </a:xfrm>
          <a:prstGeom prst="line">
            <a:avLst/>
          </a:prstGeom>
          <a:noFill/>
          <a:ln w="3810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18865" name="TextBox 19"/>
          <p:cNvSpPr txBox="1">
            <a:spLocks noChangeArrowheads="1"/>
          </p:cNvSpPr>
          <p:nvPr/>
        </p:nvSpPr>
        <p:spPr bwMode="auto">
          <a:xfrm>
            <a:off x="3787775" y="3698875"/>
            <a:ext cx="3035300" cy="396875"/>
          </a:xfrm>
          <a:prstGeom prst="rect">
            <a:avLst/>
          </a:prstGeom>
          <a:solidFill>
            <a:schemeClr val="bg1"/>
          </a:solidFill>
          <a:ln w="9525">
            <a:noFill/>
            <a:miter lim="800000"/>
            <a:headEnd/>
            <a:tailEnd/>
          </a:ln>
        </p:spPr>
        <p:txBody>
          <a:bodyPr>
            <a:spAutoFit/>
          </a:bodyPr>
          <a:lstStyle/>
          <a:p>
            <a:pPr algn="ct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cs typeface="Courier New" pitchFamily="49" charset="0"/>
              </a:rPr>
              <a:t>没有定义 </a:t>
            </a:r>
            <a:r>
              <a:rPr lang="en-US" altLang="zh-CN" sz="2000" b="1">
                <a:solidFill>
                  <a:srgbClr val="000000"/>
                </a:solidFill>
                <a:latin typeface="微软雅黑" pitchFamily="34" charset="-122"/>
                <a:ea typeface="微软雅黑" pitchFamily="34" charset="-122"/>
                <a:cs typeface="Courier New" pitchFamily="49" charset="0"/>
              </a:rPr>
              <a:t>INITIALIZE</a:t>
            </a:r>
          </a:p>
        </p:txBody>
      </p:sp>
      <p:sp>
        <p:nvSpPr>
          <p:cNvPr id="718866" name="Rectangle 18"/>
          <p:cNvSpPr>
            <a:spLocks noChangeArrowheads="1"/>
          </p:cNvSpPr>
          <p:nvPr/>
        </p:nvSpPr>
        <p:spPr bwMode="auto">
          <a:xfrm>
            <a:off x="484188" y="6218238"/>
            <a:ext cx="6672262" cy="427037"/>
          </a:xfrm>
          <a:prstGeom prst="rect">
            <a:avLst/>
          </a:prstGeom>
          <a:noFill/>
          <a:ln w="9525">
            <a:noFill/>
            <a:miter lim="800000"/>
            <a:headEnd/>
            <a:tailEnd/>
          </a:ln>
          <a:effectLst/>
        </p:spPr>
        <p:txBody>
          <a:bodyPr wrap="none">
            <a:spAutoFit/>
          </a:bodyPr>
          <a:lstStyle/>
          <a:p>
            <a:pPr eaLnBrk="0" fontAlgn="base" hangingPunct="0">
              <a:spcBef>
                <a:spcPct val="0"/>
              </a:spcBef>
              <a:spcAft>
                <a:spcPct val="0"/>
              </a:spcAft>
            </a:pPr>
            <a:r>
              <a:rPr lang="en-US" altLang="zh-CN" sz="2200" b="1">
                <a:solidFill>
                  <a:srgbClr val="FF0000"/>
                </a:solidFill>
                <a:latin typeface="微软雅黑" pitchFamily="34" charset="-122"/>
                <a:ea typeface="微软雅黑" pitchFamily="34" charset="-122"/>
              </a:rPr>
              <a:t>#include</a:t>
            </a:r>
            <a:r>
              <a:rPr lang="zh-CN" altLang="en-US" sz="2200" b="1">
                <a:solidFill>
                  <a:srgbClr val="FF0000"/>
                </a:solidFill>
                <a:latin typeface="微软雅黑" pitchFamily="34" charset="-122"/>
                <a:ea typeface="微软雅黑" pitchFamily="34" charset="-122"/>
              </a:rPr>
              <a:t>指示被执行，插入</a:t>
            </a:r>
            <a:r>
              <a:rPr lang="en-US" altLang="zh-CN" sz="2200" b="1">
                <a:solidFill>
                  <a:srgbClr val="FF0000"/>
                </a:solidFill>
                <a:latin typeface="微软雅黑" pitchFamily="34" charset="-122"/>
                <a:ea typeface="微软雅黑" pitchFamily="34" charset="-122"/>
              </a:rPr>
              <a:t>.h</a:t>
            </a:r>
            <a:r>
              <a:rPr lang="zh-CN" altLang="en-US" sz="2200" b="1">
                <a:solidFill>
                  <a:srgbClr val="FF0000"/>
                </a:solidFill>
                <a:latin typeface="微软雅黑" pitchFamily="34" charset="-122"/>
                <a:ea typeface="微软雅黑" pitchFamily="34" charset="-122"/>
              </a:rPr>
              <a:t>文件的内容到源文件中</a:t>
            </a:r>
          </a:p>
        </p:txBody>
      </p:sp>
    </p:spTree>
    <p:extLst>
      <p:ext uri="{BB962C8B-B14F-4D97-AF65-F5344CB8AC3E}">
        <p14:creationId xmlns:p14="http://schemas.microsoft.com/office/powerpoint/2010/main" xmlns="" val="107495418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170" name="Rectangle 1"/>
          <p:cNvSpPr>
            <a:spLocks noGrp="1" noChangeArrowheads="1"/>
          </p:cNvSpPr>
          <p:nvPr>
            <p:ph type="title" idx="4294967295"/>
          </p:nvPr>
        </p:nvSpPr>
        <p:spPr>
          <a:xfrm>
            <a:off x="312738" y="0"/>
            <a:ext cx="8831262" cy="673100"/>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如何划分模块？</a:t>
            </a:r>
          </a:p>
        </p:txBody>
      </p:sp>
      <p:sp>
        <p:nvSpPr>
          <p:cNvPr id="647171" name="Rectangle 2"/>
          <p:cNvSpPr>
            <a:spLocks noGrp="1" noChangeArrowheads="1"/>
          </p:cNvSpPr>
          <p:nvPr>
            <p:ph type="body" idx="4294967295"/>
          </p:nvPr>
        </p:nvSpPr>
        <p:spPr>
          <a:xfrm>
            <a:off x="296863" y="1042988"/>
            <a:ext cx="8307387" cy="4905375"/>
          </a:xfrm>
        </p:spPr>
        <p:txBody>
          <a:bodyPr/>
          <a:lstStyle/>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许多函数无需自己写，可使用共享库函数</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smtClean="0">
                <a:latin typeface="微软雅黑" pitchFamily="34" charset="-122"/>
                <a:ea typeface="微软雅黑" pitchFamily="34" charset="-122"/>
              </a:rPr>
              <a:t>如数学库</a:t>
            </a:r>
            <a:r>
              <a:rPr lang="en-GB" altLang="zh-CN" sz="2400" smtClean="0">
                <a:latin typeface="微软雅黑" pitchFamily="34" charset="-122"/>
                <a:ea typeface="微软雅黑" pitchFamily="34" charset="-122"/>
              </a:rPr>
              <a:t>, </a:t>
            </a:r>
            <a:r>
              <a:rPr lang="zh-CN" altLang="en-GB" sz="2400" smtClean="0">
                <a:latin typeface="微软雅黑" pitchFamily="34" charset="-122"/>
                <a:ea typeface="微软雅黑" pitchFamily="34" charset="-122"/>
              </a:rPr>
              <a:t>输入</a:t>
            </a:r>
            <a:r>
              <a:rPr lang="en-GB" altLang="zh-CN" sz="2400" smtClean="0">
                <a:latin typeface="微软雅黑" pitchFamily="34" charset="-122"/>
                <a:ea typeface="微软雅黑" pitchFamily="34" charset="-122"/>
              </a:rPr>
              <a:t>/</a:t>
            </a:r>
            <a:r>
              <a:rPr lang="zh-CN" altLang="en-GB" sz="2400" smtClean="0">
                <a:latin typeface="微软雅黑" pitchFamily="34" charset="-122"/>
                <a:ea typeface="微软雅黑" pitchFamily="34" charset="-122"/>
              </a:rPr>
              <a:t>输出库</a:t>
            </a:r>
            <a:r>
              <a:rPr lang="en-GB" altLang="zh-CN" sz="2400" smtClean="0">
                <a:latin typeface="微软雅黑" pitchFamily="34" charset="-122"/>
                <a:ea typeface="微软雅黑" pitchFamily="34" charset="-122"/>
              </a:rPr>
              <a:t>, </a:t>
            </a:r>
            <a:r>
              <a:rPr lang="zh-CN" altLang="en-GB" sz="2400" smtClean="0">
                <a:latin typeface="微软雅黑" pitchFamily="34" charset="-122"/>
                <a:ea typeface="微软雅黑" pitchFamily="34" charset="-122"/>
              </a:rPr>
              <a:t>存储管理库，字符串处理等</a:t>
            </a:r>
            <a:endParaRPr lang="en-GB" altLang="zh-CN" sz="2400" smtClean="0">
              <a:latin typeface="微软雅黑" pitchFamily="34" charset="-122"/>
              <a:ea typeface="微软雅黑" pitchFamily="34" charset="-122"/>
            </a:endParaRPr>
          </a:p>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避免以下两种极端做法</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smtClean="0">
                <a:latin typeface="微软雅黑" pitchFamily="34" charset="-122"/>
                <a:ea typeface="微软雅黑" pitchFamily="34" charset="-122"/>
              </a:rPr>
              <a:t>将所有函数都放在一个源文件中</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修改一个函数需要对所有函数重新编译</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时间和空间两方面的效率都不高</a:t>
            </a:r>
          </a:p>
          <a:p>
            <a:pPr lvl="1">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smtClean="0">
                <a:latin typeface="微软雅黑" pitchFamily="34" charset="-122"/>
                <a:ea typeface="微软雅黑" pitchFamily="34" charset="-122"/>
              </a:rPr>
              <a:t>一个源文件中仅包含一个函数</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需要程序员显式地进行链接</a:t>
            </a:r>
          </a:p>
          <a:p>
            <a:pPr lvl="2">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效率高，但模块太多，故太繁琐</a:t>
            </a:r>
          </a:p>
        </p:txBody>
      </p:sp>
    </p:spTree>
    <p:extLst>
      <p:ext uri="{BB962C8B-B14F-4D97-AF65-F5344CB8AC3E}">
        <p14:creationId xmlns:p14="http://schemas.microsoft.com/office/powerpoint/2010/main" xmlns="" val="9784531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647171">
                                            <p:txEl>
                                              <p:pRg st="0" end="0"/>
                                            </p:txEl>
                                          </p:spTgt>
                                        </p:tgtEl>
                                        <p:attrNameLst>
                                          <p:attrName>style.visibility</p:attrName>
                                        </p:attrNameLst>
                                      </p:cBhvr>
                                      <p:to>
                                        <p:strVal val="visible"/>
                                      </p:to>
                                    </p:set>
                                    <p:animEffect transition="in" filter="blinds(horizontal)">
                                      <p:cBhvr>
                                        <p:cTn id="7" dur="500"/>
                                        <p:tgtEl>
                                          <p:spTgt spid="647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647171">
                                            <p:txEl>
                                              <p:pRg st="1" end="1"/>
                                            </p:txEl>
                                          </p:spTgt>
                                        </p:tgtEl>
                                        <p:attrNameLst>
                                          <p:attrName>style.visibility</p:attrName>
                                        </p:attrNameLst>
                                      </p:cBhvr>
                                      <p:to>
                                        <p:strVal val="visible"/>
                                      </p:to>
                                    </p:set>
                                    <p:animEffect transition="in" filter="blinds(horizontal)">
                                      <p:cBhvr>
                                        <p:cTn id="12" dur="500"/>
                                        <p:tgtEl>
                                          <p:spTgt spid="647171">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47171">
                                            <p:txEl>
                                              <p:pRg st="2" end="2"/>
                                            </p:txEl>
                                          </p:spTgt>
                                        </p:tgtEl>
                                        <p:attrNameLst>
                                          <p:attrName>style.visibility</p:attrName>
                                        </p:attrNameLst>
                                      </p:cBhvr>
                                      <p:to>
                                        <p:strVal val="visible"/>
                                      </p:to>
                                    </p:set>
                                    <p:animEffect transition="in" filter="blinds(horizontal)">
                                      <p:cBhvr>
                                        <p:cTn id="17" dur="500"/>
                                        <p:tgtEl>
                                          <p:spTgt spid="64717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47171">
                                            <p:txEl>
                                              <p:pRg st="3" end="3"/>
                                            </p:txEl>
                                          </p:spTgt>
                                        </p:tgtEl>
                                        <p:attrNameLst>
                                          <p:attrName>style.visibility</p:attrName>
                                        </p:attrNameLst>
                                      </p:cBhvr>
                                      <p:to>
                                        <p:strVal val="visible"/>
                                      </p:to>
                                    </p:set>
                                    <p:animEffect transition="in" filter="blinds(horizontal)">
                                      <p:cBhvr>
                                        <p:cTn id="22" dur="500"/>
                                        <p:tgtEl>
                                          <p:spTgt spid="647171">
                                            <p:txEl>
                                              <p:pRg st="3" end="3"/>
                                            </p:txEl>
                                          </p:spTgt>
                                        </p:tgtEl>
                                      </p:cBhvr>
                                    </p:animEffect>
                                  </p:childTnLst>
                                </p:cTn>
                              </p:par>
                              <p:par>
                                <p:cTn id="23" presetID="3" presetClass="entr" presetSubtype="10" fill="hold" nodeType="withEffect">
                                  <p:stCondLst>
                                    <p:cond delay="0"/>
                                  </p:stCondLst>
                                  <p:childTnLst>
                                    <p:set>
                                      <p:cBhvr>
                                        <p:cTn id="24" dur="1" fill="hold">
                                          <p:stCondLst>
                                            <p:cond delay="0"/>
                                          </p:stCondLst>
                                        </p:cTn>
                                        <p:tgtEl>
                                          <p:spTgt spid="647171">
                                            <p:txEl>
                                              <p:pRg st="4" end="4"/>
                                            </p:txEl>
                                          </p:spTgt>
                                        </p:tgtEl>
                                        <p:attrNameLst>
                                          <p:attrName>style.visibility</p:attrName>
                                        </p:attrNameLst>
                                      </p:cBhvr>
                                      <p:to>
                                        <p:strVal val="visible"/>
                                      </p:to>
                                    </p:set>
                                    <p:animEffect transition="in" filter="blinds(horizontal)">
                                      <p:cBhvr>
                                        <p:cTn id="25" dur="500"/>
                                        <p:tgtEl>
                                          <p:spTgt spid="647171">
                                            <p:txEl>
                                              <p:pRg st="4" end="4"/>
                                            </p:txEl>
                                          </p:spTgt>
                                        </p:tgtEl>
                                      </p:cBhvr>
                                    </p:animEffect>
                                  </p:childTnLst>
                                </p:cTn>
                              </p:par>
                              <p:par>
                                <p:cTn id="26" presetID="3" presetClass="entr" presetSubtype="10" fill="hold" nodeType="withEffect">
                                  <p:stCondLst>
                                    <p:cond delay="0"/>
                                  </p:stCondLst>
                                  <p:childTnLst>
                                    <p:set>
                                      <p:cBhvr>
                                        <p:cTn id="27" dur="1" fill="hold">
                                          <p:stCondLst>
                                            <p:cond delay="0"/>
                                          </p:stCondLst>
                                        </p:cTn>
                                        <p:tgtEl>
                                          <p:spTgt spid="647171">
                                            <p:txEl>
                                              <p:pRg st="5" end="5"/>
                                            </p:txEl>
                                          </p:spTgt>
                                        </p:tgtEl>
                                        <p:attrNameLst>
                                          <p:attrName>style.visibility</p:attrName>
                                        </p:attrNameLst>
                                      </p:cBhvr>
                                      <p:to>
                                        <p:strVal val="visible"/>
                                      </p:to>
                                    </p:set>
                                    <p:animEffect transition="in" filter="blinds(horizontal)">
                                      <p:cBhvr>
                                        <p:cTn id="28" dur="500"/>
                                        <p:tgtEl>
                                          <p:spTgt spid="647171">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47171">
                                            <p:txEl>
                                              <p:pRg st="6" end="6"/>
                                            </p:txEl>
                                          </p:spTgt>
                                        </p:tgtEl>
                                        <p:attrNameLst>
                                          <p:attrName>style.visibility</p:attrName>
                                        </p:attrNameLst>
                                      </p:cBhvr>
                                      <p:to>
                                        <p:strVal val="visible"/>
                                      </p:to>
                                    </p:set>
                                    <p:animEffect transition="in" filter="blinds(horizontal)">
                                      <p:cBhvr>
                                        <p:cTn id="33" dur="500"/>
                                        <p:tgtEl>
                                          <p:spTgt spid="647171">
                                            <p:txEl>
                                              <p:pRg st="6" end="6"/>
                                            </p:txEl>
                                          </p:spTgt>
                                        </p:tgtEl>
                                      </p:cBhvr>
                                    </p:animEffect>
                                  </p:childTnLst>
                                </p:cTn>
                              </p:par>
                              <p:par>
                                <p:cTn id="34" presetID="3" presetClass="entr" presetSubtype="10" fill="hold" nodeType="withEffect">
                                  <p:stCondLst>
                                    <p:cond delay="0"/>
                                  </p:stCondLst>
                                  <p:childTnLst>
                                    <p:set>
                                      <p:cBhvr>
                                        <p:cTn id="35" dur="1" fill="hold">
                                          <p:stCondLst>
                                            <p:cond delay="0"/>
                                          </p:stCondLst>
                                        </p:cTn>
                                        <p:tgtEl>
                                          <p:spTgt spid="647171">
                                            <p:txEl>
                                              <p:pRg st="7" end="7"/>
                                            </p:txEl>
                                          </p:spTgt>
                                        </p:tgtEl>
                                        <p:attrNameLst>
                                          <p:attrName>style.visibility</p:attrName>
                                        </p:attrNameLst>
                                      </p:cBhvr>
                                      <p:to>
                                        <p:strVal val="visible"/>
                                      </p:to>
                                    </p:set>
                                    <p:animEffect transition="in" filter="blinds(horizontal)">
                                      <p:cBhvr>
                                        <p:cTn id="36" dur="500"/>
                                        <p:tgtEl>
                                          <p:spTgt spid="647171">
                                            <p:txEl>
                                              <p:pRg st="7" end="7"/>
                                            </p:txEl>
                                          </p:spTgt>
                                        </p:tgtEl>
                                      </p:cBhvr>
                                    </p:animEffect>
                                  </p:childTnLst>
                                </p:cTn>
                              </p:par>
                              <p:par>
                                <p:cTn id="37" presetID="3" presetClass="entr" presetSubtype="10" fill="hold" nodeType="withEffect">
                                  <p:stCondLst>
                                    <p:cond delay="0"/>
                                  </p:stCondLst>
                                  <p:childTnLst>
                                    <p:set>
                                      <p:cBhvr>
                                        <p:cTn id="38" dur="1" fill="hold">
                                          <p:stCondLst>
                                            <p:cond delay="0"/>
                                          </p:stCondLst>
                                        </p:cTn>
                                        <p:tgtEl>
                                          <p:spTgt spid="647171">
                                            <p:txEl>
                                              <p:pRg st="8" end="8"/>
                                            </p:txEl>
                                          </p:spTgt>
                                        </p:tgtEl>
                                        <p:attrNameLst>
                                          <p:attrName>style.visibility</p:attrName>
                                        </p:attrNameLst>
                                      </p:cBhvr>
                                      <p:to>
                                        <p:strVal val="visible"/>
                                      </p:to>
                                    </p:set>
                                    <p:animEffect transition="in" filter="blinds(horizontal)">
                                      <p:cBhvr>
                                        <p:cTn id="39" dur="500"/>
                                        <p:tgtEl>
                                          <p:spTgt spid="647171">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9218" name="Rectangle 1"/>
          <p:cNvSpPr>
            <a:spLocks noGrp="1" noChangeArrowheads="1"/>
          </p:cNvSpPr>
          <p:nvPr>
            <p:ph type="title" idx="4294967295"/>
          </p:nvPr>
        </p:nvSpPr>
        <p:spPr>
          <a:xfrm>
            <a:off x="206375" y="53975"/>
            <a:ext cx="8716963" cy="669925"/>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静态共享库</a:t>
            </a:r>
          </a:p>
        </p:txBody>
      </p:sp>
      <p:sp>
        <p:nvSpPr>
          <p:cNvPr id="649219" name="Rectangle 2"/>
          <p:cNvSpPr>
            <a:spLocks noGrp="1" noChangeArrowheads="1"/>
          </p:cNvSpPr>
          <p:nvPr>
            <p:ph type="body" idx="4294967295"/>
          </p:nvPr>
        </p:nvSpPr>
        <p:spPr>
          <a:xfrm>
            <a:off x="284163" y="1084263"/>
            <a:ext cx="8415337" cy="4767262"/>
          </a:xfrm>
        </p:spPr>
        <p:txBody>
          <a:bodyPr/>
          <a:lstStyle/>
          <a:p>
            <a:pP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dirty="0" smtClean="0">
                <a:solidFill>
                  <a:srgbClr val="990000"/>
                </a:solidFill>
                <a:latin typeface="微软雅黑" pitchFamily="34" charset="-122"/>
                <a:ea typeface="微软雅黑" pitchFamily="34" charset="-122"/>
              </a:rPr>
              <a:t>静态库 </a:t>
            </a:r>
            <a:r>
              <a:rPr lang="en-GB" altLang="zh-CN" dirty="0" smtClean="0">
                <a:latin typeface="微软雅黑" pitchFamily="34" charset="-122"/>
                <a:ea typeface="微软雅黑" pitchFamily="34" charset="-122"/>
              </a:rPr>
              <a:t>(.a </a:t>
            </a:r>
            <a:r>
              <a:rPr lang="en-GB" altLang="zh-CN" dirty="0" smtClean="0">
                <a:solidFill>
                  <a:srgbClr val="000004"/>
                </a:solidFill>
                <a:latin typeface="微软雅黑" pitchFamily="34" charset="-122"/>
                <a:ea typeface="微软雅黑" pitchFamily="34" charset="-122"/>
              </a:rPr>
              <a:t>archive files</a:t>
            </a:r>
            <a:r>
              <a:rPr lang="en-GB" altLang="zh-CN" dirty="0" smtClean="0">
                <a:latin typeface="微软雅黑" pitchFamily="34" charset="-122"/>
                <a:ea typeface="微软雅黑" pitchFamily="34" charset="-122"/>
              </a:rPr>
              <a:t>)</a:t>
            </a:r>
          </a:p>
          <a:p>
            <a:pPr lvl="1">
              <a:spcBef>
                <a:spcPct val="40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dirty="0" smtClean="0">
                <a:latin typeface="微软雅黑" pitchFamily="34" charset="-122"/>
                <a:ea typeface="微软雅黑" pitchFamily="34" charset="-122"/>
              </a:rPr>
              <a:t>将所有相关的目标模块（</a:t>
            </a:r>
            <a:r>
              <a:rPr lang="en-GB" altLang="zh-CN" sz="2400" dirty="0" smtClean="0">
                <a:latin typeface="微软雅黑" pitchFamily="34" charset="-122"/>
                <a:ea typeface="微软雅黑" pitchFamily="34" charset="-122"/>
              </a:rPr>
              <a:t>.o</a:t>
            </a:r>
            <a:r>
              <a:rPr lang="zh-CN" altLang="en-GB" sz="2400" dirty="0" smtClean="0">
                <a:latin typeface="微软雅黑" pitchFamily="34" charset="-122"/>
                <a:ea typeface="微软雅黑" pitchFamily="34" charset="-122"/>
              </a:rPr>
              <a:t>）打包为一个单独的库文件（</a:t>
            </a:r>
            <a:r>
              <a:rPr lang="en-GB" altLang="zh-CN" sz="2400" dirty="0" smtClean="0">
                <a:latin typeface="微软雅黑" pitchFamily="34" charset="-122"/>
                <a:ea typeface="微软雅黑" pitchFamily="34" charset="-122"/>
              </a:rPr>
              <a:t>.a</a:t>
            </a:r>
            <a:r>
              <a:rPr lang="zh-CN" altLang="en-GB" sz="2400" dirty="0" smtClean="0">
                <a:latin typeface="微软雅黑" pitchFamily="34" charset="-122"/>
                <a:ea typeface="微软雅黑" pitchFamily="34" charset="-122"/>
              </a:rPr>
              <a:t>），称为</a:t>
            </a:r>
            <a:r>
              <a:rPr lang="zh-CN" altLang="en-GB" sz="2400" dirty="0" smtClean="0">
                <a:solidFill>
                  <a:srgbClr val="CC3300"/>
                </a:solidFill>
                <a:latin typeface="微软雅黑" pitchFamily="34" charset="-122"/>
                <a:ea typeface="微软雅黑" pitchFamily="34" charset="-122"/>
              </a:rPr>
              <a:t>静态库文件</a:t>
            </a:r>
            <a:r>
              <a:rPr lang="zh-CN" altLang="en-GB" sz="2400" dirty="0" smtClean="0">
                <a:latin typeface="微软雅黑" pitchFamily="34" charset="-122"/>
                <a:ea typeface="微软雅黑" pitchFamily="34" charset="-122"/>
              </a:rPr>
              <a:t> ，也称</a:t>
            </a:r>
            <a:r>
              <a:rPr lang="zh-CN" altLang="en-GB" sz="2400" dirty="0" smtClean="0">
                <a:solidFill>
                  <a:srgbClr val="CC3300"/>
                </a:solidFill>
                <a:latin typeface="微软雅黑" pitchFamily="34" charset="-122"/>
                <a:ea typeface="微软雅黑" pitchFamily="34" charset="-122"/>
              </a:rPr>
              <a:t>存档文件</a:t>
            </a:r>
            <a:r>
              <a:rPr lang="zh-CN" altLang="en-GB" sz="2400" dirty="0" smtClean="0">
                <a:latin typeface="微软雅黑" pitchFamily="34" charset="-122"/>
                <a:ea typeface="微软雅黑" pitchFamily="34" charset="-122"/>
              </a:rPr>
              <a:t>（</a:t>
            </a:r>
            <a:r>
              <a:rPr lang="en-GB" altLang="zh-CN" sz="2400" dirty="0" smtClean="0">
                <a:latin typeface="微软雅黑" pitchFamily="34" charset="-122"/>
                <a:ea typeface="微软雅黑" pitchFamily="34" charset="-122"/>
              </a:rPr>
              <a:t>archive</a:t>
            </a:r>
            <a:r>
              <a:rPr lang="zh-CN" altLang="en-GB" sz="2400" dirty="0" smtClean="0">
                <a:latin typeface="微软雅黑" pitchFamily="34" charset="-122"/>
                <a:ea typeface="微软雅黑" pitchFamily="34" charset="-122"/>
              </a:rPr>
              <a:t>）</a:t>
            </a:r>
            <a:endParaRPr lang="en-GB" altLang="zh-CN" sz="2400" dirty="0" smtClean="0">
              <a:latin typeface="微软雅黑" pitchFamily="34" charset="-122"/>
              <a:ea typeface="微软雅黑" pitchFamily="34" charset="-122"/>
            </a:endParaRPr>
          </a:p>
          <a:p>
            <a:pPr lvl="1">
              <a:spcBef>
                <a:spcPct val="40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dirty="0" smtClean="0">
                <a:latin typeface="微软雅黑" pitchFamily="34" charset="-122"/>
                <a:ea typeface="微软雅黑" pitchFamily="34" charset="-122"/>
              </a:rPr>
              <a:t>增强链接器功能，使其能通过查找一个或多个库文件中的符号来解析符号</a:t>
            </a:r>
          </a:p>
          <a:p>
            <a:pPr lvl="1">
              <a:spcBef>
                <a:spcPct val="40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dirty="0" smtClean="0">
                <a:latin typeface="微软雅黑" pitchFamily="34" charset="-122"/>
                <a:ea typeface="微软雅黑" pitchFamily="34" charset="-122"/>
              </a:rPr>
              <a:t>在构建可执行文件时只需指定库文件名，链接器会自动到库中寻找那些应用程序用到的目标模块，并且只</a:t>
            </a:r>
            <a:r>
              <a:rPr lang="zh-CN" altLang="en-GB" sz="2400" dirty="0" smtClean="0">
                <a:solidFill>
                  <a:srgbClr val="CC3300"/>
                </a:solidFill>
                <a:latin typeface="微软雅黑" pitchFamily="34" charset="-122"/>
                <a:ea typeface="微软雅黑" pitchFamily="34" charset="-122"/>
              </a:rPr>
              <a:t>把用到的模块从库中拷贝出来</a:t>
            </a:r>
          </a:p>
          <a:p>
            <a:pPr lvl="1">
              <a:spcBef>
                <a:spcPct val="40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z="2400" dirty="0" smtClean="0">
                <a:solidFill>
                  <a:srgbClr val="FF0000"/>
                </a:solidFill>
                <a:latin typeface="微软雅黑" pitchFamily="34" charset="-122"/>
                <a:ea typeface="微软雅黑" pitchFamily="34" charset="-122"/>
              </a:rPr>
              <a:t>在</a:t>
            </a:r>
            <a:r>
              <a:rPr lang="en-GB" altLang="zh-CN" sz="2400" dirty="0" err="1" smtClean="0">
                <a:solidFill>
                  <a:srgbClr val="FF0000"/>
                </a:solidFill>
                <a:latin typeface="微软雅黑" pitchFamily="34" charset="-122"/>
                <a:ea typeface="微软雅黑" pitchFamily="34" charset="-122"/>
              </a:rPr>
              <a:t>gcc</a:t>
            </a:r>
            <a:r>
              <a:rPr lang="zh-CN" altLang="en-GB" sz="2400" dirty="0" smtClean="0">
                <a:solidFill>
                  <a:srgbClr val="FF0000"/>
                </a:solidFill>
                <a:latin typeface="微软雅黑" pitchFamily="34" charset="-122"/>
                <a:ea typeface="微软雅黑" pitchFamily="34" charset="-122"/>
              </a:rPr>
              <a:t>命令行中</a:t>
            </a:r>
            <a:r>
              <a:rPr lang="zh-CN" altLang="en-GB" sz="2400" dirty="0" smtClean="0">
                <a:solidFill>
                  <a:srgbClr val="00B050"/>
                </a:solidFill>
                <a:latin typeface="微软雅黑" pitchFamily="34" charset="-122"/>
                <a:ea typeface="微软雅黑" pitchFamily="34" charset="-122"/>
              </a:rPr>
              <a:t>无需明显</a:t>
            </a:r>
            <a:r>
              <a:rPr lang="zh-CN" altLang="en-GB" sz="2400" dirty="0" smtClean="0">
                <a:solidFill>
                  <a:srgbClr val="FF0000"/>
                </a:solidFill>
                <a:latin typeface="微软雅黑" pitchFamily="34" charset="-122"/>
                <a:ea typeface="微软雅黑" pitchFamily="34" charset="-122"/>
              </a:rPr>
              <a:t>指定</a:t>
            </a:r>
            <a:r>
              <a:rPr lang="en-GB" altLang="zh-CN" sz="2400" dirty="0" smtClean="0">
                <a:solidFill>
                  <a:srgbClr val="FF0000"/>
                </a:solidFill>
                <a:latin typeface="微软雅黑" pitchFamily="34" charset="-122"/>
                <a:ea typeface="微软雅黑" pitchFamily="34" charset="-122"/>
              </a:rPr>
              <a:t>C</a:t>
            </a:r>
            <a:r>
              <a:rPr lang="zh-CN" altLang="en-GB" sz="2400" dirty="0" smtClean="0">
                <a:solidFill>
                  <a:srgbClr val="FF0000"/>
                </a:solidFill>
                <a:latin typeface="微软雅黑" pitchFamily="34" charset="-122"/>
                <a:ea typeface="微软雅黑" pitchFamily="34" charset="-122"/>
              </a:rPr>
              <a:t>标准库</a:t>
            </a:r>
            <a:r>
              <a:rPr lang="en-GB" altLang="zh-CN" sz="2400" dirty="0" err="1" smtClean="0">
                <a:solidFill>
                  <a:srgbClr val="00B050"/>
                </a:solidFill>
                <a:latin typeface="微软雅黑" pitchFamily="34" charset="-122"/>
                <a:ea typeface="微软雅黑" pitchFamily="34" charset="-122"/>
              </a:rPr>
              <a:t>libc.a</a:t>
            </a:r>
            <a:r>
              <a:rPr lang="en-GB" altLang="zh-CN" sz="2400" dirty="0" smtClean="0">
                <a:solidFill>
                  <a:srgbClr val="FF0000"/>
                </a:solidFill>
                <a:latin typeface="微软雅黑" pitchFamily="34" charset="-122"/>
                <a:ea typeface="微软雅黑" pitchFamily="34" charset="-122"/>
              </a:rPr>
              <a:t>(</a:t>
            </a:r>
            <a:r>
              <a:rPr lang="zh-CN" altLang="en-GB" sz="2400" dirty="0" smtClean="0">
                <a:solidFill>
                  <a:srgbClr val="FF0000"/>
                </a:solidFill>
                <a:latin typeface="微软雅黑" pitchFamily="34" charset="-122"/>
                <a:ea typeface="微软雅黑" pitchFamily="34" charset="-122"/>
              </a:rPr>
              <a:t>默认库</a:t>
            </a:r>
            <a:r>
              <a:rPr lang="en-GB" altLang="zh-CN" sz="2400" dirty="0" smtClean="0">
                <a:solidFill>
                  <a:srgbClr val="FF0000"/>
                </a:solidFill>
                <a:latin typeface="微软雅黑" pitchFamily="34" charset="-122"/>
                <a:ea typeface="微软雅黑" pitchFamily="34" charset="-122"/>
              </a:rPr>
              <a:t>)</a:t>
            </a:r>
            <a:endParaRPr lang="zh-CN" altLang="en-GB" sz="2400" dirty="0" smtClean="0">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xmlns="" val="1727205173"/>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1859" name="Rectangle 3"/>
          <p:cNvSpPr>
            <a:spLocks noGrp="1" noChangeArrowheads="1"/>
          </p:cNvSpPr>
          <p:nvPr>
            <p:ph type="body" idx="1"/>
          </p:nvPr>
        </p:nvSpPr>
        <p:spPr>
          <a:xfrm>
            <a:off x="396875" y="777875"/>
            <a:ext cx="8229600" cy="5218113"/>
          </a:xfrm>
        </p:spPr>
        <p:txBody>
          <a:bodyPr/>
          <a:lstStyle/>
          <a:p>
            <a:r>
              <a:rPr lang="zh-CN" altLang="en-US" sz="2200" smtClean="0">
                <a:ea typeface="微软雅黑" pitchFamily="34" charset="-122"/>
              </a:rPr>
              <a:t>原始的链接概念早在高级编程语言出现之前就已存在</a:t>
            </a:r>
          </a:p>
          <a:p>
            <a:r>
              <a:rPr lang="zh-CN" altLang="en-US" sz="2200" smtClean="0">
                <a:ea typeface="微软雅黑" pitchFamily="34" charset="-122"/>
              </a:rPr>
              <a:t>最早程序员</a:t>
            </a:r>
            <a:r>
              <a:rPr lang="zh-CN" altLang="en-US" sz="2200" smtClean="0">
                <a:solidFill>
                  <a:srgbClr val="FF0000"/>
                </a:solidFill>
                <a:ea typeface="微软雅黑" pitchFamily="34" charset="-122"/>
              </a:rPr>
              <a:t>用机器语言编写程序</a:t>
            </a:r>
            <a:r>
              <a:rPr lang="zh-CN" altLang="en-US" sz="2200" smtClean="0">
                <a:ea typeface="微软雅黑" pitchFamily="34" charset="-122"/>
              </a:rPr>
              <a:t>，并记录在纸带或卡片上</a:t>
            </a:r>
            <a:endParaRPr lang="en-US" altLang="zh-CN" sz="2200" smtClean="0">
              <a:ea typeface="微软雅黑" pitchFamily="34" charset="-122"/>
            </a:endParaRPr>
          </a:p>
          <a:p>
            <a:endParaRPr lang="zh-CN" altLang="en-US" sz="2200" smtClean="0">
              <a:ea typeface="微软雅黑" pitchFamily="34" charset="-122"/>
            </a:endParaRPr>
          </a:p>
        </p:txBody>
      </p:sp>
      <p:sp>
        <p:nvSpPr>
          <p:cNvPr id="761860" name="Rectangle 1"/>
          <p:cNvSpPr>
            <a:spLocks noChangeArrowheads="1"/>
          </p:cNvSpPr>
          <p:nvPr/>
        </p:nvSpPr>
        <p:spPr bwMode="auto">
          <a:xfrm>
            <a:off x="455613" y="123825"/>
            <a:ext cx="8232775" cy="422275"/>
          </a:xfrm>
          <a:prstGeom prst="rect">
            <a:avLst/>
          </a:prstGeom>
          <a:noFill/>
          <a:ln w="9525">
            <a:noFill/>
            <a:miter lim="800000"/>
            <a:headEnd/>
            <a:tailEnd/>
          </a:ln>
        </p:spPr>
        <p:txBody>
          <a:bodyPr anchor="ctr"/>
          <a:lstStyle/>
          <a:p>
            <a:pPr marL="119063" indent="-119063"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p>
        </p:txBody>
      </p:sp>
      <p:pic>
        <p:nvPicPr>
          <p:cNvPr id="761861" name="Picture 5"/>
          <p:cNvPicPr>
            <a:picLocks noChangeAspect="1" noChangeArrowheads="1"/>
          </p:cNvPicPr>
          <p:nvPr/>
        </p:nvPicPr>
        <p:blipFill>
          <a:blip r:embed="rId2" cstate="print"/>
          <a:srcRect/>
          <a:stretch>
            <a:fillRect/>
          </a:stretch>
        </p:blipFill>
        <p:spPr bwMode="auto">
          <a:xfrm>
            <a:off x="202223" y="1565154"/>
            <a:ext cx="5054600" cy="3068637"/>
          </a:xfrm>
          <a:prstGeom prst="rect">
            <a:avLst/>
          </a:prstGeom>
          <a:noFill/>
        </p:spPr>
      </p:pic>
      <p:pic>
        <p:nvPicPr>
          <p:cNvPr id="761862" name="Picture 6"/>
          <p:cNvPicPr>
            <a:picLocks noChangeAspect="1" noChangeArrowheads="1"/>
          </p:cNvPicPr>
          <p:nvPr/>
        </p:nvPicPr>
        <p:blipFill>
          <a:blip r:embed="rId3" cstate="print"/>
          <a:srcRect b="12753"/>
          <a:stretch>
            <a:fillRect/>
          </a:stretch>
        </p:blipFill>
        <p:spPr bwMode="auto">
          <a:xfrm>
            <a:off x="26376" y="3901831"/>
            <a:ext cx="5853113" cy="2947377"/>
          </a:xfrm>
          <a:prstGeom prst="rect">
            <a:avLst/>
          </a:prstGeom>
          <a:noFill/>
        </p:spPr>
      </p:pic>
      <p:sp>
        <p:nvSpPr>
          <p:cNvPr id="761863" name="Text Box 7"/>
          <p:cNvSpPr txBox="1">
            <a:spLocks noChangeArrowheads="1"/>
          </p:cNvSpPr>
          <p:nvPr/>
        </p:nvSpPr>
        <p:spPr bwMode="auto">
          <a:xfrm>
            <a:off x="5472113" y="1714500"/>
            <a:ext cx="3222625" cy="427038"/>
          </a:xfrm>
          <a:prstGeom prst="rect">
            <a:avLst/>
          </a:prstGeom>
          <a:noFill/>
          <a:ln w="9525">
            <a:noFill/>
            <a:miter lim="800000"/>
            <a:headEnd/>
            <a:tailEnd/>
          </a:ln>
          <a:effectLst/>
        </p:spPr>
        <p:txBody>
          <a:bodyPr>
            <a:spAutoFit/>
          </a:bodyPr>
          <a:lstStyle/>
          <a:p>
            <a:pPr>
              <a:spcBef>
                <a:spcPct val="50000"/>
              </a:spcBef>
            </a:pPr>
            <a:r>
              <a:rPr lang="zh-CN" altLang="en-US" sz="2200" b="1">
                <a:solidFill>
                  <a:srgbClr val="FF0000"/>
                </a:solidFill>
                <a:latin typeface="微软雅黑" pitchFamily="34" charset="-122"/>
                <a:ea typeface="微软雅黑" pitchFamily="34" charset="-122"/>
              </a:rPr>
              <a:t>穿孔表示</a:t>
            </a:r>
            <a:r>
              <a:rPr lang="en-US" altLang="zh-CN" sz="2200" b="1">
                <a:solidFill>
                  <a:srgbClr val="FF0000"/>
                </a:solidFill>
                <a:latin typeface="微软雅黑" pitchFamily="34" charset="-122"/>
                <a:ea typeface="微软雅黑" pitchFamily="34" charset="-122"/>
              </a:rPr>
              <a:t>0</a:t>
            </a:r>
            <a:r>
              <a:rPr lang="zh-CN" altLang="en-US" sz="2200" b="1">
                <a:solidFill>
                  <a:srgbClr val="FF0000"/>
                </a:solidFill>
                <a:latin typeface="微软雅黑" pitchFamily="34" charset="-122"/>
                <a:ea typeface="微软雅黑" pitchFamily="34" charset="-122"/>
              </a:rPr>
              <a:t>，未穿孔为</a:t>
            </a:r>
            <a:r>
              <a:rPr lang="en-US" altLang="zh-CN" sz="2200" b="1">
                <a:solidFill>
                  <a:srgbClr val="FF0000"/>
                </a:solidFill>
                <a:latin typeface="微软雅黑" pitchFamily="34" charset="-122"/>
                <a:ea typeface="微软雅黑" pitchFamily="34" charset="-122"/>
              </a:rPr>
              <a:t>1</a:t>
            </a:r>
          </a:p>
        </p:txBody>
      </p:sp>
      <p:sp>
        <p:nvSpPr>
          <p:cNvPr id="761864" name="Text Box 8"/>
          <p:cNvSpPr txBox="1">
            <a:spLocks noChangeArrowheads="1"/>
          </p:cNvSpPr>
          <p:nvPr/>
        </p:nvSpPr>
        <p:spPr bwMode="auto">
          <a:xfrm>
            <a:off x="6096000" y="2540000"/>
            <a:ext cx="2424113" cy="3441700"/>
          </a:xfrm>
          <a:prstGeom prst="rect">
            <a:avLst/>
          </a:prstGeom>
          <a:noFill/>
          <a:ln w="9525">
            <a:noFill/>
            <a:miter lim="800000"/>
            <a:headEnd/>
            <a:tailEnd/>
          </a:ln>
          <a:effectLst/>
        </p:spPr>
        <p:txBody>
          <a:bodyPr>
            <a:spAutoFit/>
          </a:bodyPr>
          <a:lstStyle/>
          <a:p>
            <a:r>
              <a:rPr lang="en-US" altLang="zh-CN" sz="2200" b="1">
                <a:latin typeface="微软雅黑" pitchFamily="34" charset="-122"/>
                <a:ea typeface="微软雅黑" pitchFamily="34" charset="-122"/>
              </a:rPr>
              <a:t>0</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0101 0110</a:t>
            </a:r>
          </a:p>
          <a:p>
            <a:r>
              <a:rPr lang="en-US" altLang="zh-CN" sz="2200" b="1">
                <a:latin typeface="微软雅黑" pitchFamily="34" charset="-122"/>
                <a:ea typeface="微软雅黑" pitchFamily="34" charset="-122"/>
              </a:rPr>
              <a:t>1</a:t>
            </a:r>
            <a:r>
              <a:rPr lang="zh-CN" altLang="en-US" sz="2200" b="1">
                <a:latin typeface="微软雅黑" pitchFamily="34" charset="-122"/>
                <a:ea typeface="微软雅黑" pitchFamily="34" charset="-122"/>
              </a:rPr>
              <a:t>：</a:t>
            </a:r>
            <a:r>
              <a:rPr lang="en-US" altLang="zh-CN" sz="2200" b="1">
                <a:solidFill>
                  <a:srgbClr val="009242"/>
                </a:solidFill>
                <a:latin typeface="微软雅黑" pitchFamily="34" charset="-122"/>
                <a:ea typeface="微软雅黑" pitchFamily="34" charset="-122"/>
              </a:rPr>
              <a:t>0010</a:t>
            </a:r>
            <a:r>
              <a:rPr lang="en-US" altLang="zh-CN" sz="2200" b="1">
                <a:latin typeface="微软雅黑" pitchFamily="34" charset="-122"/>
                <a:ea typeface="微软雅黑" pitchFamily="34" charset="-122"/>
              </a:rPr>
              <a:t> 0101</a:t>
            </a:r>
          </a:p>
          <a:p>
            <a:r>
              <a:rPr lang="en-US" altLang="zh-CN" sz="2200" b="1">
                <a:latin typeface="微软雅黑" pitchFamily="34" charset="-122"/>
                <a:ea typeface="微软雅黑" pitchFamily="34" charset="-122"/>
              </a:rPr>
              <a:t>2</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3</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4</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r>
              <a:rPr lang="en-US" altLang="zh-CN" sz="2200" b="1">
                <a:latin typeface="微软雅黑" pitchFamily="34" charset="-122"/>
                <a:ea typeface="微软雅黑" pitchFamily="34" charset="-122"/>
              </a:rPr>
              <a:t>5</a:t>
            </a:r>
            <a:r>
              <a:rPr lang="zh-CN" altLang="en-US" sz="2200" b="1">
                <a:latin typeface="微软雅黑" pitchFamily="34" charset="-122"/>
                <a:ea typeface="微软雅黑" pitchFamily="34" charset="-122"/>
              </a:rPr>
              <a:t>：</a:t>
            </a:r>
            <a:r>
              <a:rPr lang="en-US" altLang="zh-CN" sz="2200" b="1">
                <a:latin typeface="微软雅黑" pitchFamily="34" charset="-122"/>
                <a:ea typeface="微软雅黑" pitchFamily="34" charset="-122"/>
              </a:rPr>
              <a:t>0110 0111</a:t>
            </a:r>
          </a:p>
          <a:p>
            <a:r>
              <a:rPr lang="en-US" altLang="zh-CN" sz="2200" b="1">
                <a:latin typeface="微软雅黑" pitchFamily="34" charset="-122"/>
                <a:ea typeface="微软雅黑" pitchFamily="34" charset="-122"/>
              </a:rPr>
              <a:t>6</a:t>
            </a:r>
            <a:r>
              <a:rPr lang="zh-CN" altLang="en-US" sz="2200" b="1">
                <a:latin typeface="微软雅黑" pitchFamily="34" charset="-122"/>
                <a:ea typeface="微软雅黑" pitchFamily="34" charset="-122"/>
              </a:rPr>
              <a:t>： </a:t>
            </a:r>
            <a:r>
              <a:rPr lang="en-US" altLang="zh-CN" sz="2200" b="1">
                <a:latin typeface="微软雅黑" pitchFamily="34" charset="-122"/>
                <a:ea typeface="微软雅黑" pitchFamily="34" charset="-122"/>
              </a:rPr>
              <a:t>……</a:t>
            </a: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a:p>
            <a:endParaRPr lang="en-US" altLang="zh-CN" sz="2200" b="1">
              <a:latin typeface="微软雅黑" pitchFamily="34" charset="-122"/>
              <a:ea typeface="微软雅黑" pitchFamily="34" charset="-122"/>
            </a:endParaRPr>
          </a:p>
        </p:txBody>
      </p:sp>
      <p:sp>
        <p:nvSpPr>
          <p:cNvPr id="761867" name="Text Box 11"/>
          <p:cNvSpPr txBox="1">
            <a:spLocks noChangeArrowheads="1"/>
          </p:cNvSpPr>
          <p:nvPr/>
        </p:nvSpPr>
        <p:spPr bwMode="auto">
          <a:xfrm>
            <a:off x="5441950" y="2079625"/>
            <a:ext cx="3411538" cy="427038"/>
          </a:xfrm>
          <a:prstGeom prst="rect">
            <a:avLst/>
          </a:prstGeom>
          <a:noFill/>
          <a:ln w="9525">
            <a:noFill/>
            <a:miter lim="800000"/>
            <a:headEnd/>
            <a:tailEnd/>
          </a:ln>
          <a:effectLst/>
        </p:spPr>
        <p:txBody>
          <a:bodyPr>
            <a:spAutoFit/>
          </a:bodyPr>
          <a:lstStyle/>
          <a:p>
            <a:r>
              <a:rPr lang="zh-CN" altLang="en-US" sz="2200" b="1">
                <a:solidFill>
                  <a:srgbClr val="009242"/>
                </a:solidFill>
                <a:latin typeface="微软雅黑" pitchFamily="34" charset="-122"/>
                <a:ea typeface="微软雅黑" pitchFamily="34" charset="-122"/>
              </a:rPr>
              <a:t>假设：</a:t>
            </a:r>
            <a:r>
              <a:rPr lang="en-US" altLang="zh-CN" sz="2200" b="1">
                <a:solidFill>
                  <a:srgbClr val="009242"/>
                </a:solidFill>
                <a:latin typeface="微软雅黑" pitchFamily="34" charset="-122"/>
                <a:ea typeface="微软雅黑" pitchFamily="34" charset="-122"/>
              </a:rPr>
              <a:t>0010-jmp</a:t>
            </a:r>
          </a:p>
        </p:txBody>
      </p:sp>
      <p:grpSp>
        <p:nvGrpSpPr>
          <p:cNvPr id="2" name="Group 13"/>
          <p:cNvGrpSpPr>
            <a:grpSpLocks/>
          </p:cNvGrpSpPr>
          <p:nvPr/>
        </p:nvGrpSpPr>
        <p:grpSpPr bwMode="auto">
          <a:xfrm>
            <a:off x="8142288" y="3022600"/>
            <a:ext cx="392112" cy="1425575"/>
            <a:chOff x="5331" y="2259"/>
            <a:chExt cx="237" cy="641"/>
          </a:xfrm>
        </p:grpSpPr>
        <p:sp>
          <p:nvSpPr>
            <p:cNvPr id="761865" name="Line 9"/>
            <p:cNvSpPr>
              <a:spLocks noChangeShapeType="1"/>
            </p:cNvSpPr>
            <p:nvPr/>
          </p:nvSpPr>
          <p:spPr bwMode="auto">
            <a:xfrm>
              <a:off x="5331" y="2267"/>
              <a:ext cx="237" cy="0"/>
            </a:xfrm>
            <a:prstGeom prst="line">
              <a:avLst/>
            </a:prstGeom>
            <a:noFill/>
            <a:ln w="57150">
              <a:solidFill>
                <a:srgbClr val="CC0066"/>
              </a:solidFill>
              <a:round/>
              <a:headEnd/>
              <a:tailEnd/>
            </a:ln>
            <a:effectLst/>
          </p:spPr>
          <p:txBody>
            <a:bodyPr/>
            <a:lstStyle/>
            <a:p>
              <a:endParaRPr lang="zh-CN" altLang="en-US"/>
            </a:p>
          </p:txBody>
        </p:sp>
        <p:sp>
          <p:nvSpPr>
            <p:cNvPr id="761866" name="Line 10"/>
            <p:cNvSpPr>
              <a:spLocks noChangeShapeType="1"/>
            </p:cNvSpPr>
            <p:nvPr/>
          </p:nvSpPr>
          <p:spPr bwMode="auto">
            <a:xfrm>
              <a:off x="5550" y="2259"/>
              <a:ext cx="0" cy="641"/>
            </a:xfrm>
            <a:prstGeom prst="line">
              <a:avLst/>
            </a:prstGeom>
            <a:noFill/>
            <a:ln w="57150">
              <a:solidFill>
                <a:srgbClr val="CC0066"/>
              </a:solidFill>
              <a:round/>
              <a:headEnd/>
              <a:tailEnd/>
            </a:ln>
            <a:effectLst/>
          </p:spPr>
          <p:txBody>
            <a:bodyPr/>
            <a:lstStyle/>
            <a:p>
              <a:endParaRPr lang="zh-CN" altLang="en-US"/>
            </a:p>
          </p:txBody>
        </p:sp>
        <p:sp>
          <p:nvSpPr>
            <p:cNvPr id="761868" name="Line 12"/>
            <p:cNvSpPr>
              <a:spLocks noChangeShapeType="1"/>
            </p:cNvSpPr>
            <p:nvPr/>
          </p:nvSpPr>
          <p:spPr bwMode="auto">
            <a:xfrm flipH="1">
              <a:off x="5367" y="2889"/>
              <a:ext cx="164" cy="9"/>
            </a:xfrm>
            <a:prstGeom prst="line">
              <a:avLst/>
            </a:prstGeom>
            <a:noFill/>
            <a:ln w="57150">
              <a:solidFill>
                <a:srgbClr val="CC0066"/>
              </a:solidFill>
              <a:round/>
              <a:headEnd/>
              <a:tailEnd type="triangle" w="med" len="med"/>
            </a:ln>
            <a:effectLst/>
          </p:spPr>
          <p:txBody>
            <a:bodyPr/>
            <a:lstStyle/>
            <a:p>
              <a:endParaRPr lang="zh-CN" altLang="en-US"/>
            </a:p>
          </p:txBody>
        </p:sp>
      </p:grpSp>
      <p:sp>
        <p:nvSpPr>
          <p:cNvPr id="761870" name="Text Box 14"/>
          <p:cNvSpPr txBox="1">
            <a:spLocks noChangeArrowheads="1"/>
          </p:cNvSpPr>
          <p:nvPr/>
        </p:nvSpPr>
        <p:spPr bwMode="auto">
          <a:xfrm>
            <a:off x="6092825" y="5051425"/>
            <a:ext cx="2860675" cy="1616075"/>
          </a:xfrm>
          <a:prstGeom prst="rect">
            <a:avLst/>
          </a:prstGeom>
          <a:noFill/>
          <a:ln w="9525">
            <a:noFill/>
            <a:miter lim="800000"/>
            <a:headEnd/>
            <a:tailEnd/>
          </a:ln>
          <a:effectLst/>
        </p:spPr>
        <p:txBody>
          <a:bodyPr>
            <a:spAutoFit/>
          </a:bodyPr>
          <a:lstStyle/>
          <a:p>
            <a:pPr>
              <a:spcBef>
                <a:spcPct val="50000"/>
              </a:spcBef>
            </a:pPr>
            <a:r>
              <a:rPr lang="zh-CN" altLang="en-US" sz="2000" b="1">
                <a:solidFill>
                  <a:srgbClr val="0066CC"/>
                </a:solidFill>
                <a:latin typeface="微软雅黑" pitchFamily="34" charset="-122"/>
                <a:ea typeface="微软雅黑" pitchFamily="34" charset="-122"/>
              </a:rPr>
              <a:t>若在第</a:t>
            </a:r>
            <a:r>
              <a:rPr lang="en-US" altLang="zh-CN" sz="2000" b="1">
                <a:solidFill>
                  <a:srgbClr val="0066CC"/>
                </a:solidFill>
                <a:latin typeface="微软雅黑" pitchFamily="34" charset="-122"/>
                <a:ea typeface="微软雅黑" pitchFamily="34" charset="-122"/>
              </a:rPr>
              <a:t>5</a:t>
            </a:r>
            <a:r>
              <a:rPr lang="zh-CN" altLang="en-US" sz="2000" b="1">
                <a:solidFill>
                  <a:srgbClr val="0066CC"/>
                </a:solidFill>
                <a:latin typeface="微软雅黑" pitchFamily="34" charset="-122"/>
                <a:ea typeface="微软雅黑" pitchFamily="34" charset="-122"/>
              </a:rPr>
              <a:t>条指令前加入指令，则程序员需重新计算</a:t>
            </a:r>
            <a:r>
              <a:rPr lang="en-US" altLang="zh-CN" sz="2000" b="1">
                <a:solidFill>
                  <a:srgbClr val="0066CC"/>
                </a:solidFill>
                <a:latin typeface="微软雅黑" pitchFamily="34" charset="-122"/>
                <a:ea typeface="微软雅黑" pitchFamily="34" charset="-122"/>
              </a:rPr>
              <a:t>jmp</a:t>
            </a:r>
            <a:r>
              <a:rPr lang="zh-CN" altLang="en-US" sz="2000" b="1">
                <a:solidFill>
                  <a:srgbClr val="0066CC"/>
                </a:solidFill>
                <a:latin typeface="微软雅黑" pitchFamily="34" charset="-122"/>
                <a:ea typeface="微软雅黑" pitchFamily="34" charset="-122"/>
              </a:rPr>
              <a:t>指令的目标地址</a:t>
            </a:r>
            <a:r>
              <a:rPr lang="zh-CN" altLang="en-US" sz="2000" b="1">
                <a:solidFill>
                  <a:srgbClr val="FF0000"/>
                </a:solidFill>
                <a:latin typeface="微软雅黑" pitchFamily="34" charset="-122"/>
                <a:ea typeface="微软雅黑" pitchFamily="34" charset="-122"/>
              </a:rPr>
              <a:t>（重定位）</a:t>
            </a:r>
            <a:r>
              <a:rPr lang="zh-CN" altLang="en-US" sz="2000" b="1">
                <a:solidFill>
                  <a:srgbClr val="0066CC"/>
                </a:solidFill>
                <a:latin typeface="微软雅黑" pitchFamily="34" charset="-122"/>
                <a:ea typeface="微软雅黑" pitchFamily="34" charset="-122"/>
              </a:rPr>
              <a:t>，然后重新打孔。</a:t>
            </a:r>
          </a:p>
        </p:txBody>
      </p:sp>
      <p:sp>
        <p:nvSpPr>
          <p:cNvPr id="761871" name="Text Box 15"/>
          <p:cNvSpPr txBox="1">
            <a:spLocks noChangeArrowheads="1"/>
          </p:cNvSpPr>
          <p:nvPr/>
        </p:nvSpPr>
        <p:spPr bwMode="auto">
          <a:xfrm>
            <a:off x="958850" y="4121150"/>
            <a:ext cx="4165600" cy="1004888"/>
          </a:xfrm>
          <a:prstGeom prst="rect">
            <a:avLst/>
          </a:prstGeom>
          <a:solidFill>
            <a:schemeClr val="bg1"/>
          </a:solidFill>
          <a:ln w="9525">
            <a:noFill/>
            <a:miter lim="800000"/>
            <a:headEnd/>
            <a:tailEnd/>
          </a:ln>
          <a:effectLst/>
        </p:spPr>
        <p:txBody>
          <a:bodyPr>
            <a:spAutoFit/>
          </a:bodyPr>
          <a:lstStyle/>
          <a:p>
            <a:pPr>
              <a:spcBef>
                <a:spcPct val="50000"/>
              </a:spcBef>
            </a:pPr>
            <a:r>
              <a:rPr lang="zh-CN" altLang="en-US" sz="2400" b="1">
                <a:solidFill>
                  <a:srgbClr val="FF0000"/>
                </a:solidFill>
                <a:ea typeface="微软雅黑" pitchFamily="34" charset="-122"/>
              </a:rPr>
              <a:t>太原始了，无法忍受，咋办？</a:t>
            </a:r>
          </a:p>
          <a:p>
            <a:pPr>
              <a:spcBef>
                <a:spcPct val="50000"/>
              </a:spcBef>
            </a:pPr>
            <a:r>
              <a:rPr lang="zh-CN" altLang="en-US" sz="2400" b="1">
                <a:solidFill>
                  <a:srgbClr val="FF0000"/>
                </a:solidFill>
                <a:ea typeface="微软雅黑" pitchFamily="34" charset="-122"/>
              </a:rPr>
              <a:t>用符号表示而不用</a:t>
            </a:r>
            <a:r>
              <a:rPr lang="en-US" altLang="zh-CN" sz="2400" b="1">
                <a:solidFill>
                  <a:srgbClr val="FF0000"/>
                </a:solidFill>
                <a:ea typeface="微软雅黑" pitchFamily="34" charset="-122"/>
              </a:rPr>
              <a:t>0/1</a:t>
            </a:r>
            <a:r>
              <a:rPr lang="zh-CN" altLang="en-US" sz="2400" b="1">
                <a:solidFill>
                  <a:srgbClr val="FF0000"/>
                </a:solidFill>
                <a:ea typeface="微软雅黑" pitchFamily="34" charset="-122"/>
              </a:rPr>
              <a:t>表示！</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61861"/>
                                        </p:tgtEl>
                                        <p:attrNameLst>
                                          <p:attrName>style.visibility</p:attrName>
                                        </p:attrNameLst>
                                      </p:cBhvr>
                                      <p:to>
                                        <p:strVal val="visible"/>
                                      </p:to>
                                    </p:set>
                                    <p:animEffect transition="in" filter="blinds(horizontal)">
                                      <p:cBhvr>
                                        <p:cTn id="7" dur="500"/>
                                        <p:tgtEl>
                                          <p:spTgt spid="76186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61862"/>
                                        </p:tgtEl>
                                        <p:attrNameLst>
                                          <p:attrName>style.visibility</p:attrName>
                                        </p:attrNameLst>
                                      </p:cBhvr>
                                      <p:to>
                                        <p:strVal val="visible"/>
                                      </p:to>
                                    </p:set>
                                    <p:animEffect transition="in" filter="blinds(horizontal)">
                                      <p:cBhvr>
                                        <p:cTn id="12" dur="500"/>
                                        <p:tgtEl>
                                          <p:spTgt spid="76186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61863"/>
                                        </p:tgtEl>
                                        <p:attrNameLst>
                                          <p:attrName>style.visibility</p:attrName>
                                        </p:attrNameLst>
                                      </p:cBhvr>
                                      <p:to>
                                        <p:strVal val="visible"/>
                                      </p:to>
                                    </p:set>
                                    <p:animEffect transition="in" filter="blinds(horizontal)">
                                      <p:cBhvr>
                                        <p:cTn id="17" dur="500"/>
                                        <p:tgtEl>
                                          <p:spTgt spid="76186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61867"/>
                                        </p:tgtEl>
                                        <p:attrNameLst>
                                          <p:attrName>style.visibility</p:attrName>
                                        </p:attrNameLst>
                                      </p:cBhvr>
                                      <p:to>
                                        <p:strVal val="visible"/>
                                      </p:to>
                                    </p:set>
                                    <p:animEffect transition="in" filter="blinds(horizontal)">
                                      <p:cBhvr>
                                        <p:cTn id="22" dur="500"/>
                                        <p:tgtEl>
                                          <p:spTgt spid="76186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61864"/>
                                        </p:tgtEl>
                                        <p:attrNameLst>
                                          <p:attrName>style.visibility</p:attrName>
                                        </p:attrNameLst>
                                      </p:cBhvr>
                                      <p:to>
                                        <p:strVal val="visible"/>
                                      </p:to>
                                    </p:set>
                                    <p:animEffect transition="in" filter="blinds(horizontal)">
                                      <p:cBhvr>
                                        <p:cTn id="27" dur="500"/>
                                        <p:tgtEl>
                                          <p:spTgt spid="76186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61870"/>
                                        </p:tgtEl>
                                        <p:attrNameLst>
                                          <p:attrName>style.visibility</p:attrName>
                                        </p:attrNameLst>
                                      </p:cBhvr>
                                      <p:to>
                                        <p:strVal val="visible"/>
                                      </p:to>
                                    </p:set>
                                    <p:animEffect transition="in" filter="blinds(horizontal)">
                                      <p:cBhvr>
                                        <p:cTn id="37" dur="500"/>
                                        <p:tgtEl>
                                          <p:spTgt spid="76187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61871"/>
                                        </p:tgtEl>
                                        <p:attrNameLst>
                                          <p:attrName>style.visibility</p:attrName>
                                        </p:attrNameLst>
                                      </p:cBhvr>
                                      <p:to>
                                        <p:strVal val="visible"/>
                                      </p:to>
                                    </p:set>
                                    <p:animEffect transition="in" filter="blinds(horizontal)">
                                      <p:cBhvr>
                                        <p:cTn id="42" dur="500"/>
                                        <p:tgtEl>
                                          <p:spTgt spid="7618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1863" grpId="0"/>
      <p:bldP spid="761864" grpId="0"/>
      <p:bldP spid="761867" grpId="0"/>
      <p:bldP spid="761870" grpId="0"/>
      <p:bldP spid="761871"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1266" name="Rectangle 1"/>
          <p:cNvSpPr>
            <a:spLocks noGrp="1" noChangeArrowheads="1"/>
          </p:cNvSpPr>
          <p:nvPr>
            <p:ph type="title" idx="4294967295"/>
          </p:nvPr>
        </p:nvSpPr>
        <p:spPr>
          <a:xfrm>
            <a:off x="341313" y="25400"/>
            <a:ext cx="8716962" cy="696913"/>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静态库的创建</a:t>
            </a:r>
          </a:p>
        </p:txBody>
      </p:sp>
      <p:sp>
        <p:nvSpPr>
          <p:cNvPr id="651267" name="Line 2"/>
          <p:cNvSpPr>
            <a:spLocks noChangeShapeType="1"/>
          </p:cNvSpPr>
          <p:nvPr/>
        </p:nvSpPr>
        <p:spPr bwMode="auto">
          <a:xfrm>
            <a:off x="1295400" y="1376363"/>
            <a:ext cx="1588"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68" name="Rectangle 3"/>
          <p:cNvSpPr>
            <a:spLocks noChangeArrowheads="1"/>
          </p:cNvSpPr>
          <p:nvPr/>
        </p:nvSpPr>
        <p:spPr bwMode="auto">
          <a:xfrm>
            <a:off x="349250" y="1738313"/>
            <a:ext cx="1747838" cy="714375"/>
          </a:xfrm>
          <a:prstGeom prst="rect">
            <a:avLst/>
          </a:prstGeom>
          <a:solidFill>
            <a:srgbClr val="DEDFF5"/>
          </a:solidFill>
          <a:ln w="28448">
            <a:solidFill>
              <a:schemeClr val="tx1"/>
            </a:solidFill>
            <a:miter lim="800000"/>
            <a:headEnd/>
            <a:tailEnd/>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651269" name="Text Box 4"/>
          <p:cNvSpPr txBox="1">
            <a:spLocks noChangeArrowheads="1"/>
          </p:cNvSpPr>
          <p:nvPr/>
        </p:nvSpPr>
        <p:spPr bwMode="auto">
          <a:xfrm>
            <a:off x="771525" y="1071563"/>
            <a:ext cx="877888"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atoi.c</a:t>
            </a:r>
          </a:p>
        </p:txBody>
      </p:sp>
      <p:sp>
        <p:nvSpPr>
          <p:cNvPr id="651270" name="Text Box 5"/>
          <p:cNvSpPr txBox="1">
            <a:spLocks noChangeArrowheads="1"/>
          </p:cNvSpPr>
          <p:nvPr/>
        </p:nvSpPr>
        <p:spPr bwMode="auto">
          <a:xfrm>
            <a:off x="955675" y="2871788"/>
            <a:ext cx="912813"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atoi.o</a:t>
            </a:r>
          </a:p>
        </p:txBody>
      </p:sp>
      <p:sp>
        <p:nvSpPr>
          <p:cNvPr id="29702" name="Rectangle 6"/>
          <p:cNvSpPr>
            <a:spLocks noChangeArrowheads="1"/>
          </p:cNvSpPr>
          <p:nvPr/>
        </p:nvSpPr>
        <p:spPr bwMode="auto">
          <a:xfrm>
            <a:off x="2198688" y="1746250"/>
            <a:ext cx="1749425" cy="714375"/>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651272" name="Text Box 7"/>
          <p:cNvSpPr txBox="1">
            <a:spLocks noChangeArrowheads="1"/>
          </p:cNvSpPr>
          <p:nvPr/>
        </p:nvSpPr>
        <p:spPr bwMode="auto">
          <a:xfrm>
            <a:off x="2297113" y="1071563"/>
            <a:ext cx="1111250"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printf.c</a:t>
            </a:r>
          </a:p>
        </p:txBody>
      </p:sp>
      <p:sp>
        <p:nvSpPr>
          <p:cNvPr id="651273" name="Text Box 8"/>
          <p:cNvSpPr txBox="1">
            <a:spLocks noChangeArrowheads="1"/>
          </p:cNvSpPr>
          <p:nvPr/>
        </p:nvSpPr>
        <p:spPr bwMode="auto">
          <a:xfrm>
            <a:off x="2316163" y="2871788"/>
            <a:ext cx="1146175"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p>
        </p:txBody>
      </p:sp>
      <p:sp>
        <p:nvSpPr>
          <p:cNvPr id="651274" name="Line 9"/>
          <p:cNvSpPr>
            <a:spLocks noChangeShapeType="1"/>
          </p:cNvSpPr>
          <p:nvPr/>
        </p:nvSpPr>
        <p:spPr bwMode="auto">
          <a:xfrm>
            <a:off x="2971800" y="1376363"/>
            <a:ext cx="1588"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5" name="Line 10"/>
          <p:cNvSpPr>
            <a:spLocks noChangeShapeType="1"/>
          </p:cNvSpPr>
          <p:nvPr/>
        </p:nvSpPr>
        <p:spPr bwMode="auto">
          <a:xfrm>
            <a:off x="1252538" y="2524125"/>
            <a:ext cx="1587"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6" name="Line 11"/>
          <p:cNvSpPr>
            <a:spLocks noChangeShapeType="1"/>
          </p:cNvSpPr>
          <p:nvPr/>
        </p:nvSpPr>
        <p:spPr bwMode="auto">
          <a:xfrm>
            <a:off x="2957513" y="2524125"/>
            <a:ext cx="1587"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7" name="Line 12"/>
          <p:cNvSpPr>
            <a:spLocks noChangeShapeType="1"/>
          </p:cNvSpPr>
          <p:nvPr/>
        </p:nvSpPr>
        <p:spPr bwMode="auto">
          <a:xfrm>
            <a:off x="2971800" y="3249613"/>
            <a:ext cx="1588" cy="471487"/>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78" name="Text Box 13"/>
          <p:cNvSpPr txBox="1">
            <a:spLocks noChangeArrowheads="1"/>
          </p:cNvSpPr>
          <p:nvPr/>
        </p:nvSpPr>
        <p:spPr bwMode="auto">
          <a:xfrm>
            <a:off x="2511425" y="4559300"/>
            <a:ext cx="917575" cy="406400"/>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libc.a</a:t>
            </a:r>
          </a:p>
        </p:txBody>
      </p:sp>
      <p:sp>
        <p:nvSpPr>
          <p:cNvPr id="651279" name="Line 14"/>
          <p:cNvSpPr>
            <a:spLocks noChangeShapeType="1"/>
          </p:cNvSpPr>
          <p:nvPr/>
        </p:nvSpPr>
        <p:spPr bwMode="auto">
          <a:xfrm flipH="1">
            <a:off x="3884613" y="3187700"/>
            <a:ext cx="1298575" cy="4572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1828800" y="3721100"/>
            <a:ext cx="2971800" cy="415925"/>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Archiver (ar)</a:t>
            </a:r>
          </a:p>
        </p:txBody>
      </p:sp>
      <p:sp>
        <p:nvSpPr>
          <p:cNvPr id="651281" name="Text Box 16"/>
          <p:cNvSpPr txBox="1">
            <a:spLocks noChangeArrowheads="1"/>
          </p:cNvSpPr>
          <p:nvPr/>
        </p:nvSpPr>
        <p:spPr bwMode="auto">
          <a:xfrm>
            <a:off x="3886200" y="1616075"/>
            <a:ext cx="423863" cy="449263"/>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itchFamily="34" charset="0"/>
                <a:ea typeface="msgothic"/>
                <a:cs typeface="msgothic"/>
              </a:rPr>
              <a:t>...</a:t>
            </a:r>
          </a:p>
        </p:txBody>
      </p:sp>
      <p:sp>
        <p:nvSpPr>
          <p:cNvPr id="651283" name="Text Box 18"/>
          <p:cNvSpPr txBox="1">
            <a:spLocks noChangeArrowheads="1"/>
          </p:cNvSpPr>
          <p:nvPr/>
        </p:nvSpPr>
        <p:spPr bwMode="auto">
          <a:xfrm>
            <a:off x="4583113" y="1082675"/>
            <a:ext cx="1389062"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random.c</a:t>
            </a:r>
          </a:p>
        </p:txBody>
      </p:sp>
      <p:sp>
        <p:nvSpPr>
          <p:cNvPr id="651284" name="Text Box 19"/>
          <p:cNvSpPr txBox="1">
            <a:spLocks noChangeArrowheads="1"/>
          </p:cNvSpPr>
          <p:nvPr/>
        </p:nvSpPr>
        <p:spPr bwMode="auto">
          <a:xfrm>
            <a:off x="4602163" y="2882900"/>
            <a:ext cx="1423987" cy="37782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random.o</a:t>
            </a:r>
          </a:p>
        </p:txBody>
      </p:sp>
      <p:sp>
        <p:nvSpPr>
          <p:cNvPr id="651285" name="Line 20"/>
          <p:cNvSpPr>
            <a:spLocks noChangeShapeType="1"/>
          </p:cNvSpPr>
          <p:nvPr/>
        </p:nvSpPr>
        <p:spPr bwMode="auto">
          <a:xfrm>
            <a:off x="5257800" y="1387475"/>
            <a:ext cx="1588"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6" name="Line 21"/>
          <p:cNvSpPr>
            <a:spLocks noChangeShapeType="1"/>
          </p:cNvSpPr>
          <p:nvPr/>
        </p:nvSpPr>
        <p:spPr bwMode="auto">
          <a:xfrm>
            <a:off x="5257800" y="2533650"/>
            <a:ext cx="1588" cy="3810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7" name="Line 22"/>
          <p:cNvSpPr>
            <a:spLocks noChangeShapeType="1"/>
          </p:cNvSpPr>
          <p:nvPr/>
        </p:nvSpPr>
        <p:spPr bwMode="auto">
          <a:xfrm>
            <a:off x="1295400" y="3187700"/>
            <a:ext cx="1219200" cy="4572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88" name="Text Box 23"/>
          <p:cNvSpPr txBox="1">
            <a:spLocks noChangeArrowheads="1"/>
          </p:cNvSpPr>
          <p:nvPr/>
        </p:nvSpPr>
        <p:spPr bwMode="auto">
          <a:xfrm>
            <a:off x="4864100" y="3571875"/>
            <a:ext cx="3746500" cy="663575"/>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ar rs libc.a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C00000"/>
                </a:solidFill>
                <a:latin typeface="微软雅黑" pitchFamily="34" charset="-122"/>
                <a:ea typeface="微软雅黑" pitchFamily="34" charset="-122"/>
                <a:cs typeface="msgothic"/>
              </a:rPr>
              <a:t>  atoi.o printf.o … random.o</a:t>
            </a:r>
          </a:p>
        </p:txBody>
      </p:sp>
      <p:sp>
        <p:nvSpPr>
          <p:cNvPr id="651289" name="Line 24"/>
          <p:cNvSpPr>
            <a:spLocks noChangeShapeType="1"/>
          </p:cNvSpPr>
          <p:nvPr/>
        </p:nvSpPr>
        <p:spPr bwMode="auto">
          <a:xfrm>
            <a:off x="2971800" y="4164013"/>
            <a:ext cx="1588" cy="45720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651290" name="Text Box 26"/>
          <p:cNvSpPr txBox="1">
            <a:spLocks noChangeArrowheads="1"/>
          </p:cNvSpPr>
          <p:nvPr/>
        </p:nvSpPr>
        <p:spPr bwMode="auto">
          <a:xfrm>
            <a:off x="3552825" y="4540250"/>
            <a:ext cx="2971800" cy="420688"/>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dirty="0">
                <a:solidFill>
                  <a:srgbClr val="C00000"/>
                </a:solidFill>
                <a:latin typeface="微软雅黑" pitchFamily="34" charset="-122"/>
                <a:ea typeface="微软雅黑" pitchFamily="34" charset="-122"/>
                <a:cs typeface="msgothic"/>
              </a:rPr>
              <a:t>C</a:t>
            </a:r>
            <a:r>
              <a:rPr lang="zh-CN" altLang="en-GB" sz="2200" b="1" dirty="0">
                <a:solidFill>
                  <a:srgbClr val="C00000"/>
                </a:solidFill>
                <a:latin typeface="微软雅黑" pitchFamily="34" charset="-122"/>
                <a:ea typeface="微软雅黑" pitchFamily="34" charset="-122"/>
                <a:cs typeface="msgothic"/>
              </a:rPr>
              <a:t>标准静态库</a:t>
            </a:r>
          </a:p>
        </p:txBody>
      </p:sp>
      <p:sp>
        <p:nvSpPr>
          <p:cNvPr id="28" name="Rectangle 2"/>
          <p:cNvSpPr txBox="1">
            <a:spLocks noChangeArrowheads="1"/>
          </p:cNvSpPr>
          <p:nvPr/>
        </p:nvSpPr>
        <p:spPr bwMode="auto">
          <a:xfrm>
            <a:off x="398463" y="5286375"/>
            <a:ext cx="8307387" cy="1066800"/>
          </a:xfrm>
          <a:prstGeom prst="rect">
            <a:avLst/>
          </a:prstGeom>
          <a:noFill/>
          <a:ln w="9525">
            <a:noFill/>
            <a:miter lim="800000"/>
            <a:headEnd/>
            <a:tailEnd/>
          </a:ln>
        </p:spPr>
        <p:txBody>
          <a:bodyPr/>
          <a:lstStyle/>
          <a:p>
            <a:pPr marL="342900" indent="-342900" fontAlgn="base">
              <a:spcBef>
                <a:spcPct val="20000"/>
              </a:spcBef>
              <a:spcAft>
                <a:spcPct val="0"/>
              </a:spcAft>
              <a:buClr>
                <a:srgbClr val="990000"/>
              </a:buClr>
              <a:buSzPct val="60000"/>
              <a:buFont typeface="Wingdings 2" pitchFamily="18" charset="2"/>
              <a:buChar cha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200" b="1" dirty="0" err="1">
                <a:solidFill>
                  <a:srgbClr val="000000"/>
                </a:solidFill>
                <a:latin typeface="微软雅黑" pitchFamily="34" charset="-122"/>
                <a:ea typeface="微软雅黑" pitchFamily="34" charset="-122"/>
              </a:rPr>
              <a:t>Archiver</a:t>
            </a:r>
            <a:r>
              <a:rPr lang="zh-CN" altLang="en-GB" sz="2200" b="1" dirty="0">
                <a:solidFill>
                  <a:srgbClr val="000000"/>
                </a:solidFill>
                <a:latin typeface="微软雅黑" pitchFamily="34" charset="-122"/>
                <a:ea typeface="微软雅黑" pitchFamily="34" charset="-122"/>
              </a:rPr>
              <a:t>（归档器）允许</a:t>
            </a:r>
            <a:r>
              <a:rPr lang="zh-CN" altLang="en-GB" sz="2200" b="1" dirty="0">
                <a:solidFill>
                  <a:srgbClr val="FF0000"/>
                </a:solidFill>
                <a:latin typeface="微软雅黑" pitchFamily="34" charset="-122"/>
                <a:ea typeface="微软雅黑" pitchFamily="34" charset="-122"/>
              </a:rPr>
              <a:t>增量更新</a:t>
            </a:r>
            <a:r>
              <a:rPr lang="zh-CN" altLang="en-GB" sz="2200" b="1" dirty="0">
                <a:solidFill>
                  <a:srgbClr val="000000"/>
                </a:solidFill>
                <a:latin typeface="微软雅黑" pitchFamily="34" charset="-122"/>
                <a:ea typeface="微软雅黑" pitchFamily="34" charset="-122"/>
              </a:rPr>
              <a:t>，只要重新编译需修改的源码并将其</a:t>
            </a:r>
            <a:r>
              <a:rPr lang="en-GB" altLang="zh-CN" sz="2200" b="1" dirty="0">
                <a:solidFill>
                  <a:srgbClr val="000000"/>
                </a:solidFill>
                <a:latin typeface="微软雅黑" pitchFamily="34" charset="-122"/>
                <a:ea typeface="微软雅黑" pitchFamily="34" charset="-122"/>
              </a:rPr>
              <a:t>.o</a:t>
            </a:r>
            <a:r>
              <a:rPr lang="zh-CN" altLang="en-GB" sz="2200" b="1" dirty="0">
                <a:solidFill>
                  <a:srgbClr val="000000"/>
                </a:solidFill>
                <a:latin typeface="微软雅黑" pitchFamily="34" charset="-122"/>
                <a:ea typeface="微软雅黑" pitchFamily="34" charset="-122"/>
              </a:rPr>
              <a:t>文件替换到静态库中。</a:t>
            </a:r>
            <a:endParaRPr lang="en-US" altLang="zh-CN" sz="2200" b="1" dirty="0">
              <a:solidFill>
                <a:srgbClr val="000000"/>
              </a:solidFill>
              <a:latin typeface="微软雅黑" pitchFamily="34" charset="-122"/>
              <a:ea typeface="微软雅黑" pitchFamily="34" charset="-122"/>
            </a:endParaRPr>
          </a:p>
          <a:p>
            <a:pPr marL="342900" indent="-342900" fontAlgn="base">
              <a:spcBef>
                <a:spcPct val="20000"/>
              </a:spcBef>
              <a:spcAft>
                <a:spcPct val="0"/>
              </a:spcAft>
              <a:buClr>
                <a:srgbClr val="990000"/>
              </a:buClr>
              <a:buSzPct val="60000"/>
              <a:buFont typeface="Wingdings 2" pitchFamily="18" charset="2"/>
              <a:buChar char="¢"/>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endParaRPr lang="en-GB" altLang="zh-CN" sz="2000" b="1" dirty="0">
              <a:solidFill>
                <a:srgbClr val="000000"/>
              </a:solidFill>
              <a:latin typeface="Calibri" pitchFamily="34" charset="0"/>
            </a:endParaRPr>
          </a:p>
        </p:txBody>
      </p:sp>
      <p:sp>
        <p:nvSpPr>
          <p:cNvPr id="2" name="Rectangle 6"/>
          <p:cNvSpPr>
            <a:spLocks noChangeArrowheads="1"/>
          </p:cNvSpPr>
          <p:nvPr/>
        </p:nvSpPr>
        <p:spPr bwMode="auto">
          <a:xfrm>
            <a:off x="4379913" y="1766888"/>
            <a:ext cx="1749425" cy="714375"/>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Tree>
    <p:extLst>
      <p:ext uri="{BB962C8B-B14F-4D97-AF65-F5344CB8AC3E}">
        <p14:creationId xmlns:p14="http://schemas.microsoft.com/office/powerpoint/2010/main" xmlns="" val="1741933293"/>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9506" name="Rectangle 1"/>
          <p:cNvSpPr>
            <a:spLocks noGrp="1" noChangeArrowheads="1"/>
          </p:cNvSpPr>
          <p:nvPr>
            <p:ph type="title" idx="4294967295"/>
          </p:nvPr>
        </p:nvSpPr>
        <p:spPr>
          <a:xfrm>
            <a:off x="250825" y="7938"/>
            <a:ext cx="8716963" cy="673100"/>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常用静态库</a:t>
            </a:r>
          </a:p>
        </p:txBody>
      </p:sp>
      <p:sp>
        <p:nvSpPr>
          <p:cNvPr id="789507" name="Rectangle 2"/>
          <p:cNvSpPr>
            <a:spLocks noGrp="1" noChangeArrowheads="1"/>
          </p:cNvSpPr>
          <p:nvPr>
            <p:ph type="body" idx="4294967295"/>
          </p:nvPr>
        </p:nvSpPr>
        <p:spPr>
          <a:xfrm>
            <a:off x="354013" y="750888"/>
            <a:ext cx="8307387" cy="2600325"/>
          </a:xfrm>
        </p:spPr>
        <p:txBody>
          <a:bodyPr/>
          <a:lstStyle/>
          <a:p>
            <a:pPr>
              <a:lnSpc>
                <a:spcPct val="100000"/>
              </a:lnSpc>
              <a:spcBef>
                <a:spcPct val="15000"/>
              </a:spcBef>
              <a:buFont typeface="Wingdings" pitchFamily="2" charset="2"/>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smtClean="0">
                <a:latin typeface="微软雅黑" pitchFamily="34" charset="-122"/>
                <a:ea typeface="微软雅黑" pitchFamily="34" charset="-122"/>
              </a:rPr>
              <a:t>libc.a ( C</a:t>
            </a:r>
            <a:r>
              <a:rPr lang="zh-CN" altLang="en-GB" sz="2000" smtClean="0">
                <a:latin typeface="微软雅黑" pitchFamily="34" charset="-122"/>
                <a:ea typeface="微软雅黑" pitchFamily="34" charset="-122"/>
              </a:rPr>
              <a:t>标准库 </a:t>
            </a:r>
            <a:r>
              <a:rPr lang="en-GB" altLang="zh-CN" sz="2000" smtClean="0">
                <a:latin typeface="微软雅黑" pitchFamily="34" charset="-122"/>
                <a:ea typeface="微软雅黑" pitchFamily="34" charset="-122"/>
              </a:rPr>
              <a:t>)</a:t>
            </a:r>
          </a:p>
          <a:p>
            <a:pPr lvl="1">
              <a:lnSpc>
                <a:spcPct val="100000"/>
              </a:lnSpc>
              <a:spcBef>
                <a:spcPct val="1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mtClean="0">
                <a:latin typeface="微软雅黑" pitchFamily="34" charset="-122"/>
                <a:ea typeface="微软雅黑" pitchFamily="34" charset="-122"/>
              </a:rPr>
              <a:t>1392</a:t>
            </a:r>
            <a:r>
              <a:rPr lang="zh-CN" altLang="en-GB" smtClean="0">
                <a:latin typeface="微软雅黑" pitchFamily="34" charset="-122"/>
                <a:ea typeface="微软雅黑" pitchFamily="34" charset="-122"/>
              </a:rPr>
              <a:t>个目标文件（大约</a:t>
            </a:r>
            <a:r>
              <a:rPr lang="en-GB" altLang="zh-CN" smtClean="0">
                <a:latin typeface="微软雅黑" pitchFamily="34" charset="-122"/>
                <a:ea typeface="微软雅黑" pitchFamily="34" charset="-122"/>
              </a:rPr>
              <a:t>8 MB</a:t>
            </a:r>
            <a:r>
              <a:rPr lang="zh-CN" altLang="en-GB" smtClean="0">
                <a:latin typeface="微软雅黑" pitchFamily="34" charset="-122"/>
                <a:ea typeface="微软雅黑" pitchFamily="34" charset="-122"/>
              </a:rPr>
              <a:t>）</a:t>
            </a:r>
          </a:p>
          <a:p>
            <a:pPr lvl="1">
              <a:lnSpc>
                <a:spcPct val="100000"/>
              </a:lnSpc>
              <a:spcBef>
                <a:spcPct val="1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包含</a:t>
            </a:r>
            <a:r>
              <a:rPr lang="en-GB" altLang="zh-CN" smtClean="0">
                <a:latin typeface="微软雅黑" pitchFamily="34" charset="-122"/>
                <a:ea typeface="微软雅黑" pitchFamily="34" charset="-122"/>
              </a:rPr>
              <a:t>I/O</a:t>
            </a:r>
            <a:r>
              <a:rPr lang="zh-CN" altLang="en-GB" smtClean="0">
                <a:latin typeface="微软雅黑" pitchFamily="34" charset="-122"/>
                <a:ea typeface="微软雅黑" pitchFamily="34" charset="-122"/>
              </a:rPr>
              <a:t>、存储分配、信号处理、字符串处理、时间和日期、随机数生成、定点整数算术运算</a:t>
            </a:r>
            <a:endParaRPr lang="en-GB" altLang="zh-CN" smtClean="0">
              <a:latin typeface="微软雅黑" pitchFamily="34" charset="-122"/>
              <a:ea typeface="微软雅黑" pitchFamily="34" charset="-122"/>
            </a:endParaRPr>
          </a:p>
          <a:p>
            <a:pPr>
              <a:lnSpc>
                <a:spcPct val="100000"/>
              </a:lnSpc>
              <a:spcBef>
                <a:spcPct val="15000"/>
              </a:spcBef>
              <a:buFont typeface="Wingdings" pitchFamily="2" charset="2"/>
              <a:buNone/>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z="2000" smtClean="0">
                <a:latin typeface="微软雅黑" pitchFamily="34" charset="-122"/>
                <a:ea typeface="微软雅黑" pitchFamily="34" charset="-122"/>
              </a:rPr>
              <a:t>libm.a (the C math library)</a:t>
            </a:r>
          </a:p>
          <a:p>
            <a:pPr lvl="1">
              <a:lnSpc>
                <a:spcPct val="100000"/>
              </a:lnSpc>
              <a:spcBef>
                <a:spcPct val="1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en-GB" altLang="zh-CN" smtClean="0">
                <a:latin typeface="微软雅黑" pitchFamily="34" charset="-122"/>
                <a:ea typeface="微软雅黑" pitchFamily="34" charset="-122"/>
              </a:rPr>
              <a:t>401 </a:t>
            </a:r>
            <a:r>
              <a:rPr lang="zh-CN" altLang="en-GB" smtClean="0">
                <a:latin typeface="微软雅黑" pitchFamily="34" charset="-122"/>
                <a:ea typeface="微软雅黑" pitchFamily="34" charset="-122"/>
              </a:rPr>
              <a:t>个目标文件（大约</a:t>
            </a:r>
            <a:r>
              <a:rPr lang="en-GB" altLang="zh-CN" smtClean="0">
                <a:latin typeface="微软雅黑" pitchFamily="34" charset="-122"/>
                <a:ea typeface="微软雅黑" pitchFamily="34" charset="-122"/>
              </a:rPr>
              <a:t> 1 MB</a:t>
            </a:r>
            <a:r>
              <a:rPr lang="zh-CN" altLang="en-GB" smtClean="0">
                <a:latin typeface="微软雅黑" pitchFamily="34" charset="-122"/>
                <a:ea typeface="微软雅黑" pitchFamily="34" charset="-122"/>
              </a:rPr>
              <a:t>）</a:t>
            </a:r>
          </a:p>
          <a:p>
            <a:pPr lvl="1">
              <a:lnSpc>
                <a:spcPct val="100000"/>
              </a:lnSpc>
              <a:spcBef>
                <a:spcPct val="1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浮点数算术运算</a:t>
            </a:r>
            <a:r>
              <a:rPr lang="en-GB" altLang="zh-CN" smtClean="0">
                <a:latin typeface="微软雅黑" pitchFamily="34" charset="-122"/>
                <a:ea typeface="微软雅黑" pitchFamily="34" charset="-122"/>
              </a:rPr>
              <a:t>(</a:t>
            </a:r>
            <a:r>
              <a:rPr lang="zh-CN" altLang="en-GB" smtClean="0">
                <a:latin typeface="微软雅黑" pitchFamily="34" charset="-122"/>
                <a:ea typeface="微软雅黑" pitchFamily="34" charset="-122"/>
              </a:rPr>
              <a:t>如</a:t>
            </a:r>
            <a:r>
              <a:rPr lang="en-GB" altLang="zh-CN" smtClean="0">
                <a:latin typeface="微软雅黑" pitchFamily="34" charset="-122"/>
                <a:ea typeface="微软雅黑" pitchFamily="34" charset="-122"/>
              </a:rPr>
              <a:t>sin, cos, tan, log, exp, sqrt, …) </a:t>
            </a:r>
          </a:p>
        </p:txBody>
      </p:sp>
      <p:sp>
        <p:nvSpPr>
          <p:cNvPr id="789508" name="Text Box 3"/>
          <p:cNvSpPr txBox="1">
            <a:spLocks noChangeArrowheads="1"/>
          </p:cNvSpPr>
          <p:nvPr/>
        </p:nvSpPr>
        <p:spPr bwMode="auto">
          <a:xfrm>
            <a:off x="361950" y="3276600"/>
            <a:ext cx="3773488" cy="3524250"/>
          </a:xfrm>
          <a:prstGeom prst="rect">
            <a:avLst/>
          </a:prstGeom>
          <a:solidFill>
            <a:srgbClr val="E6E6E6"/>
          </a:solidFill>
          <a:ln w="3240">
            <a:solidFill>
              <a:schemeClr val="tx1"/>
            </a:solidFill>
            <a:miter lim="800000"/>
            <a:headEnd/>
            <a:tailEnd/>
          </a:ln>
        </p:spPr>
        <p:txBody>
          <a:bodyPr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libc.a</a:t>
            </a:r>
            <a:r>
              <a:rPr lang="en-GB" altLang="zh-CN" sz="2000" b="1">
                <a:solidFill>
                  <a:srgbClr val="000000"/>
                </a:solidFill>
                <a:latin typeface="微软雅黑" pitchFamily="34" charset="-122"/>
                <a:ea typeface="微软雅黑" pitchFamily="34" charset="-122"/>
                <a:cs typeface="msgothic"/>
              </a:rPr>
              <a:t> | sort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fork.o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fprintf.o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fpu_control.o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fputc.o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freopen.o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fscanf.o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fseek.o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fstab.o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p:txBody>
      </p:sp>
      <p:sp>
        <p:nvSpPr>
          <p:cNvPr id="789509" name="Text Box 4"/>
          <p:cNvSpPr txBox="1">
            <a:spLocks noChangeArrowheads="1"/>
          </p:cNvSpPr>
          <p:nvPr/>
        </p:nvSpPr>
        <p:spPr bwMode="auto">
          <a:xfrm>
            <a:off x="4711700" y="3233738"/>
            <a:ext cx="3806825" cy="3524250"/>
          </a:xfrm>
          <a:prstGeom prst="rect">
            <a:avLst/>
          </a:prstGeom>
          <a:solidFill>
            <a:srgbClr val="E6E6E6"/>
          </a:solidFill>
          <a:ln w="3240">
            <a:solidFill>
              <a:schemeClr val="tx1"/>
            </a:solidFill>
            <a:miter lim="800000"/>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ar -t /usr/lib/</a:t>
            </a:r>
            <a:r>
              <a:rPr lang="en-GB" altLang="zh-CN" sz="2000" b="1">
                <a:solidFill>
                  <a:srgbClr val="FF0000"/>
                </a:solidFill>
                <a:latin typeface="微软雅黑" pitchFamily="34" charset="-122"/>
                <a:ea typeface="微软雅黑" pitchFamily="34" charset="-122"/>
                <a:cs typeface="msgothic"/>
              </a:rPr>
              <a:t>libm.a</a:t>
            </a:r>
            <a:r>
              <a:rPr lang="en-GB" altLang="zh-CN" sz="2000" b="1">
                <a:solidFill>
                  <a:srgbClr val="000000"/>
                </a:solidFill>
                <a:latin typeface="微软雅黑" pitchFamily="34" charset="-122"/>
                <a:ea typeface="微软雅黑" pitchFamily="34" charset="-122"/>
                <a:cs typeface="msgothic"/>
              </a:rPr>
              <a:t> | sort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e_acoshl.o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e_acosl.o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e_asinf.o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e_asinl.o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p:txBody>
      </p:sp>
    </p:spTree>
    <p:extLst>
      <p:ext uri="{BB962C8B-B14F-4D97-AF65-F5344CB8AC3E}">
        <p14:creationId xmlns:p14="http://schemas.microsoft.com/office/powerpoint/2010/main" xmlns="" val="3739703804"/>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9154" name="Rectangle 2"/>
          <p:cNvSpPr>
            <a:spLocks noGrp="1" noChangeArrowheads="1"/>
          </p:cNvSpPr>
          <p:nvPr>
            <p:ph type="title"/>
          </p:nvPr>
        </p:nvSpPr>
        <p:spPr/>
        <p:txBody>
          <a:bodyPr/>
          <a:lstStyle/>
          <a:p>
            <a:r>
              <a:rPr lang="zh-CN" altLang="en-US" sz="4000" smtClean="0"/>
              <a:t>自定义一个静态库文件</a:t>
            </a:r>
            <a:endParaRPr lang="en-US" altLang="zh-CN" sz="4000" smtClean="0"/>
          </a:p>
        </p:txBody>
      </p:sp>
      <p:sp>
        <p:nvSpPr>
          <p:cNvPr id="689163" name="Rectangle 11"/>
          <p:cNvSpPr>
            <a:spLocks noChangeArrowheads="1"/>
          </p:cNvSpPr>
          <p:nvPr/>
        </p:nvSpPr>
        <p:spPr bwMode="auto">
          <a:xfrm>
            <a:off x="134938" y="1724025"/>
            <a:ext cx="4368800" cy="1625600"/>
          </a:xfrm>
          <a:prstGeom prst="rect">
            <a:avLst/>
          </a:prstGeom>
          <a:noFill/>
          <a:ln w="9525">
            <a:solidFill>
              <a:schemeClr val="tx1"/>
            </a:solidFill>
            <a:miter lim="800000"/>
            <a:headEnd/>
            <a:tailEnd/>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myfunc1() {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printf("This is myfunc1!\n");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89164" name="Rectangle 12"/>
          <p:cNvSpPr>
            <a:spLocks noChangeArrowheads="1"/>
          </p:cNvSpPr>
          <p:nvPr/>
        </p:nvSpPr>
        <p:spPr bwMode="auto">
          <a:xfrm>
            <a:off x="4622800" y="1733550"/>
            <a:ext cx="4332288" cy="1625600"/>
          </a:xfrm>
          <a:prstGeom prst="rect">
            <a:avLst/>
          </a:prstGeom>
          <a:noFill/>
          <a:ln w="9525">
            <a:solidFill>
              <a:schemeClr val="tx1"/>
            </a:solidFill>
            <a:miter lim="800000"/>
            <a:headEnd/>
            <a:tailEnd/>
          </a:ln>
          <a:effectLst/>
        </p:spPr>
        <p:txBody>
          <a:bodyPr wrap="none" anchor="ctr">
            <a:spAutoFit/>
          </a:bodyPr>
          <a:lstStyle/>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include &lt;stdio.h&gt;</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void myfunc2() {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     printf(</a:t>
            </a:r>
            <a:r>
              <a:rPr lang="en-US" altLang="zh-CN" b="1">
                <a:solidFill>
                  <a:srgbClr val="000000"/>
                </a:solidFill>
              </a:rPr>
              <a:t>"</a:t>
            </a:r>
            <a:r>
              <a:rPr lang="en-US" altLang="zh-CN" sz="2000" b="1">
                <a:solidFill>
                  <a:srgbClr val="000000"/>
                </a:solidFill>
                <a:latin typeface="微软雅黑" pitchFamily="34" charset="-122"/>
                <a:ea typeface="微软雅黑" pitchFamily="34" charset="-122"/>
              </a:rPr>
              <a:t>This is myfunc2\n"); </a:t>
            </a:r>
          </a:p>
          <a:p>
            <a:pPr indent="171450" fontAlgn="base">
              <a:lnSpc>
                <a:spcPct val="125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689165" name="Rectangle 13"/>
          <p:cNvSpPr>
            <a:spLocks noChangeArrowheads="1"/>
          </p:cNvSpPr>
          <p:nvPr/>
        </p:nvSpPr>
        <p:spPr bwMode="auto">
          <a:xfrm>
            <a:off x="236538" y="3365500"/>
            <a:ext cx="5756275" cy="895350"/>
          </a:xfrm>
          <a:prstGeom prst="rect">
            <a:avLst/>
          </a:prstGeom>
          <a:noFill/>
          <a:ln w="9525">
            <a:noFill/>
            <a:miter lim="800000"/>
            <a:headEnd/>
            <a:tailEnd/>
          </a:ln>
          <a:effectLst/>
        </p:spPr>
        <p:txBody>
          <a:bodyPr wrap="none" anchor="ctr">
            <a:spAutoFit/>
          </a:bodyPr>
          <a:lstStyle/>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CC3300"/>
                </a:solidFill>
                <a:latin typeface="微软雅黑" pitchFamily="34" charset="-122"/>
                <a:ea typeface="微软雅黑" pitchFamily="34" charset="-122"/>
              </a:rPr>
              <a:t>gcc</a:t>
            </a:r>
            <a:r>
              <a:rPr lang="en-US" altLang="zh-CN" sz="2200" b="1" dirty="0">
                <a:solidFill>
                  <a:srgbClr val="CC3300"/>
                </a:solidFill>
                <a:latin typeface="微软雅黑" pitchFamily="34" charset="-122"/>
                <a:ea typeface="微软雅黑" pitchFamily="34" charset="-122"/>
              </a:rPr>
              <a:t> –c myproc1.c myproc2.c</a:t>
            </a:r>
          </a:p>
          <a:p>
            <a:pPr indent="266700" fontAlgn="base">
              <a:lnSpc>
                <a:spcPct val="120000"/>
              </a:lnSpc>
              <a:spcBef>
                <a:spcPct val="0"/>
              </a:spcBef>
              <a:spcAft>
                <a:spcPct val="0"/>
              </a:spcAft>
            </a:pPr>
            <a:r>
              <a:rPr lang="en-US" altLang="zh-CN" sz="2200" b="1" dirty="0">
                <a:solidFill>
                  <a:srgbClr val="CC3300"/>
                </a:solidFill>
                <a:latin typeface="微软雅黑" pitchFamily="34" charset="-122"/>
                <a:ea typeface="微软雅黑" pitchFamily="34" charset="-122"/>
              </a:rPr>
              <a:t>$ ar </a:t>
            </a:r>
            <a:r>
              <a:rPr lang="en-US" altLang="zh-CN" sz="2200" b="1" dirty="0" err="1">
                <a:solidFill>
                  <a:srgbClr val="CC3300"/>
                </a:solidFill>
                <a:latin typeface="微软雅黑" pitchFamily="34" charset="-122"/>
                <a:ea typeface="微软雅黑" pitchFamily="34" charset="-122"/>
              </a:rPr>
              <a:t>rcs</a:t>
            </a:r>
            <a:r>
              <a:rPr lang="en-US" altLang="zh-CN" sz="2200" b="1" dirty="0">
                <a:solidFill>
                  <a:srgbClr val="CC3300"/>
                </a:solidFill>
                <a:latin typeface="微软雅黑" pitchFamily="34" charset="-122"/>
                <a:ea typeface="微软雅黑" pitchFamily="34" charset="-122"/>
              </a:rPr>
              <a:t> </a:t>
            </a:r>
            <a:r>
              <a:rPr lang="en-US" altLang="zh-CN" sz="2200" b="1" dirty="0" err="1">
                <a:solidFill>
                  <a:srgbClr val="FF0000"/>
                </a:solidFill>
                <a:latin typeface="微软雅黑" pitchFamily="34" charset="-122"/>
                <a:ea typeface="微软雅黑" pitchFamily="34" charset="-122"/>
              </a:rPr>
              <a:t>mylib.a</a:t>
            </a:r>
            <a:r>
              <a:rPr lang="en-US" altLang="zh-CN" sz="2200" b="1" dirty="0">
                <a:solidFill>
                  <a:srgbClr val="CC3300"/>
                </a:solidFill>
                <a:latin typeface="微软雅黑" pitchFamily="34" charset="-122"/>
                <a:ea typeface="微软雅黑" pitchFamily="34" charset="-122"/>
              </a:rPr>
              <a:t> myproc1.o myproc2.o</a:t>
            </a:r>
          </a:p>
        </p:txBody>
      </p:sp>
      <p:sp>
        <p:nvSpPr>
          <p:cNvPr id="689166" name="Rectangle 4"/>
          <p:cNvSpPr>
            <a:spLocks noChangeArrowheads="1"/>
          </p:cNvSpPr>
          <p:nvPr/>
        </p:nvSpPr>
        <p:spPr bwMode="auto">
          <a:xfrm>
            <a:off x="709613" y="1227138"/>
            <a:ext cx="1782762"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myproc1.c</a:t>
            </a:r>
          </a:p>
        </p:txBody>
      </p:sp>
      <p:sp>
        <p:nvSpPr>
          <p:cNvPr id="689167" name="Rectangle 4"/>
          <p:cNvSpPr>
            <a:spLocks noChangeArrowheads="1"/>
          </p:cNvSpPr>
          <p:nvPr/>
        </p:nvSpPr>
        <p:spPr bwMode="auto">
          <a:xfrm>
            <a:off x="5519738" y="1223963"/>
            <a:ext cx="1782762"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3366FF"/>
                </a:solidFill>
                <a:latin typeface="微软雅黑" pitchFamily="34" charset="-122"/>
                <a:ea typeface="微软雅黑" pitchFamily="34" charset="-122"/>
                <a:cs typeface="Courier New" pitchFamily="49" charset="0"/>
              </a:rPr>
              <a:t>myproc2.c</a:t>
            </a:r>
          </a:p>
        </p:txBody>
      </p:sp>
      <p:sp>
        <p:nvSpPr>
          <p:cNvPr id="689170" name="Text Box 18"/>
          <p:cNvSpPr txBox="1">
            <a:spLocks noChangeArrowheads="1"/>
          </p:cNvSpPr>
          <p:nvPr/>
        </p:nvSpPr>
        <p:spPr bwMode="auto">
          <a:xfrm>
            <a:off x="339725" y="800100"/>
            <a:ext cx="6923088" cy="427038"/>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00000"/>
                </a:solidFill>
                <a:latin typeface="微软雅黑" pitchFamily="34" charset="-122"/>
                <a:ea typeface="微软雅黑" pitchFamily="34" charset="-122"/>
              </a:rPr>
              <a:t>举例：将</a:t>
            </a:r>
            <a:r>
              <a:rPr lang="en-US" altLang="zh-CN" sz="2200" b="1">
                <a:solidFill>
                  <a:srgbClr val="000000"/>
                </a:solidFill>
                <a:latin typeface="微软雅黑" pitchFamily="34" charset="-122"/>
                <a:ea typeface="微软雅黑" pitchFamily="34" charset="-122"/>
              </a:rPr>
              <a:t>myproc1.o</a:t>
            </a:r>
            <a:r>
              <a:rPr lang="zh-CN" altLang="en-US" sz="2200" b="1">
                <a:solidFill>
                  <a:srgbClr val="000000"/>
                </a:solidFill>
                <a:latin typeface="微软雅黑" pitchFamily="34" charset="-122"/>
                <a:ea typeface="微软雅黑" pitchFamily="34" charset="-122"/>
              </a:rPr>
              <a:t>和</a:t>
            </a:r>
            <a:r>
              <a:rPr lang="en-US" altLang="zh-CN" sz="2200" b="1">
                <a:solidFill>
                  <a:srgbClr val="000000"/>
                </a:solidFill>
                <a:latin typeface="微软雅黑" pitchFamily="34" charset="-122"/>
                <a:ea typeface="微软雅黑" pitchFamily="34" charset="-122"/>
              </a:rPr>
              <a:t>myproc2.o</a:t>
            </a:r>
            <a:r>
              <a:rPr lang="zh-CN" altLang="en-US" sz="2200" b="1">
                <a:solidFill>
                  <a:srgbClr val="000000"/>
                </a:solidFill>
                <a:latin typeface="微软雅黑" pitchFamily="34" charset="-122"/>
                <a:ea typeface="微软雅黑" pitchFamily="34" charset="-122"/>
              </a:rPr>
              <a:t>打包生成</a:t>
            </a:r>
            <a:r>
              <a:rPr lang="en-US" altLang="zh-CN" sz="2200" b="1">
                <a:solidFill>
                  <a:srgbClr val="000000"/>
                </a:solidFill>
                <a:latin typeface="微软雅黑" pitchFamily="34" charset="-122"/>
                <a:ea typeface="微软雅黑" pitchFamily="34" charset="-122"/>
              </a:rPr>
              <a:t>mylib.a</a:t>
            </a:r>
          </a:p>
        </p:txBody>
      </p:sp>
      <p:sp>
        <p:nvSpPr>
          <p:cNvPr id="689171" name="Rectangle 19"/>
          <p:cNvSpPr>
            <a:spLocks noChangeArrowheads="1"/>
          </p:cNvSpPr>
          <p:nvPr/>
        </p:nvSpPr>
        <p:spPr bwMode="auto">
          <a:xfrm>
            <a:off x="207963" y="4826000"/>
            <a:ext cx="3024187" cy="1835150"/>
          </a:xfrm>
          <a:prstGeom prst="rect">
            <a:avLst/>
          </a:prstGeom>
          <a:noFill/>
          <a:ln w="9525">
            <a:solidFill>
              <a:schemeClr val="tx1"/>
            </a:solidFill>
            <a:miter lim="800000"/>
            <a:headEnd/>
            <a:tailEnd/>
          </a:ln>
          <a:effectLst/>
        </p:spPr>
        <p:txBody>
          <a:bodyPr anchor="ctr">
            <a:spAutoFit/>
          </a:bodyPr>
          <a:lstStyle/>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p:txBody>
      </p:sp>
      <p:sp>
        <p:nvSpPr>
          <p:cNvPr id="689172" name="Text Box 20"/>
          <p:cNvSpPr txBox="1">
            <a:spLocks noChangeArrowheads="1"/>
          </p:cNvSpPr>
          <p:nvPr/>
        </p:nvSpPr>
        <p:spPr bwMode="auto">
          <a:xfrm>
            <a:off x="914400" y="4376738"/>
            <a:ext cx="14509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689173" name="Text Box 21"/>
          <p:cNvSpPr txBox="1">
            <a:spLocks noChangeArrowheads="1"/>
          </p:cNvSpPr>
          <p:nvPr/>
        </p:nvSpPr>
        <p:spPr bwMode="auto">
          <a:xfrm>
            <a:off x="3702050" y="5487988"/>
            <a:ext cx="5094288"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689174" name="Rectangle 22"/>
          <p:cNvSpPr>
            <a:spLocks noChangeArrowheads="1"/>
          </p:cNvSpPr>
          <p:nvPr/>
        </p:nvSpPr>
        <p:spPr bwMode="auto">
          <a:xfrm>
            <a:off x="3492500" y="4602163"/>
            <a:ext cx="5457825" cy="70167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–c main.c </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–static –o myproc main.o </a:t>
            </a:r>
            <a:r>
              <a:rPr lang="en-US" altLang="zh-CN" sz="2000" b="1">
                <a:solidFill>
                  <a:srgbClr val="FF0000"/>
                </a:solidFill>
                <a:latin typeface="微软雅黑" pitchFamily="34" charset="-122"/>
                <a:ea typeface="微软雅黑" pitchFamily="34" charset="-122"/>
              </a:rPr>
              <a:t>./mylib.a</a:t>
            </a:r>
          </a:p>
        </p:txBody>
      </p:sp>
      <p:sp>
        <p:nvSpPr>
          <p:cNvPr id="689175" name="Text Box 23"/>
          <p:cNvSpPr txBox="1">
            <a:spLocks noChangeArrowheads="1"/>
          </p:cNvSpPr>
          <p:nvPr/>
        </p:nvSpPr>
        <p:spPr bwMode="auto">
          <a:xfrm>
            <a:off x="5895975" y="4491038"/>
            <a:ext cx="271462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p>
        </p:txBody>
      </p:sp>
      <p:sp>
        <p:nvSpPr>
          <p:cNvPr id="689176" name="Text Box 24"/>
          <p:cNvSpPr txBox="1">
            <a:spLocks noChangeArrowheads="1"/>
          </p:cNvSpPr>
          <p:nvPr/>
        </p:nvSpPr>
        <p:spPr bwMode="auto">
          <a:xfrm>
            <a:off x="3497263" y="6138863"/>
            <a:ext cx="4645025" cy="427037"/>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问题：如何进行符号解析？</a:t>
            </a:r>
          </a:p>
        </p:txBody>
      </p:sp>
    </p:spTree>
    <p:extLst>
      <p:ext uri="{BB962C8B-B14F-4D97-AF65-F5344CB8AC3E}">
        <p14:creationId xmlns:p14="http://schemas.microsoft.com/office/powerpoint/2010/main" xmlns="" val="3639747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89165"/>
                                        </p:tgtEl>
                                        <p:attrNameLst>
                                          <p:attrName>style.visibility</p:attrName>
                                        </p:attrNameLst>
                                      </p:cBhvr>
                                      <p:to>
                                        <p:strVal val="visible"/>
                                      </p:to>
                                    </p:set>
                                    <p:animEffect transition="in" filter="blinds(horizontal)">
                                      <p:cBhvr>
                                        <p:cTn id="7" dur="500"/>
                                        <p:tgtEl>
                                          <p:spTgt spid="68916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89172"/>
                                        </p:tgtEl>
                                        <p:attrNameLst>
                                          <p:attrName>style.visibility</p:attrName>
                                        </p:attrNameLst>
                                      </p:cBhvr>
                                      <p:to>
                                        <p:strVal val="visible"/>
                                      </p:to>
                                    </p:set>
                                    <p:animEffect transition="in" filter="blinds(horizontal)">
                                      <p:cBhvr>
                                        <p:cTn id="12" dur="500"/>
                                        <p:tgtEl>
                                          <p:spTgt spid="68917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689171"/>
                                        </p:tgtEl>
                                        <p:attrNameLst>
                                          <p:attrName>style.visibility</p:attrName>
                                        </p:attrNameLst>
                                      </p:cBhvr>
                                      <p:to>
                                        <p:strVal val="visible"/>
                                      </p:to>
                                    </p:set>
                                    <p:animEffect transition="in" filter="blinds(horizontal)">
                                      <p:cBhvr>
                                        <p:cTn id="15" dur="500"/>
                                        <p:tgtEl>
                                          <p:spTgt spid="68917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689174"/>
                                        </p:tgtEl>
                                        <p:attrNameLst>
                                          <p:attrName>style.visibility</p:attrName>
                                        </p:attrNameLst>
                                      </p:cBhvr>
                                      <p:to>
                                        <p:strVal val="visible"/>
                                      </p:to>
                                    </p:set>
                                    <p:animEffect transition="in" filter="blinds(horizontal)">
                                      <p:cBhvr>
                                        <p:cTn id="20" dur="500"/>
                                        <p:tgtEl>
                                          <p:spTgt spid="68917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grpId="0" nodeType="clickEffect">
                                  <p:stCondLst>
                                    <p:cond delay="0"/>
                                  </p:stCondLst>
                                  <p:childTnLst>
                                    <p:set>
                                      <p:cBhvr>
                                        <p:cTn id="24" dur="1" fill="hold">
                                          <p:stCondLst>
                                            <p:cond delay="0"/>
                                          </p:stCondLst>
                                        </p:cTn>
                                        <p:tgtEl>
                                          <p:spTgt spid="689175"/>
                                        </p:tgtEl>
                                        <p:attrNameLst>
                                          <p:attrName>style.visibility</p:attrName>
                                        </p:attrNameLst>
                                      </p:cBhvr>
                                      <p:to>
                                        <p:strVal val="visible"/>
                                      </p:to>
                                    </p:set>
                                    <p:animEffect transition="in" filter="blinds(horizontal)">
                                      <p:cBhvr>
                                        <p:cTn id="25" dur="500"/>
                                        <p:tgtEl>
                                          <p:spTgt spid="689175"/>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689173"/>
                                        </p:tgtEl>
                                        <p:attrNameLst>
                                          <p:attrName>style.visibility</p:attrName>
                                        </p:attrNameLst>
                                      </p:cBhvr>
                                      <p:to>
                                        <p:strVal val="visible"/>
                                      </p:to>
                                    </p:set>
                                    <p:animEffect transition="in" filter="blinds(horizontal)">
                                      <p:cBhvr>
                                        <p:cTn id="30" dur="500"/>
                                        <p:tgtEl>
                                          <p:spTgt spid="689173"/>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689176"/>
                                        </p:tgtEl>
                                        <p:attrNameLst>
                                          <p:attrName>style.visibility</p:attrName>
                                        </p:attrNameLst>
                                      </p:cBhvr>
                                      <p:to>
                                        <p:strVal val="visible"/>
                                      </p:to>
                                    </p:set>
                                    <p:animEffect transition="in" filter="blinds(horizontal)">
                                      <p:cBhvr>
                                        <p:cTn id="35" dur="500"/>
                                        <p:tgtEl>
                                          <p:spTgt spid="6891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9165" grpId="0"/>
      <p:bldP spid="689171" grpId="0" animBg="1"/>
      <p:bldP spid="689172" grpId="0"/>
      <p:bldP spid="689173" grpId="0"/>
      <p:bldP spid="689174" grpId="0"/>
      <p:bldP spid="689175" grpId="0"/>
      <p:bldP spid="689176"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2946" name="Rectangle 2"/>
          <p:cNvSpPr>
            <a:spLocks noGrp="1" noChangeArrowheads="1"/>
          </p:cNvSpPr>
          <p:nvPr>
            <p:ph type="title"/>
          </p:nvPr>
        </p:nvSpPr>
        <p:spPr>
          <a:xfrm>
            <a:off x="457200" y="96838"/>
            <a:ext cx="8229600" cy="561975"/>
          </a:xfrm>
        </p:spPr>
        <p:txBody>
          <a:bodyPr/>
          <a:lstStyle/>
          <a:p>
            <a:r>
              <a:rPr lang="zh-CN" altLang="en-US" smtClean="0"/>
              <a:t>链接器中符号解析的全过程</a:t>
            </a:r>
            <a:r>
              <a:rPr lang="zh-CN" altLang="en-US" sz="3200" smtClean="0"/>
              <a:t> </a:t>
            </a:r>
          </a:p>
        </p:txBody>
      </p:sp>
      <p:sp>
        <p:nvSpPr>
          <p:cNvPr id="722948" name="Rectangle 4"/>
          <p:cNvSpPr>
            <a:spLocks noChangeArrowheads="1"/>
          </p:cNvSpPr>
          <p:nvPr/>
        </p:nvSpPr>
        <p:spPr bwMode="auto">
          <a:xfrm>
            <a:off x="6019800" y="1104900"/>
            <a:ext cx="3024188" cy="1835150"/>
          </a:xfrm>
          <a:prstGeom prst="rect">
            <a:avLst/>
          </a:prstGeom>
          <a:noFill/>
          <a:ln w="9525">
            <a:solidFill>
              <a:schemeClr val="tx1"/>
            </a:solidFill>
            <a:miter lim="800000"/>
            <a:headEnd/>
            <a:tailEnd/>
          </a:ln>
          <a:effectLst/>
        </p:spPr>
        <p:txBody>
          <a:bodyPr anchor="ctr">
            <a:spAutoFit/>
          </a:bodyPr>
          <a:lstStyle/>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indent="266700" fontAlgn="base">
              <a:spcBef>
                <a:spcPct val="0"/>
              </a:spcBef>
              <a:spcAft>
                <a:spcPct val="0"/>
              </a:spcAft>
            </a:pPr>
            <a:r>
              <a:rPr lang="en-US" altLang="zh-CN" sz="1900" b="1">
                <a:solidFill>
                  <a:srgbClr val="3366FF"/>
                </a:solidFill>
                <a:latin typeface="微软雅黑" pitchFamily="34" charset="-122"/>
                <a:ea typeface="微软雅黑" pitchFamily="34" charset="-122"/>
              </a:rPr>
              <a:t>} </a:t>
            </a:r>
          </a:p>
        </p:txBody>
      </p:sp>
      <p:sp>
        <p:nvSpPr>
          <p:cNvPr id="722950" name="Text Box 6"/>
          <p:cNvSpPr txBox="1">
            <a:spLocks noChangeArrowheads="1"/>
          </p:cNvSpPr>
          <p:nvPr/>
        </p:nvSpPr>
        <p:spPr bwMode="auto">
          <a:xfrm>
            <a:off x="6740525" y="698500"/>
            <a:ext cx="14509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722951" name="Text Box 7"/>
          <p:cNvSpPr txBox="1">
            <a:spLocks noChangeArrowheads="1"/>
          </p:cNvSpPr>
          <p:nvPr/>
        </p:nvSpPr>
        <p:spPr bwMode="auto">
          <a:xfrm>
            <a:off x="185738" y="1555750"/>
            <a:ext cx="5094287"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0A6A0A"/>
                </a:solidFill>
                <a:latin typeface="微软雅黑" pitchFamily="34" charset="-122"/>
                <a:ea typeface="微软雅黑" pitchFamily="34" charset="-122"/>
              </a:rPr>
              <a:t>调用关系：</a:t>
            </a: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sp>
        <p:nvSpPr>
          <p:cNvPr id="722952" name="Rectangle 8"/>
          <p:cNvSpPr>
            <a:spLocks noChangeArrowheads="1"/>
          </p:cNvSpPr>
          <p:nvPr/>
        </p:nvSpPr>
        <p:spPr bwMode="auto">
          <a:xfrm>
            <a:off x="369888" y="844550"/>
            <a:ext cx="5457825" cy="70167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–c main.c </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gcc –static –o myproc </a:t>
            </a:r>
            <a:r>
              <a:rPr lang="en-US" altLang="zh-CN" sz="2000" b="1">
                <a:solidFill>
                  <a:srgbClr val="3366FF"/>
                </a:solidFill>
                <a:latin typeface="微软雅黑" pitchFamily="34" charset="-122"/>
                <a:ea typeface="微软雅黑" pitchFamily="34" charset="-122"/>
              </a:rPr>
              <a:t>main.o </a:t>
            </a:r>
            <a:r>
              <a:rPr lang="en-US" altLang="zh-CN" sz="2000" b="1">
                <a:solidFill>
                  <a:srgbClr val="FF0000"/>
                </a:solidFill>
                <a:latin typeface="微软雅黑" pitchFamily="34" charset="-122"/>
                <a:ea typeface="微软雅黑" pitchFamily="34" charset="-122"/>
              </a:rPr>
              <a:t>./mylib.a</a:t>
            </a:r>
          </a:p>
        </p:txBody>
      </p:sp>
      <p:sp>
        <p:nvSpPr>
          <p:cNvPr id="722953" name="Rectangle 9"/>
          <p:cNvSpPr>
            <a:spLocks noChangeArrowheads="1"/>
          </p:cNvSpPr>
          <p:nvPr/>
        </p:nvSpPr>
        <p:spPr bwMode="auto">
          <a:xfrm>
            <a:off x="128588" y="3259138"/>
            <a:ext cx="5891212" cy="3270250"/>
          </a:xfrm>
          <a:prstGeom prst="rect">
            <a:avLst/>
          </a:prstGeom>
          <a:noFill/>
          <a:ln w="9525">
            <a:noFill/>
            <a:miter lim="800000"/>
            <a:headEnd/>
            <a:tailEnd/>
          </a:ln>
          <a:effectLst/>
        </p:spPr>
        <p:txBody>
          <a:bodyPr anchor="ctr">
            <a:spAutoFit/>
          </a:bodyPr>
          <a:lstStyle/>
          <a:p>
            <a:pPr eaLnBrk="0" fontAlgn="base" hangingPunct="0">
              <a:spcBef>
                <a:spcPct val="0"/>
              </a:spcBef>
              <a:spcAft>
                <a:spcPct val="0"/>
              </a:spcAft>
            </a:pPr>
            <a:r>
              <a:rPr lang="zh-CN" altLang="en-US" sz="1900" b="1" dirty="0">
                <a:solidFill>
                  <a:srgbClr val="3366FF"/>
                </a:solidFill>
                <a:latin typeface="微软雅黑" pitchFamily="34" charset="-122"/>
                <a:ea typeface="微软雅黑" pitchFamily="34" charset="-122"/>
              </a:rPr>
              <a:t>开始</a:t>
            </a:r>
            <a:r>
              <a:rPr lang="en-US" altLang="zh-CN" sz="1900" b="1" dirty="0">
                <a:solidFill>
                  <a:srgbClr val="3366FF"/>
                </a:solidFill>
                <a:latin typeface="微软雅黑" pitchFamily="34" charset="-122"/>
                <a:ea typeface="微软雅黑" pitchFamily="34" charset="-122"/>
              </a:rPr>
              <a:t>E</a:t>
            </a:r>
            <a:r>
              <a:rPr lang="zh-CN" altLang="en-US" sz="1900" b="1" dirty="0">
                <a:solidFill>
                  <a:srgbClr val="3366FF"/>
                </a:solidFill>
                <a:latin typeface="微软雅黑" pitchFamily="34" charset="-122"/>
                <a:ea typeface="微软雅黑" pitchFamily="34" charset="-122"/>
              </a:rPr>
              <a:t>、</a:t>
            </a:r>
            <a:r>
              <a:rPr lang="en-US" altLang="zh-CN" sz="1900" b="1" dirty="0">
                <a:solidFill>
                  <a:srgbClr val="3366FF"/>
                </a:solidFill>
                <a:latin typeface="微软雅黑" pitchFamily="34" charset="-122"/>
                <a:ea typeface="微软雅黑" pitchFamily="34" charset="-122"/>
              </a:rPr>
              <a:t>U</a:t>
            </a:r>
            <a:r>
              <a:rPr lang="zh-CN" altLang="en-US" sz="1900" b="1" dirty="0">
                <a:solidFill>
                  <a:srgbClr val="3366FF"/>
                </a:solidFill>
                <a:latin typeface="微软雅黑" pitchFamily="34" charset="-122"/>
                <a:ea typeface="微软雅黑" pitchFamily="34" charset="-122"/>
              </a:rPr>
              <a:t>、</a:t>
            </a:r>
            <a:r>
              <a:rPr lang="en-US" altLang="zh-CN" sz="1900" b="1" dirty="0">
                <a:solidFill>
                  <a:srgbClr val="3366FF"/>
                </a:solidFill>
                <a:latin typeface="微软雅黑" pitchFamily="34" charset="-122"/>
                <a:ea typeface="微软雅黑" pitchFamily="34" charset="-122"/>
              </a:rPr>
              <a:t>D</a:t>
            </a:r>
            <a:r>
              <a:rPr lang="zh-CN" altLang="en-US" sz="1900" b="1" dirty="0">
                <a:solidFill>
                  <a:srgbClr val="3366FF"/>
                </a:solidFill>
                <a:latin typeface="微软雅黑" pitchFamily="34" charset="-122"/>
                <a:ea typeface="微软雅黑" pitchFamily="34" charset="-122"/>
              </a:rPr>
              <a:t>为空，首先扫描</a:t>
            </a:r>
            <a:r>
              <a:rPr lang="en-US" altLang="zh-CN" sz="1900" b="1" dirty="0" err="1">
                <a:solidFill>
                  <a:srgbClr val="3366FF"/>
                </a:solidFill>
                <a:latin typeface="微软雅黑" pitchFamily="34" charset="-122"/>
                <a:ea typeface="微软雅黑" pitchFamily="34" charset="-122"/>
              </a:rPr>
              <a:t>main.o</a:t>
            </a:r>
            <a:r>
              <a:rPr lang="zh-CN" altLang="en-US" sz="1900" b="1" dirty="0">
                <a:solidFill>
                  <a:srgbClr val="3366FF"/>
                </a:solidFill>
                <a:latin typeface="微软雅黑" pitchFamily="34" charset="-122"/>
                <a:ea typeface="微软雅黑" pitchFamily="34" charset="-122"/>
              </a:rPr>
              <a:t>，把它加入</a:t>
            </a:r>
            <a:r>
              <a:rPr lang="en-US" altLang="zh-CN" sz="1900" b="1" dirty="0">
                <a:solidFill>
                  <a:srgbClr val="3366FF"/>
                </a:solidFill>
                <a:latin typeface="微软雅黑" pitchFamily="34" charset="-122"/>
                <a:ea typeface="微软雅黑" pitchFamily="34" charset="-122"/>
              </a:rPr>
              <a:t>E</a:t>
            </a:r>
            <a:r>
              <a:rPr lang="zh-CN" altLang="en-US" sz="1900" b="1" dirty="0">
                <a:solidFill>
                  <a:srgbClr val="3366FF"/>
                </a:solidFill>
                <a:latin typeface="微软雅黑" pitchFamily="34" charset="-122"/>
                <a:ea typeface="微软雅黑" pitchFamily="34" charset="-122"/>
              </a:rPr>
              <a:t>，同时把</a:t>
            </a:r>
            <a:r>
              <a:rPr lang="en-US" altLang="zh-CN" sz="1900" b="1" dirty="0">
                <a:solidFill>
                  <a:srgbClr val="3366FF"/>
                </a:solidFill>
                <a:latin typeface="微软雅黑" pitchFamily="34" charset="-122"/>
                <a:ea typeface="微软雅黑" pitchFamily="34" charset="-122"/>
              </a:rPr>
              <a:t>myfun1</a:t>
            </a:r>
            <a:r>
              <a:rPr lang="zh-CN" altLang="en-US" sz="1900" b="1" dirty="0">
                <a:solidFill>
                  <a:srgbClr val="3366FF"/>
                </a:solidFill>
                <a:latin typeface="微软雅黑" pitchFamily="34" charset="-122"/>
                <a:ea typeface="微软雅黑" pitchFamily="34" charset="-122"/>
              </a:rPr>
              <a:t>加入</a:t>
            </a:r>
            <a:r>
              <a:rPr lang="en-US" altLang="zh-CN" sz="1900" b="1" dirty="0">
                <a:solidFill>
                  <a:srgbClr val="3366FF"/>
                </a:solidFill>
                <a:latin typeface="微软雅黑" pitchFamily="34" charset="-122"/>
                <a:ea typeface="微软雅黑" pitchFamily="34" charset="-122"/>
              </a:rPr>
              <a:t>U</a:t>
            </a:r>
            <a:r>
              <a:rPr lang="zh-CN" altLang="en-US" sz="1900" b="1" dirty="0">
                <a:solidFill>
                  <a:srgbClr val="3366FF"/>
                </a:solidFill>
                <a:latin typeface="微软雅黑" pitchFamily="34" charset="-122"/>
                <a:ea typeface="微软雅黑" pitchFamily="34" charset="-122"/>
              </a:rPr>
              <a:t>，</a:t>
            </a:r>
            <a:r>
              <a:rPr lang="en-US" altLang="zh-CN" sz="1900" b="1" dirty="0">
                <a:solidFill>
                  <a:srgbClr val="3366FF"/>
                </a:solidFill>
                <a:latin typeface="微软雅黑" pitchFamily="34" charset="-122"/>
                <a:ea typeface="微软雅黑" pitchFamily="34" charset="-122"/>
              </a:rPr>
              <a:t>main</a:t>
            </a:r>
            <a:r>
              <a:rPr lang="zh-CN" altLang="en-US" sz="1900" b="1" dirty="0">
                <a:solidFill>
                  <a:srgbClr val="3366FF"/>
                </a:solidFill>
                <a:latin typeface="微软雅黑" pitchFamily="34" charset="-122"/>
                <a:ea typeface="微软雅黑" pitchFamily="34" charset="-122"/>
              </a:rPr>
              <a:t>加入</a:t>
            </a:r>
            <a:r>
              <a:rPr lang="en-US" altLang="zh-CN" sz="1900" b="1" dirty="0">
                <a:solidFill>
                  <a:srgbClr val="3366FF"/>
                </a:solidFill>
                <a:latin typeface="微软雅黑" pitchFamily="34" charset="-122"/>
                <a:ea typeface="微软雅黑" pitchFamily="34" charset="-122"/>
              </a:rPr>
              <a:t>D</a:t>
            </a:r>
            <a:r>
              <a:rPr lang="zh-CN" altLang="en-US" sz="1900" b="1" dirty="0">
                <a:solidFill>
                  <a:srgbClr val="3366FF"/>
                </a:solidFill>
                <a:latin typeface="微软雅黑" pitchFamily="34" charset="-122"/>
                <a:ea typeface="微软雅黑" pitchFamily="34" charset="-122"/>
              </a:rPr>
              <a:t>。</a:t>
            </a:r>
            <a:r>
              <a:rPr lang="zh-CN" altLang="en-US" sz="1900" b="1" dirty="0">
                <a:solidFill>
                  <a:srgbClr val="009242"/>
                </a:solidFill>
                <a:latin typeface="微软雅黑" pitchFamily="34" charset="-122"/>
                <a:ea typeface="微软雅黑" pitchFamily="34" charset="-122"/>
              </a:rPr>
              <a:t>接着扫描到</a:t>
            </a:r>
            <a:r>
              <a:rPr lang="en-US" altLang="zh-CN" sz="1900" b="1" dirty="0" err="1">
                <a:solidFill>
                  <a:srgbClr val="009242"/>
                </a:solidFill>
                <a:latin typeface="微软雅黑" pitchFamily="34" charset="-122"/>
                <a:ea typeface="微软雅黑" pitchFamily="34" charset="-122"/>
              </a:rPr>
              <a:t>mylib.a</a:t>
            </a:r>
            <a:r>
              <a:rPr lang="zh-CN" altLang="en-US" sz="1900" b="1" dirty="0">
                <a:solidFill>
                  <a:srgbClr val="009242"/>
                </a:solidFill>
                <a:latin typeface="微软雅黑" pitchFamily="34" charset="-122"/>
                <a:ea typeface="微软雅黑" pitchFamily="34" charset="-122"/>
              </a:rPr>
              <a:t>，将</a:t>
            </a:r>
            <a:r>
              <a:rPr lang="en-US" altLang="zh-CN" sz="1900" b="1" dirty="0">
                <a:solidFill>
                  <a:srgbClr val="009242"/>
                </a:solidFill>
                <a:latin typeface="微软雅黑" pitchFamily="34" charset="-122"/>
                <a:ea typeface="微软雅黑" pitchFamily="34" charset="-122"/>
              </a:rPr>
              <a:t>U</a:t>
            </a:r>
            <a:r>
              <a:rPr lang="zh-CN" altLang="en-US" sz="1900" b="1" dirty="0">
                <a:solidFill>
                  <a:srgbClr val="009242"/>
                </a:solidFill>
                <a:latin typeface="微软雅黑" pitchFamily="34" charset="-122"/>
                <a:ea typeface="微软雅黑" pitchFamily="34" charset="-122"/>
              </a:rPr>
              <a:t>中所有符号（本例中为</a:t>
            </a:r>
            <a:r>
              <a:rPr lang="en-US" altLang="zh-CN" sz="1900" b="1" dirty="0">
                <a:solidFill>
                  <a:srgbClr val="009242"/>
                </a:solidFill>
                <a:latin typeface="微软雅黑" pitchFamily="34" charset="-122"/>
                <a:ea typeface="微软雅黑" pitchFamily="34" charset="-122"/>
              </a:rPr>
              <a:t>myfunc1</a:t>
            </a:r>
            <a:r>
              <a:rPr lang="zh-CN" altLang="en-US" sz="1900" b="1" dirty="0">
                <a:solidFill>
                  <a:srgbClr val="009242"/>
                </a:solidFill>
                <a:latin typeface="微软雅黑" pitchFamily="34" charset="-122"/>
                <a:ea typeface="微软雅黑" pitchFamily="34" charset="-122"/>
              </a:rPr>
              <a:t>）与</a:t>
            </a:r>
            <a:r>
              <a:rPr lang="en-US" altLang="zh-CN" sz="1900" b="1" dirty="0" err="1">
                <a:solidFill>
                  <a:srgbClr val="009242"/>
                </a:solidFill>
                <a:latin typeface="微软雅黑" pitchFamily="34" charset="-122"/>
                <a:ea typeface="微软雅黑" pitchFamily="34" charset="-122"/>
              </a:rPr>
              <a:t>mylib.a</a:t>
            </a:r>
            <a:r>
              <a:rPr lang="zh-CN" altLang="en-US" sz="1900" b="1" dirty="0">
                <a:solidFill>
                  <a:srgbClr val="009242"/>
                </a:solidFill>
                <a:latin typeface="微软雅黑" pitchFamily="34" charset="-122"/>
                <a:ea typeface="微软雅黑" pitchFamily="34" charset="-122"/>
              </a:rPr>
              <a:t>中所有目标模块（</a:t>
            </a:r>
            <a:r>
              <a:rPr lang="en-US" altLang="zh-CN" sz="1900" b="1" dirty="0">
                <a:solidFill>
                  <a:srgbClr val="009242"/>
                </a:solidFill>
                <a:latin typeface="微软雅黑" pitchFamily="34" charset="-122"/>
                <a:ea typeface="微软雅黑" pitchFamily="34" charset="-122"/>
              </a:rPr>
              <a:t>myproc1.o</a:t>
            </a:r>
            <a:r>
              <a:rPr lang="zh-CN" altLang="en-US" sz="1900" b="1" dirty="0">
                <a:solidFill>
                  <a:srgbClr val="009242"/>
                </a:solidFill>
                <a:latin typeface="微软雅黑" pitchFamily="34" charset="-122"/>
                <a:ea typeface="微软雅黑" pitchFamily="34" charset="-122"/>
              </a:rPr>
              <a:t>和</a:t>
            </a:r>
            <a:r>
              <a:rPr lang="en-US" altLang="zh-CN" sz="1900" b="1" dirty="0">
                <a:solidFill>
                  <a:srgbClr val="009242"/>
                </a:solidFill>
                <a:latin typeface="微软雅黑" pitchFamily="34" charset="-122"/>
                <a:ea typeface="微软雅黑" pitchFamily="34" charset="-122"/>
              </a:rPr>
              <a:t>myproc2.o</a:t>
            </a:r>
            <a:r>
              <a:rPr lang="zh-CN" altLang="en-US" sz="1900" b="1" dirty="0">
                <a:solidFill>
                  <a:srgbClr val="009242"/>
                </a:solidFill>
                <a:latin typeface="微软雅黑" pitchFamily="34" charset="-122"/>
                <a:ea typeface="微软雅黑" pitchFamily="34" charset="-122"/>
              </a:rPr>
              <a:t>）依次匹配，发现在</a:t>
            </a:r>
            <a:r>
              <a:rPr lang="en-US" altLang="zh-CN" sz="1900" b="1" dirty="0">
                <a:solidFill>
                  <a:srgbClr val="009242"/>
                </a:solidFill>
                <a:latin typeface="微软雅黑" pitchFamily="34" charset="-122"/>
                <a:ea typeface="微软雅黑" pitchFamily="34" charset="-122"/>
              </a:rPr>
              <a:t>myproc1.o</a:t>
            </a:r>
            <a:r>
              <a:rPr lang="zh-CN" altLang="en-US" sz="1900" b="1" dirty="0">
                <a:solidFill>
                  <a:srgbClr val="009242"/>
                </a:solidFill>
                <a:latin typeface="微软雅黑" pitchFamily="34" charset="-122"/>
                <a:ea typeface="微软雅黑" pitchFamily="34" charset="-122"/>
              </a:rPr>
              <a:t>中定义了</a:t>
            </a:r>
            <a:r>
              <a:rPr lang="en-US" altLang="zh-CN" sz="1900" b="1" dirty="0">
                <a:solidFill>
                  <a:srgbClr val="009242"/>
                </a:solidFill>
                <a:latin typeface="微软雅黑" pitchFamily="34" charset="-122"/>
                <a:ea typeface="微软雅黑" pitchFamily="34" charset="-122"/>
              </a:rPr>
              <a:t>myfunc1</a:t>
            </a:r>
            <a:r>
              <a:rPr lang="zh-CN" altLang="en-US" sz="1900" b="1" dirty="0">
                <a:solidFill>
                  <a:srgbClr val="009242"/>
                </a:solidFill>
                <a:latin typeface="微软雅黑" pitchFamily="34" charset="-122"/>
                <a:ea typeface="微软雅黑" pitchFamily="34" charset="-122"/>
              </a:rPr>
              <a:t>，故</a:t>
            </a:r>
            <a:r>
              <a:rPr lang="en-US" altLang="zh-CN" sz="1900" b="1" dirty="0">
                <a:solidFill>
                  <a:srgbClr val="009242"/>
                </a:solidFill>
                <a:latin typeface="微软雅黑" pitchFamily="34" charset="-122"/>
                <a:ea typeface="微软雅黑" pitchFamily="34" charset="-122"/>
              </a:rPr>
              <a:t>myproc1.o</a:t>
            </a:r>
            <a:r>
              <a:rPr lang="zh-CN" altLang="en-US" sz="1900" b="1" dirty="0">
                <a:solidFill>
                  <a:srgbClr val="009242"/>
                </a:solidFill>
                <a:latin typeface="微软雅黑" pitchFamily="34" charset="-122"/>
                <a:ea typeface="微软雅黑" pitchFamily="34" charset="-122"/>
              </a:rPr>
              <a:t>加入</a:t>
            </a:r>
            <a:r>
              <a:rPr lang="en-US" altLang="zh-CN" sz="1900" b="1" dirty="0">
                <a:solidFill>
                  <a:srgbClr val="009242"/>
                </a:solidFill>
                <a:latin typeface="微软雅黑" pitchFamily="34" charset="-122"/>
                <a:ea typeface="微软雅黑" pitchFamily="34" charset="-122"/>
              </a:rPr>
              <a:t>E</a:t>
            </a:r>
            <a:r>
              <a:rPr lang="zh-CN" altLang="en-US" sz="1900" b="1" dirty="0">
                <a:solidFill>
                  <a:srgbClr val="009242"/>
                </a:solidFill>
                <a:latin typeface="微软雅黑" pitchFamily="34" charset="-122"/>
                <a:ea typeface="微软雅黑" pitchFamily="34" charset="-122"/>
              </a:rPr>
              <a:t>，</a:t>
            </a:r>
            <a:r>
              <a:rPr lang="en-US" altLang="zh-CN" sz="1900" b="1" dirty="0">
                <a:solidFill>
                  <a:srgbClr val="009242"/>
                </a:solidFill>
                <a:latin typeface="微软雅黑" pitchFamily="34" charset="-122"/>
                <a:ea typeface="微软雅黑" pitchFamily="34" charset="-122"/>
              </a:rPr>
              <a:t>myfunc1</a:t>
            </a:r>
            <a:r>
              <a:rPr lang="zh-CN" altLang="en-US" sz="1900" b="1" dirty="0">
                <a:solidFill>
                  <a:srgbClr val="009242"/>
                </a:solidFill>
                <a:latin typeface="微软雅黑" pitchFamily="34" charset="-122"/>
                <a:ea typeface="微软雅黑" pitchFamily="34" charset="-122"/>
              </a:rPr>
              <a:t>从</a:t>
            </a:r>
            <a:r>
              <a:rPr lang="en-US" altLang="zh-CN" sz="1900" b="1" dirty="0">
                <a:solidFill>
                  <a:srgbClr val="009242"/>
                </a:solidFill>
                <a:latin typeface="微软雅黑" pitchFamily="34" charset="-122"/>
                <a:ea typeface="微软雅黑" pitchFamily="34" charset="-122"/>
              </a:rPr>
              <a:t>U</a:t>
            </a:r>
            <a:r>
              <a:rPr lang="zh-CN" altLang="en-US" sz="1900" b="1" dirty="0">
                <a:solidFill>
                  <a:srgbClr val="009242"/>
                </a:solidFill>
                <a:latin typeface="微软雅黑" pitchFamily="34" charset="-122"/>
                <a:ea typeface="微软雅黑" pitchFamily="34" charset="-122"/>
              </a:rPr>
              <a:t>转移到</a:t>
            </a:r>
            <a:r>
              <a:rPr lang="en-US" altLang="zh-CN" sz="1900" b="1" dirty="0">
                <a:solidFill>
                  <a:srgbClr val="009242"/>
                </a:solidFill>
                <a:latin typeface="微软雅黑" pitchFamily="34" charset="-122"/>
                <a:ea typeface="微软雅黑" pitchFamily="34" charset="-122"/>
              </a:rPr>
              <a:t>D</a:t>
            </a:r>
            <a:r>
              <a:rPr lang="zh-CN" altLang="en-US" sz="1900" b="1" dirty="0">
                <a:solidFill>
                  <a:srgbClr val="009242"/>
                </a:solidFill>
                <a:latin typeface="微软雅黑" pitchFamily="34" charset="-122"/>
                <a:ea typeface="微软雅黑" pitchFamily="34" charset="-122"/>
              </a:rPr>
              <a:t>。</a:t>
            </a:r>
            <a:r>
              <a:rPr lang="zh-CN" altLang="en-US" sz="1900" b="1" dirty="0">
                <a:solidFill>
                  <a:srgbClr val="CC3300"/>
                </a:solidFill>
                <a:latin typeface="微软雅黑" pitchFamily="34" charset="-122"/>
                <a:ea typeface="微软雅黑" pitchFamily="34" charset="-122"/>
              </a:rPr>
              <a:t>在</a:t>
            </a:r>
            <a:r>
              <a:rPr lang="en-US" altLang="zh-CN" sz="1900" b="1" dirty="0">
                <a:solidFill>
                  <a:srgbClr val="CC3300"/>
                </a:solidFill>
                <a:latin typeface="微软雅黑" pitchFamily="34" charset="-122"/>
                <a:ea typeface="微软雅黑" pitchFamily="34" charset="-122"/>
              </a:rPr>
              <a:t>myproc1.o</a:t>
            </a:r>
            <a:r>
              <a:rPr lang="zh-CN" altLang="en-US" sz="1900" b="1" dirty="0">
                <a:solidFill>
                  <a:srgbClr val="CC3300"/>
                </a:solidFill>
                <a:latin typeface="微软雅黑" pitchFamily="34" charset="-122"/>
                <a:ea typeface="微软雅黑" pitchFamily="34" charset="-122"/>
              </a:rPr>
              <a:t>中发现还有未解析符号</a:t>
            </a:r>
            <a:r>
              <a:rPr lang="en-US" altLang="zh-CN" sz="1900" b="1" dirty="0" err="1">
                <a:solidFill>
                  <a:srgbClr val="CC3300"/>
                </a:solidFill>
                <a:latin typeface="微软雅黑" pitchFamily="34" charset="-122"/>
                <a:ea typeface="微软雅黑" pitchFamily="34" charset="-122"/>
              </a:rPr>
              <a:t>printf</a:t>
            </a:r>
            <a:r>
              <a:rPr lang="zh-CN" altLang="en-US" sz="1900" b="1" dirty="0">
                <a:solidFill>
                  <a:srgbClr val="CC3300"/>
                </a:solidFill>
                <a:latin typeface="微软雅黑" pitchFamily="34" charset="-122"/>
                <a:ea typeface="微软雅黑" pitchFamily="34" charset="-122"/>
              </a:rPr>
              <a:t>，将其加到</a:t>
            </a:r>
            <a:r>
              <a:rPr lang="en-US" altLang="zh-CN" sz="1900" b="1" dirty="0">
                <a:solidFill>
                  <a:srgbClr val="CC3300"/>
                </a:solidFill>
                <a:latin typeface="微软雅黑" pitchFamily="34" charset="-122"/>
                <a:ea typeface="微软雅黑" pitchFamily="34" charset="-122"/>
              </a:rPr>
              <a:t>U</a:t>
            </a:r>
            <a:r>
              <a:rPr lang="zh-CN" altLang="en-US" sz="1900" b="1" dirty="0">
                <a:solidFill>
                  <a:srgbClr val="CC3300"/>
                </a:solidFill>
                <a:latin typeface="微软雅黑" pitchFamily="34" charset="-122"/>
                <a:ea typeface="微软雅黑" pitchFamily="34" charset="-122"/>
              </a:rPr>
              <a:t>。</a:t>
            </a:r>
            <a:r>
              <a:rPr lang="zh-CN" altLang="en-US" sz="1900" b="1" dirty="0">
                <a:solidFill>
                  <a:srgbClr val="FF0000"/>
                </a:solidFill>
                <a:latin typeface="微软雅黑" pitchFamily="34" charset="-122"/>
                <a:ea typeface="微软雅黑" pitchFamily="34" charset="-122"/>
              </a:rPr>
              <a:t>不断在</a:t>
            </a:r>
            <a:r>
              <a:rPr lang="en-US" altLang="zh-CN" sz="1900" b="1" dirty="0" err="1">
                <a:solidFill>
                  <a:srgbClr val="FF0000"/>
                </a:solidFill>
                <a:latin typeface="微软雅黑" pitchFamily="34" charset="-122"/>
                <a:ea typeface="微软雅黑" pitchFamily="34" charset="-122"/>
              </a:rPr>
              <a:t>mylib.a</a:t>
            </a:r>
            <a:r>
              <a:rPr lang="zh-CN" altLang="en-US" sz="1900" b="1" dirty="0">
                <a:solidFill>
                  <a:srgbClr val="FF0000"/>
                </a:solidFill>
                <a:latin typeface="微软雅黑" pitchFamily="34" charset="-122"/>
                <a:ea typeface="微软雅黑" pitchFamily="34" charset="-122"/>
              </a:rPr>
              <a:t>的各模块上进行迭代以匹配</a:t>
            </a:r>
            <a:r>
              <a:rPr lang="en-US" altLang="zh-CN" sz="1900" b="1" dirty="0">
                <a:solidFill>
                  <a:srgbClr val="FF0000"/>
                </a:solidFill>
                <a:latin typeface="微软雅黑" pitchFamily="34" charset="-122"/>
                <a:ea typeface="微软雅黑" pitchFamily="34" charset="-122"/>
              </a:rPr>
              <a:t>U</a:t>
            </a:r>
            <a:r>
              <a:rPr lang="zh-CN" altLang="en-US" sz="1900" b="1" dirty="0">
                <a:solidFill>
                  <a:srgbClr val="FF0000"/>
                </a:solidFill>
                <a:latin typeface="微软雅黑" pitchFamily="34" charset="-122"/>
                <a:ea typeface="微软雅黑" pitchFamily="34" charset="-122"/>
              </a:rPr>
              <a:t>中的符号，直到</a:t>
            </a:r>
            <a:r>
              <a:rPr lang="en-US" altLang="zh-CN" sz="1900" b="1" dirty="0">
                <a:solidFill>
                  <a:srgbClr val="FF0000"/>
                </a:solidFill>
                <a:latin typeface="微软雅黑" pitchFamily="34" charset="-122"/>
                <a:ea typeface="微软雅黑" pitchFamily="34" charset="-122"/>
              </a:rPr>
              <a:t>U</a:t>
            </a:r>
            <a:r>
              <a:rPr lang="zh-CN" altLang="en-US" sz="1900" b="1" dirty="0">
                <a:solidFill>
                  <a:srgbClr val="FF0000"/>
                </a:solidFill>
                <a:latin typeface="微软雅黑" pitchFamily="34" charset="-122"/>
                <a:ea typeface="微软雅黑" pitchFamily="34" charset="-122"/>
              </a:rPr>
              <a:t>、</a:t>
            </a:r>
            <a:r>
              <a:rPr lang="en-US" altLang="zh-CN" sz="1900" b="1" dirty="0">
                <a:solidFill>
                  <a:srgbClr val="FF0000"/>
                </a:solidFill>
                <a:latin typeface="微软雅黑" pitchFamily="34" charset="-122"/>
                <a:ea typeface="微软雅黑" pitchFamily="34" charset="-122"/>
              </a:rPr>
              <a:t>D</a:t>
            </a:r>
            <a:r>
              <a:rPr lang="zh-CN" altLang="en-US" sz="1900" b="1" dirty="0">
                <a:solidFill>
                  <a:srgbClr val="FF0000"/>
                </a:solidFill>
                <a:latin typeface="微软雅黑" pitchFamily="34" charset="-122"/>
                <a:ea typeface="微软雅黑" pitchFamily="34" charset="-122"/>
              </a:rPr>
              <a:t>都不再变化。</a:t>
            </a:r>
            <a:r>
              <a:rPr lang="zh-CN" altLang="en-US" sz="1900" b="1" dirty="0">
                <a:solidFill>
                  <a:srgbClr val="000000"/>
                </a:solidFill>
                <a:latin typeface="微软雅黑" pitchFamily="34" charset="-122"/>
                <a:ea typeface="微软雅黑" pitchFamily="34" charset="-122"/>
              </a:rPr>
              <a:t>此时</a:t>
            </a:r>
            <a:r>
              <a:rPr lang="en-US" altLang="zh-CN" sz="1900" b="1" dirty="0">
                <a:solidFill>
                  <a:srgbClr val="000000"/>
                </a:solidFill>
                <a:latin typeface="微软雅黑" pitchFamily="34" charset="-122"/>
                <a:ea typeface="微软雅黑" pitchFamily="34" charset="-122"/>
              </a:rPr>
              <a:t>U</a:t>
            </a:r>
            <a:r>
              <a:rPr lang="zh-CN" altLang="en-US" sz="1900" b="1" dirty="0">
                <a:solidFill>
                  <a:srgbClr val="000000"/>
                </a:solidFill>
                <a:latin typeface="微软雅黑" pitchFamily="34" charset="-122"/>
                <a:ea typeface="微软雅黑" pitchFamily="34" charset="-122"/>
              </a:rPr>
              <a:t>中只有一个未解析符号</a:t>
            </a:r>
            <a:r>
              <a:rPr lang="en-US" altLang="zh-CN" sz="1900" b="1" dirty="0" err="1">
                <a:solidFill>
                  <a:srgbClr val="000000"/>
                </a:solidFill>
                <a:latin typeface="微软雅黑" pitchFamily="34" charset="-122"/>
                <a:ea typeface="微软雅黑" pitchFamily="34" charset="-122"/>
              </a:rPr>
              <a:t>printf</a:t>
            </a:r>
            <a:r>
              <a:rPr lang="zh-CN" altLang="en-US" sz="1900" b="1" dirty="0">
                <a:solidFill>
                  <a:srgbClr val="000000"/>
                </a:solidFill>
                <a:latin typeface="微软雅黑" pitchFamily="34" charset="-122"/>
                <a:ea typeface="微软雅黑" pitchFamily="34" charset="-122"/>
              </a:rPr>
              <a:t>，而</a:t>
            </a:r>
            <a:r>
              <a:rPr lang="en-US" altLang="zh-CN" sz="1900" b="1" dirty="0">
                <a:solidFill>
                  <a:srgbClr val="000000"/>
                </a:solidFill>
                <a:latin typeface="微软雅黑" pitchFamily="34" charset="-122"/>
                <a:ea typeface="微软雅黑" pitchFamily="34" charset="-122"/>
              </a:rPr>
              <a:t>D</a:t>
            </a:r>
            <a:r>
              <a:rPr lang="zh-CN" altLang="en-US" sz="1900" b="1" dirty="0">
                <a:solidFill>
                  <a:srgbClr val="000000"/>
                </a:solidFill>
                <a:latin typeface="微软雅黑" pitchFamily="34" charset="-122"/>
                <a:ea typeface="微软雅黑" pitchFamily="34" charset="-122"/>
              </a:rPr>
              <a:t>中有</a:t>
            </a:r>
            <a:r>
              <a:rPr lang="en-US" altLang="zh-CN" sz="1900" b="1" dirty="0">
                <a:solidFill>
                  <a:srgbClr val="000000"/>
                </a:solidFill>
                <a:latin typeface="微软雅黑" pitchFamily="34" charset="-122"/>
                <a:ea typeface="微软雅黑" pitchFamily="34" charset="-122"/>
              </a:rPr>
              <a:t>main</a:t>
            </a:r>
            <a:r>
              <a:rPr lang="zh-CN" altLang="en-US" sz="1900" b="1" dirty="0">
                <a:solidFill>
                  <a:srgbClr val="000000"/>
                </a:solidFill>
                <a:latin typeface="微软雅黑" pitchFamily="34" charset="-122"/>
                <a:ea typeface="微软雅黑" pitchFamily="34" charset="-122"/>
              </a:rPr>
              <a:t>和</a:t>
            </a:r>
            <a:r>
              <a:rPr lang="en-US" altLang="zh-CN" sz="1900" b="1" dirty="0">
                <a:solidFill>
                  <a:srgbClr val="000000"/>
                </a:solidFill>
                <a:latin typeface="微软雅黑" pitchFamily="34" charset="-122"/>
                <a:ea typeface="微软雅黑" pitchFamily="34" charset="-122"/>
              </a:rPr>
              <a:t>myfunc1</a:t>
            </a:r>
            <a:r>
              <a:rPr lang="zh-CN" altLang="en-US" sz="1900" b="1" dirty="0">
                <a:solidFill>
                  <a:srgbClr val="000000"/>
                </a:solidFill>
                <a:latin typeface="微软雅黑" pitchFamily="34" charset="-122"/>
                <a:ea typeface="微软雅黑" pitchFamily="34" charset="-122"/>
              </a:rPr>
              <a:t>。因为模块</a:t>
            </a:r>
            <a:r>
              <a:rPr lang="en-US" altLang="zh-CN" sz="1900" b="1" dirty="0">
                <a:solidFill>
                  <a:srgbClr val="000000"/>
                </a:solidFill>
                <a:latin typeface="微软雅黑" pitchFamily="34" charset="-122"/>
                <a:ea typeface="微软雅黑" pitchFamily="34" charset="-122"/>
              </a:rPr>
              <a:t>myproc2.o</a:t>
            </a:r>
            <a:r>
              <a:rPr lang="zh-CN" altLang="en-US" sz="1900" b="1" dirty="0">
                <a:solidFill>
                  <a:srgbClr val="000000"/>
                </a:solidFill>
                <a:latin typeface="微软雅黑" pitchFamily="34" charset="-122"/>
                <a:ea typeface="微软雅黑" pitchFamily="34" charset="-122"/>
              </a:rPr>
              <a:t>没有被加入</a:t>
            </a:r>
            <a:r>
              <a:rPr lang="en-US" altLang="zh-CN" sz="1900" b="1" dirty="0">
                <a:solidFill>
                  <a:srgbClr val="000000"/>
                </a:solidFill>
                <a:latin typeface="微软雅黑" pitchFamily="34" charset="-122"/>
                <a:ea typeface="微软雅黑" pitchFamily="34" charset="-122"/>
              </a:rPr>
              <a:t>E</a:t>
            </a:r>
            <a:r>
              <a:rPr lang="zh-CN" altLang="en-US" sz="1900" b="1" dirty="0">
                <a:solidFill>
                  <a:srgbClr val="000000"/>
                </a:solidFill>
                <a:latin typeface="微软雅黑" pitchFamily="34" charset="-122"/>
                <a:ea typeface="微软雅黑" pitchFamily="34" charset="-122"/>
              </a:rPr>
              <a:t>中，因而它被丢弃。</a:t>
            </a:r>
          </a:p>
        </p:txBody>
      </p:sp>
      <p:sp>
        <p:nvSpPr>
          <p:cNvPr id="722955" name="Rectangle 11"/>
          <p:cNvSpPr>
            <a:spLocks noChangeArrowheads="1"/>
          </p:cNvSpPr>
          <p:nvPr/>
        </p:nvSpPr>
        <p:spPr bwMode="auto">
          <a:xfrm>
            <a:off x="157163" y="2152090"/>
            <a:ext cx="5513048" cy="969496"/>
          </a:xfrm>
          <a:prstGeom prst="rect">
            <a:avLst/>
          </a:prstGeom>
          <a:noFill/>
          <a:ln w="9525">
            <a:noFill/>
            <a:miter lim="800000"/>
            <a:headEnd/>
            <a:tailEnd/>
          </a:ln>
          <a:effectLst/>
        </p:spPr>
        <p:txBody>
          <a:bodyPr wrap="none" anchor="ctr">
            <a:spAutoFit/>
          </a:bodyPr>
          <a:lstStyle/>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E</a:t>
            </a:r>
            <a:r>
              <a:rPr lang="en-US" altLang="zh-CN" sz="1900" b="1" i="1" dirty="0">
                <a:solidFill>
                  <a:srgbClr val="FF0000"/>
                </a:solidFill>
                <a:latin typeface="微软雅黑" pitchFamily="34" charset="-122"/>
                <a:ea typeface="微软雅黑" pitchFamily="34" charset="-122"/>
              </a:rPr>
              <a:t> </a:t>
            </a:r>
            <a:r>
              <a:rPr lang="zh-CN" altLang="en-US" sz="1900" b="1" dirty="0">
                <a:solidFill>
                  <a:srgbClr val="FF0000"/>
                </a:solidFill>
                <a:latin typeface="微软雅黑" pitchFamily="34" charset="-122"/>
                <a:ea typeface="微软雅黑" pitchFamily="34" charset="-122"/>
              </a:rPr>
              <a:t>将被合并以组成可执行文件的所有</a:t>
            </a:r>
            <a:r>
              <a:rPr lang="zh-CN" altLang="en-US" sz="1900" b="1" dirty="0">
                <a:solidFill>
                  <a:srgbClr val="00B050"/>
                </a:solidFill>
                <a:latin typeface="微软雅黑" pitchFamily="34" charset="-122"/>
                <a:ea typeface="微软雅黑" pitchFamily="34" charset="-122"/>
              </a:rPr>
              <a:t>目标文件</a:t>
            </a:r>
            <a:r>
              <a:rPr lang="zh-CN" altLang="en-US" sz="1900" b="1" dirty="0">
                <a:solidFill>
                  <a:srgbClr val="FF0000"/>
                </a:solidFill>
                <a:latin typeface="微软雅黑" pitchFamily="34" charset="-122"/>
                <a:ea typeface="微软雅黑" pitchFamily="34" charset="-122"/>
              </a:rPr>
              <a:t>集合</a:t>
            </a: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U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未解析</a:t>
            </a:r>
            <a:r>
              <a:rPr lang="zh-CN" altLang="en-US" sz="1900" b="1" dirty="0">
                <a:solidFill>
                  <a:srgbClr val="FF0000"/>
                </a:solidFill>
                <a:latin typeface="微软雅黑" pitchFamily="34" charset="-122"/>
                <a:ea typeface="微软雅黑" pitchFamily="34" charset="-122"/>
              </a:rPr>
              <a:t>的</a:t>
            </a:r>
            <a:r>
              <a:rPr lang="zh-CN" altLang="en-US" sz="1900" b="1" dirty="0">
                <a:solidFill>
                  <a:srgbClr val="00B050"/>
                </a:solidFill>
                <a:latin typeface="微软雅黑" pitchFamily="34" charset="-122"/>
                <a:ea typeface="微软雅黑" pitchFamily="34" charset="-122"/>
              </a:rPr>
              <a:t>引用符号</a:t>
            </a:r>
            <a:r>
              <a:rPr lang="zh-CN" altLang="en-US" sz="1900" b="1" dirty="0">
                <a:solidFill>
                  <a:srgbClr val="FF0000"/>
                </a:solidFill>
                <a:latin typeface="微软雅黑" pitchFamily="34" charset="-122"/>
                <a:ea typeface="微软雅黑" pitchFamily="34" charset="-122"/>
              </a:rPr>
              <a:t>的集合</a:t>
            </a:r>
          </a:p>
          <a:p>
            <a:pPr eaLnBrk="0" fontAlgn="base" hangingPunct="0">
              <a:spcBef>
                <a:spcPct val="0"/>
              </a:spcBef>
              <a:spcAft>
                <a:spcPct val="0"/>
              </a:spcAft>
            </a:pPr>
            <a:r>
              <a:rPr lang="en-US" altLang="zh-CN" sz="1900" b="1" dirty="0">
                <a:solidFill>
                  <a:srgbClr val="FF0000"/>
                </a:solidFill>
                <a:latin typeface="微软雅黑" pitchFamily="34" charset="-122"/>
                <a:ea typeface="微软雅黑" pitchFamily="34" charset="-122"/>
              </a:rPr>
              <a:t>D </a:t>
            </a:r>
            <a:r>
              <a:rPr lang="zh-CN" altLang="en-US" sz="1900" b="1" dirty="0">
                <a:solidFill>
                  <a:srgbClr val="FF0000"/>
                </a:solidFill>
                <a:latin typeface="微软雅黑" pitchFamily="34" charset="-122"/>
                <a:ea typeface="微软雅黑" pitchFamily="34" charset="-122"/>
              </a:rPr>
              <a:t>当前所有</a:t>
            </a:r>
            <a:r>
              <a:rPr lang="zh-CN" altLang="en-US" sz="1900" b="1" dirty="0">
                <a:solidFill>
                  <a:srgbClr val="00B050"/>
                </a:solidFill>
                <a:latin typeface="微软雅黑" pitchFamily="34" charset="-122"/>
                <a:ea typeface="微软雅黑" pitchFamily="34" charset="-122"/>
              </a:rPr>
              <a:t>定义符号</a:t>
            </a:r>
            <a:r>
              <a:rPr lang="zh-CN" altLang="en-US" sz="1900" b="1" dirty="0">
                <a:solidFill>
                  <a:srgbClr val="FF0000"/>
                </a:solidFill>
                <a:latin typeface="微软雅黑" pitchFamily="34" charset="-122"/>
                <a:ea typeface="微软雅黑" pitchFamily="34" charset="-122"/>
              </a:rPr>
              <a:t>的集合</a:t>
            </a:r>
            <a:r>
              <a:rPr lang="zh-CN" altLang="en-US" sz="1900" dirty="0">
                <a:solidFill>
                  <a:srgbClr val="000000"/>
                </a:solidFill>
                <a:latin typeface="微软雅黑" pitchFamily="34" charset="-122"/>
                <a:ea typeface="微软雅黑" pitchFamily="34" charset="-122"/>
              </a:rPr>
              <a:t> </a:t>
            </a:r>
          </a:p>
        </p:txBody>
      </p:sp>
      <p:sp>
        <p:nvSpPr>
          <p:cNvPr id="722956" name="Rectangle 12"/>
          <p:cNvSpPr>
            <a:spLocks noChangeArrowheads="1"/>
          </p:cNvSpPr>
          <p:nvPr/>
        </p:nvSpPr>
        <p:spPr bwMode="auto">
          <a:xfrm>
            <a:off x="6273800" y="3240088"/>
            <a:ext cx="2544763" cy="3270250"/>
          </a:xfrm>
          <a:prstGeom prst="rect">
            <a:avLst/>
          </a:prstGeom>
          <a:noFill/>
          <a:ln w="9525">
            <a:noFill/>
            <a:miter lim="800000"/>
            <a:headEnd/>
            <a:tailEnd/>
          </a:ln>
          <a:effectLst/>
        </p:spPr>
        <p:txBody>
          <a:bodyPr anchor="ctr">
            <a:spAutoFit/>
          </a:bodyPr>
          <a:lstStyle/>
          <a:p>
            <a:pPr eaLnBrk="0" fontAlgn="base" hangingPunct="0">
              <a:spcBef>
                <a:spcPct val="0"/>
              </a:spcBef>
              <a:spcAft>
                <a:spcPct val="0"/>
              </a:spcAft>
            </a:pPr>
            <a:r>
              <a:rPr lang="zh-CN" altLang="en-US" sz="1900" b="1">
                <a:solidFill>
                  <a:srgbClr val="000000"/>
                </a:solidFill>
                <a:latin typeface="微软雅黑" pitchFamily="34" charset="-122"/>
                <a:ea typeface="微软雅黑" pitchFamily="34" charset="-122"/>
              </a:rPr>
              <a:t>接着，扫描默认的库文件</a:t>
            </a:r>
            <a:r>
              <a:rPr lang="en-US" altLang="zh-CN" sz="1900" b="1">
                <a:solidFill>
                  <a:srgbClr val="000000"/>
                </a:solidFill>
                <a:latin typeface="微软雅黑" pitchFamily="34" charset="-122"/>
                <a:ea typeface="微软雅黑" pitchFamily="34" charset="-122"/>
              </a:rPr>
              <a:t>libc.a</a:t>
            </a:r>
            <a:r>
              <a:rPr lang="zh-CN" altLang="en-US" sz="1900" b="1">
                <a:solidFill>
                  <a:srgbClr val="000000"/>
                </a:solidFill>
                <a:latin typeface="微软雅黑" pitchFamily="34" charset="-122"/>
                <a:ea typeface="微软雅黑" pitchFamily="34" charset="-122"/>
              </a:rPr>
              <a:t>，发现其目标模块</a:t>
            </a:r>
            <a:r>
              <a:rPr lang="en-US" altLang="zh-CN" sz="1900" b="1">
                <a:solidFill>
                  <a:srgbClr val="000000"/>
                </a:solidFill>
                <a:latin typeface="微软雅黑" pitchFamily="34" charset="-122"/>
                <a:ea typeface="微软雅黑" pitchFamily="34" charset="-122"/>
              </a:rPr>
              <a:t>printf.o</a:t>
            </a:r>
            <a:r>
              <a:rPr lang="zh-CN" altLang="en-US" sz="1900" b="1">
                <a:solidFill>
                  <a:srgbClr val="000000"/>
                </a:solidFill>
                <a:latin typeface="微软雅黑" pitchFamily="34" charset="-122"/>
                <a:ea typeface="微软雅黑" pitchFamily="34" charset="-122"/>
              </a:rPr>
              <a:t>定义了</a:t>
            </a:r>
            <a:r>
              <a:rPr lang="en-US" altLang="zh-CN" sz="1900" b="1">
                <a:solidFill>
                  <a:srgbClr val="000000"/>
                </a:solidFill>
                <a:latin typeface="微软雅黑" pitchFamily="34" charset="-122"/>
                <a:ea typeface="微软雅黑" pitchFamily="34" charset="-122"/>
              </a:rPr>
              <a:t>printf</a:t>
            </a:r>
            <a:r>
              <a:rPr lang="zh-CN" altLang="en-US" sz="1900" b="1">
                <a:solidFill>
                  <a:srgbClr val="000000"/>
                </a:solidFill>
                <a:latin typeface="微软雅黑" pitchFamily="34" charset="-122"/>
                <a:ea typeface="微软雅黑" pitchFamily="34" charset="-122"/>
              </a:rPr>
              <a:t>，于是</a:t>
            </a:r>
            <a:r>
              <a:rPr lang="en-US" altLang="zh-CN" sz="1900" b="1">
                <a:solidFill>
                  <a:srgbClr val="000000"/>
                </a:solidFill>
                <a:latin typeface="微软雅黑" pitchFamily="34" charset="-122"/>
                <a:ea typeface="微软雅黑" pitchFamily="34" charset="-122"/>
              </a:rPr>
              <a:t>printf</a:t>
            </a:r>
            <a:r>
              <a:rPr lang="zh-CN" altLang="en-US" sz="1900" b="1">
                <a:solidFill>
                  <a:srgbClr val="000000"/>
                </a:solidFill>
                <a:latin typeface="微软雅黑" pitchFamily="34" charset="-122"/>
                <a:ea typeface="微软雅黑" pitchFamily="34" charset="-122"/>
              </a:rPr>
              <a:t>也从</a:t>
            </a:r>
            <a:r>
              <a:rPr lang="en-US" altLang="zh-CN" sz="1900" b="1">
                <a:solidFill>
                  <a:srgbClr val="000000"/>
                </a:solidFill>
                <a:latin typeface="微软雅黑" pitchFamily="34" charset="-122"/>
                <a:ea typeface="微软雅黑" pitchFamily="34" charset="-122"/>
              </a:rPr>
              <a:t>U</a:t>
            </a:r>
            <a:r>
              <a:rPr lang="zh-CN" altLang="en-US" sz="1900" b="1">
                <a:solidFill>
                  <a:srgbClr val="000000"/>
                </a:solidFill>
                <a:latin typeface="微软雅黑" pitchFamily="34" charset="-122"/>
                <a:ea typeface="微软雅黑" pitchFamily="34" charset="-122"/>
              </a:rPr>
              <a:t>移到</a:t>
            </a:r>
            <a:r>
              <a:rPr lang="en-US" altLang="zh-CN" sz="1900" b="1">
                <a:solidFill>
                  <a:srgbClr val="000000"/>
                </a:solidFill>
                <a:latin typeface="微软雅黑" pitchFamily="34" charset="-122"/>
                <a:ea typeface="微软雅黑" pitchFamily="34" charset="-122"/>
              </a:rPr>
              <a:t>D</a:t>
            </a:r>
            <a:r>
              <a:rPr lang="zh-CN" altLang="en-US" sz="1900" b="1">
                <a:solidFill>
                  <a:srgbClr val="000000"/>
                </a:solidFill>
                <a:latin typeface="微软雅黑" pitchFamily="34" charset="-122"/>
                <a:ea typeface="微软雅黑" pitchFamily="34" charset="-122"/>
              </a:rPr>
              <a:t>，并将</a:t>
            </a:r>
            <a:r>
              <a:rPr lang="en-US" altLang="zh-CN" sz="1900" b="1">
                <a:solidFill>
                  <a:srgbClr val="000000"/>
                </a:solidFill>
                <a:latin typeface="微软雅黑" pitchFamily="34" charset="-122"/>
                <a:ea typeface="微软雅黑" pitchFamily="34" charset="-122"/>
              </a:rPr>
              <a:t>printf.o</a:t>
            </a:r>
            <a:r>
              <a:rPr lang="zh-CN" altLang="en-US" sz="1900" b="1">
                <a:solidFill>
                  <a:srgbClr val="000000"/>
                </a:solidFill>
                <a:latin typeface="微软雅黑" pitchFamily="34" charset="-122"/>
                <a:ea typeface="微软雅黑" pitchFamily="34" charset="-122"/>
              </a:rPr>
              <a:t>加入</a:t>
            </a:r>
            <a:r>
              <a:rPr lang="en-US" altLang="zh-CN" sz="1900" b="1">
                <a:solidFill>
                  <a:srgbClr val="000000"/>
                </a:solidFill>
                <a:latin typeface="微软雅黑" pitchFamily="34" charset="-122"/>
                <a:ea typeface="微软雅黑" pitchFamily="34" charset="-122"/>
              </a:rPr>
              <a:t>E</a:t>
            </a:r>
            <a:r>
              <a:rPr lang="zh-CN" altLang="en-US" sz="1900" b="1">
                <a:solidFill>
                  <a:srgbClr val="000000"/>
                </a:solidFill>
                <a:latin typeface="微软雅黑" pitchFamily="34" charset="-122"/>
                <a:ea typeface="微软雅黑" pitchFamily="34" charset="-122"/>
              </a:rPr>
              <a:t>，同时把它定义的所有符号加入</a:t>
            </a:r>
            <a:r>
              <a:rPr lang="en-US" altLang="zh-CN" sz="1900" b="1">
                <a:solidFill>
                  <a:srgbClr val="000000"/>
                </a:solidFill>
                <a:latin typeface="微软雅黑" pitchFamily="34" charset="-122"/>
                <a:ea typeface="微软雅黑" pitchFamily="34" charset="-122"/>
              </a:rPr>
              <a:t>D</a:t>
            </a:r>
            <a:r>
              <a:rPr lang="zh-CN" altLang="en-US" sz="1900" b="1">
                <a:solidFill>
                  <a:srgbClr val="000000"/>
                </a:solidFill>
                <a:latin typeface="微软雅黑" pitchFamily="34" charset="-122"/>
                <a:ea typeface="微软雅黑" pitchFamily="34" charset="-122"/>
              </a:rPr>
              <a:t>，而所有未解析符号加入</a:t>
            </a:r>
            <a:r>
              <a:rPr lang="en-US" altLang="zh-CN" sz="1900" b="1">
                <a:solidFill>
                  <a:srgbClr val="000000"/>
                </a:solidFill>
                <a:latin typeface="微软雅黑" pitchFamily="34" charset="-122"/>
                <a:ea typeface="微软雅黑" pitchFamily="34" charset="-122"/>
              </a:rPr>
              <a:t>U</a:t>
            </a:r>
            <a:r>
              <a:rPr lang="zh-CN" altLang="en-US" sz="1900" b="1">
                <a:solidFill>
                  <a:srgbClr val="000000"/>
                </a:solidFill>
                <a:latin typeface="微软雅黑" pitchFamily="34" charset="-122"/>
                <a:ea typeface="微软雅黑" pitchFamily="34" charset="-122"/>
              </a:rPr>
              <a:t>。</a:t>
            </a:r>
          </a:p>
          <a:p>
            <a:pPr eaLnBrk="0" fontAlgn="base" hangingPunct="0">
              <a:spcBef>
                <a:spcPct val="0"/>
              </a:spcBef>
              <a:spcAft>
                <a:spcPct val="0"/>
              </a:spcAft>
            </a:pPr>
            <a:r>
              <a:rPr lang="zh-CN" altLang="en-US" sz="1900" b="1">
                <a:solidFill>
                  <a:srgbClr val="FF0000"/>
                </a:solidFill>
                <a:latin typeface="微软雅黑" pitchFamily="34" charset="-122"/>
                <a:ea typeface="微软雅黑" pitchFamily="34" charset="-122"/>
              </a:rPr>
              <a:t>处理完</a:t>
            </a:r>
            <a:r>
              <a:rPr lang="en-US" altLang="zh-CN" sz="1900" b="1">
                <a:solidFill>
                  <a:srgbClr val="FF0000"/>
                </a:solidFill>
                <a:latin typeface="微软雅黑" pitchFamily="34" charset="-122"/>
                <a:ea typeface="微软雅黑" pitchFamily="34" charset="-122"/>
              </a:rPr>
              <a:t>libc.a</a:t>
            </a:r>
            <a:r>
              <a:rPr lang="zh-CN" altLang="en-US" sz="1900" b="1">
                <a:solidFill>
                  <a:srgbClr val="FF0000"/>
                </a:solidFill>
                <a:latin typeface="微软雅黑" pitchFamily="34" charset="-122"/>
                <a:ea typeface="微软雅黑" pitchFamily="34" charset="-122"/>
              </a:rPr>
              <a:t>时，</a:t>
            </a:r>
            <a:r>
              <a:rPr lang="en-US" altLang="zh-CN" sz="1900" b="1">
                <a:solidFill>
                  <a:srgbClr val="FF0000"/>
                </a:solidFill>
                <a:latin typeface="微软雅黑" pitchFamily="34" charset="-122"/>
                <a:ea typeface="微软雅黑" pitchFamily="34" charset="-122"/>
              </a:rPr>
              <a:t>U</a:t>
            </a:r>
            <a:r>
              <a:rPr lang="zh-CN" altLang="en-US" sz="1900" b="1">
                <a:solidFill>
                  <a:srgbClr val="FF0000"/>
                </a:solidFill>
                <a:latin typeface="微软雅黑" pitchFamily="34" charset="-122"/>
                <a:ea typeface="微软雅黑" pitchFamily="34" charset="-122"/>
              </a:rPr>
              <a:t>一定是空的。</a:t>
            </a:r>
            <a:r>
              <a:rPr lang="zh-CN" altLang="en-US">
                <a:solidFill>
                  <a:srgbClr val="000000"/>
                </a:solidFill>
              </a:rPr>
              <a:t> </a:t>
            </a:r>
          </a:p>
        </p:txBody>
      </p:sp>
      <p:sp>
        <p:nvSpPr>
          <p:cNvPr id="722957" name="Text Box 13"/>
          <p:cNvSpPr txBox="1">
            <a:spLocks noChangeArrowheads="1"/>
          </p:cNvSpPr>
          <p:nvPr/>
        </p:nvSpPr>
        <p:spPr bwMode="auto">
          <a:xfrm>
            <a:off x="2670175" y="739775"/>
            <a:ext cx="271462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3366FF"/>
                </a:solidFill>
                <a:latin typeface="微软雅黑" pitchFamily="34" charset="-122"/>
                <a:ea typeface="微软雅黑" pitchFamily="34" charset="-122"/>
              </a:rPr>
              <a:t>libc.a</a:t>
            </a:r>
            <a:r>
              <a:rPr lang="zh-CN" altLang="en-US" sz="2000" b="1">
                <a:solidFill>
                  <a:srgbClr val="3366FF"/>
                </a:solidFill>
                <a:latin typeface="微软雅黑" pitchFamily="34" charset="-122"/>
                <a:ea typeface="微软雅黑" pitchFamily="34" charset="-122"/>
              </a:rPr>
              <a:t>无需明显指出！</a:t>
            </a:r>
          </a:p>
        </p:txBody>
      </p:sp>
    </p:spTree>
    <p:extLst>
      <p:ext uri="{BB962C8B-B14F-4D97-AF65-F5344CB8AC3E}">
        <p14:creationId xmlns:p14="http://schemas.microsoft.com/office/powerpoint/2010/main" xmlns="" val="1130065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2955"/>
                                        </p:tgtEl>
                                        <p:attrNameLst>
                                          <p:attrName>style.visibility</p:attrName>
                                        </p:attrNameLst>
                                      </p:cBhvr>
                                      <p:to>
                                        <p:strVal val="visible"/>
                                      </p:to>
                                    </p:set>
                                    <p:animEffect transition="in" filter="blinds(horizontal)">
                                      <p:cBhvr>
                                        <p:cTn id="7" dur="500"/>
                                        <p:tgtEl>
                                          <p:spTgt spid="72295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22953"/>
                                        </p:tgtEl>
                                        <p:attrNameLst>
                                          <p:attrName>style.visibility</p:attrName>
                                        </p:attrNameLst>
                                      </p:cBhvr>
                                      <p:to>
                                        <p:strVal val="visible"/>
                                      </p:to>
                                    </p:set>
                                    <p:animEffect transition="in" filter="blinds(horizontal)">
                                      <p:cBhvr>
                                        <p:cTn id="12" dur="500"/>
                                        <p:tgtEl>
                                          <p:spTgt spid="72295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22956"/>
                                        </p:tgtEl>
                                        <p:attrNameLst>
                                          <p:attrName>style.visibility</p:attrName>
                                        </p:attrNameLst>
                                      </p:cBhvr>
                                      <p:to>
                                        <p:strVal val="visible"/>
                                      </p:to>
                                    </p:set>
                                    <p:animEffect transition="in" filter="blinds(horizontal)">
                                      <p:cBhvr>
                                        <p:cTn id="17" dur="500"/>
                                        <p:tgtEl>
                                          <p:spTgt spid="7229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2953" grpId="0"/>
      <p:bldP spid="722955" grpId="0"/>
      <p:bldP spid="722956"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146" name="Rectangle 2"/>
          <p:cNvSpPr>
            <a:spLocks noGrp="1" noChangeArrowheads="1"/>
          </p:cNvSpPr>
          <p:nvPr>
            <p:ph type="title"/>
          </p:nvPr>
        </p:nvSpPr>
        <p:spPr>
          <a:xfrm>
            <a:off x="457200" y="96838"/>
            <a:ext cx="8229600" cy="561975"/>
          </a:xfrm>
        </p:spPr>
        <p:txBody>
          <a:bodyPr/>
          <a:lstStyle/>
          <a:p>
            <a:r>
              <a:rPr lang="zh-CN" altLang="en-US" smtClean="0"/>
              <a:t>链接器中符号解析的全过程</a:t>
            </a:r>
            <a:r>
              <a:rPr lang="zh-CN" altLang="en-US" sz="3200" smtClean="0"/>
              <a:t> </a:t>
            </a:r>
          </a:p>
        </p:txBody>
      </p:sp>
      <p:sp>
        <p:nvSpPr>
          <p:cNvPr id="774147" name="Text Box 3"/>
          <p:cNvSpPr txBox="1">
            <a:spLocks noChangeArrowheads="1"/>
          </p:cNvSpPr>
          <p:nvPr/>
        </p:nvSpPr>
        <p:spPr bwMode="auto">
          <a:xfrm>
            <a:off x="200025" y="2043113"/>
            <a:ext cx="14509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774148" name="Rectangle 4"/>
          <p:cNvSpPr>
            <a:spLocks noChangeArrowheads="1"/>
          </p:cNvSpPr>
          <p:nvPr/>
        </p:nvSpPr>
        <p:spPr bwMode="auto">
          <a:xfrm>
            <a:off x="206375" y="2436813"/>
            <a:ext cx="2686050" cy="1835150"/>
          </a:xfrm>
          <a:prstGeom prst="rect">
            <a:avLst/>
          </a:prstGeom>
          <a:noFill/>
          <a:ln w="9525">
            <a:solidFill>
              <a:schemeClr val="tx1"/>
            </a:solidFill>
            <a:miter lim="800000"/>
            <a:headEnd/>
            <a:tailEnd/>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p>
        </p:txBody>
      </p:sp>
      <p:sp>
        <p:nvSpPr>
          <p:cNvPr id="774149" name="Rectangle 5"/>
          <p:cNvSpPr>
            <a:spLocks noChangeArrowheads="1"/>
          </p:cNvSpPr>
          <p:nvPr/>
        </p:nvSpPr>
        <p:spPr bwMode="auto">
          <a:xfrm>
            <a:off x="230188" y="827088"/>
            <a:ext cx="5921375" cy="39687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000" b="1">
                <a:solidFill>
                  <a:srgbClr val="FF0000"/>
                </a:solidFill>
                <a:latin typeface="微软雅黑" pitchFamily="34" charset="-122"/>
                <a:ea typeface="微软雅黑" pitchFamily="34" charset="-122"/>
              </a:rPr>
              <a:t>$ gcc –static –o myproc main.o ./mylib.a</a:t>
            </a:r>
          </a:p>
        </p:txBody>
      </p:sp>
      <p:sp>
        <p:nvSpPr>
          <p:cNvPr id="774155" name="Text Box 11"/>
          <p:cNvSpPr txBox="1">
            <a:spLocks noChangeArrowheads="1"/>
          </p:cNvSpPr>
          <p:nvPr/>
        </p:nvSpPr>
        <p:spPr bwMode="auto">
          <a:xfrm>
            <a:off x="201613" y="5243513"/>
            <a:ext cx="7972425" cy="13112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000000"/>
                </a:solidFill>
                <a:latin typeface="微软雅黑" pitchFamily="34" charset="-122"/>
                <a:ea typeface="微软雅黑" pitchFamily="34" charset="-122"/>
              </a:rPr>
              <a:t>解析结果：</a:t>
            </a: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p>
          <a:p>
            <a:pPr fontAlgn="base">
              <a:spcBef>
                <a:spcPct val="50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及其引用的符号</a:t>
            </a:r>
          </a:p>
        </p:txBody>
      </p:sp>
      <p:sp>
        <p:nvSpPr>
          <p:cNvPr id="774156" name="Text Box 12"/>
          <p:cNvSpPr txBox="1">
            <a:spLocks noChangeArrowheads="1"/>
          </p:cNvSpPr>
          <p:nvPr/>
        </p:nvSpPr>
        <p:spPr bwMode="auto">
          <a:xfrm>
            <a:off x="187325" y="1328738"/>
            <a:ext cx="3294063"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74184" name="Group 40"/>
          <p:cNvGrpSpPr>
            <a:grpSpLocks/>
          </p:cNvGrpSpPr>
          <p:nvPr/>
        </p:nvGrpSpPr>
        <p:grpSpPr bwMode="auto">
          <a:xfrm>
            <a:off x="3084513" y="1233488"/>
            <a:ext cx="5780087" cy="4445000"/>
            <a:chOff x="1971" y="878"/>
            <a:chExt cx="3641" cy="2800"/>
          </a:xfrm>
        </p:grpSpPr>
        <p:sp>
          <p:nvSpPr>
            <p:cNvPr id="774157" name="Line 2"/>
            <p:cNvSpPr>
              <a:spLocks noChangeShapeType="1"/>
            </p:cNvSpPr>
            <p:nvPr/>
          </p:nvSpPr>
          <p:spPr bwMode="auto">
            <a:xfrm>
              <a:off x="2567" y="1314"/>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58" name="Rectangle 3"/>
            <p:cNvSpPr>
              <a:spLocks noChangeArrowheads="1"/>
            </p:cNvSpPr>
            <p:nvPr/>
          </p:nvSpPr>
          <p:spPr bwMode="auto">
            <a:xfrm>
              <a:off x="1971" y="1542"/>
              <a:ext cx="1101" cy="450"/>
            </a:xfrm>
            <a:prstGeom prst="rect">
              <a:avLst/>
            </a:prstGeom>
            <a:solidFill>
              <a:srgbClr val="DEDFF5"/>
            </a:solidFill>
            <a:ln w="28448">
              <a:solidFill>
                <a:schemeClr val="tx1"/>
              </a:solidFill>
              <a:miter lim="800000"/>
              <a:headEnd/>
              <a:tailEnd/>
            </a:ln>
          </p:spPr>
          <p:txBody>
            <a:bodyPr lIns="18000" tIns="44280" rIns="1800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altLang="zh-CN" sz="2000" b="1">
                  <a:solidFill>
                    <a:srgbClr val="000000"/>
                  </a:solidFill>
                  <a:latin typeface="微软雅黑" pitchFamily="34" charset="-122"/>
                  <a:ea typeface="微软雅黑" pitchFamily="34" charset="-122"/>
                  <a:cs typeface="msgothic"/>
                </a:rPr>
                <a:t>(cpp,cc1,as)</a:t>
              </a:r>
              <a:endParaRPr lang="en-GB" altLang="zh-CN" sz="2000" b="1">
                <a:solidFill>
                  <a:srgbClr val="000000"/>
                </a:solidFill>
                <a:latin typeface="微软雅黑" pitchFamily="34" charset="-122"/>
                <a:ea typeface="微软雅黑" pitchFamily="34" charset="-122"/>
                <a:cs typeface="msgothic"/>
              </a:endParaRPr>
            </a:p>
          </p:txBody>
        </p:sp>
        <p:sp>
          <p:nvSpPr>
            <p:cNvPr id="774159" name="Text Box 4"/>
            <p:cNvSpPr txBox="1">
              <a:spLocks noChangeArrowheads="1"/>
            </p:cNvSpPr>
            <p:nvPr/>
          </p:nvSpPr>
          <p:spPr bwMode="auto">
            <a:xfrm>
              <a:off x="2237" y="1122"/>
              <a:ext cx="643" cy="2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main.c</a:t>
              </a:r>
            </a:p>
          </p:txBody>
        </p:sp>
        <p:sp>
          <p:nvSpPr>
            <p:cNvPr id="774160" name="Text Box 5"/>
            <p:cNvSpPr txBox="1">
              <a:spLocks noChangeArrowheads="1"/>
            </p:cNvSpPr>
            <p:nvPr/>
          </p:nvSpPr>
          <p:spPr bwMode="auto">
            <a:xfrm>
              <a:off x="2236" y="2238"/>
              <a:ext cx="665" cy="2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main.o</a:t>
              </a:r>
            </a:p>
          </p:txBody>
        </p:sp>
        <p:sp>
          <p:nvSpPr>
            <p:cNvPr id="29702" name="Rectangle 6"/>
            <p:cNvSpPr>
              <a:spLocks noChangeArrowheads="1"/>
            </p:cNvSpPr>
            <p:nvPr/>
          </p:nvSpPr>
          <p:spPr bwMode="auto">
            <a:xfrm>
              <a:off x="3136" y="1547"/>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62" name="Text Box 7"/>
            <p:cNvSpPr txBox="1">
              <a:spLocks noChangeArrowheads="1"/>
            </p:cNvSpPr>
            <p:nvPr/>
          </p:nvSpPr>
          <p:spPr bwMode="auto">
            <a:xfrm>
              <a:off x="3288" y="1122"/>
              <a:ext cx="702" cy="2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mylib.a</a:t>
              </a:r>
            </a:p>
          </p:txBody>
        </p:sp>
        <p:sp>
          <p:nvSpPr>
            <p:cNvPr id="774163" name="Text Box 8"/>
            <p:cNvSpPr txBox="1">
              <a:spLocks noChangeArrowheads="1"/>
            </p:cNvSpPr>
            <p:nvPr/>
          </p:nvSpPr>
          <p:spPr bwMode="auto">
            <a:xfrm>
              <a:off x="4399" y="2238"/>
              <a:ext cx="1096" cy="418"/>
            </a:xfrm>
            <a:prstGeom prst="rect">
              <a:avLst/>
            </a:prstGeom>
            <a:noFill/>
            <a:ln w="9525">
              <a:noFill/>
              <a:round/>
              <a:headEnd/>
              <a:tailEnd/>
            </a:ln>
          </p:spPr>
          <p:txBody>
            <a:bodyPr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printf.o</a:t>
              </a:r>
              <a:r>
                <a:rPr lang="zh-CN" altLang="en-GB" sz="2000" b="1">
                  <a:solidFill>
                    <a:srgbClr val="000000"/>
                  </a:solidFill>
                  <a:latin typeface="微软雅黑" pitchFamily="34" charset="-122"/>
                  <a:ea typeface="微软雅黑" pitchFamily="34" charset="-122"/>
                  <a:cs typeface="msgothic"/>
                </a:rPr>
                <a:t>及其调用模块</a:t>
              </a:r>
            </a:p>
          </p:txBody>
        </p:sp>
        <p:sp>
          <p:nvSpPr>
            <p:cNvPr id="774164" name="Line 9"/>
            <p:cNvSpPr>
              <a:spLocks noChangeShapeType="1"/>
            </p:cNvSpPr>
            <p:nvPr/>
          </p:nvSpPr>
          <p:spPr bwMode="auto">
            <a:xfrm>
              <a:off x="3623" y="1314"/>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5" name="Line 10"/>
            <p:cNvSpPr>
              <a:spLocks noChangeShapeType="1"/>
            </p:cNvSpPr>
            <p:nvPr/>
          </p:nvSpPr>
          <p:spPr bwMode="auto">
            <a:xfrm>
              <a:off x="2540" y="2037"/>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6" name="Line 11"/>
            <p:cNvSpPr>
              <a:spLocks noChangeShapeType="1"/>
            </p:cNvSpPr>
            <p:nvPr/>
          </p:nvSpPr>
          <p:spPr bwMode="auto">
            <a:xfrm>
              <a:off x="3614" y="2037"/>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7" name="Line 12"/>
            <p:cNvSpPr>
              <a:spLocks noChangeShapeType="1"/>
            </p:cNvSpPr>
            <p:nvPr/>
          </p:nvSpPr>
          <p:spPr bwMode="auto">
            <a:xfrm>
              <a:off x="3623" y="2494"/>
              <a:ext cx="1" cy="297"/>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68" name="Text Box 13"/>
            <p:cNvSpPr txBox="1">
              <a:spLocks noChangeArrowheads="1"/>
            </p:cNvSpPr>
            <p:nvPr/>
          </p:nvSpPr>
          <p:spPr bwMode="auto">
            <a:xfrm>
              <a:off x="3242" y="3319"/>
              <a:ext cx="787" cy="256"/>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FF0000"/>
                  </a:solidFill>
                  <a:latin typeface="微软雅黑" pitchFamily="34" charset="-122"/>
                  <a:ea typeface="微软雅黑" pitchFamily="34" charset="-122"/>
                  <a:cs typeface="msgothic"/>
                </a:rPr>
                <a:t>myproc</a:t>
              </a:r>
            </a:p>
          </p:txBody>
        </p:sp>
        <p:sp>
          <p:nvSpPr>
            <p:cNvPr id="774169" name="Line 14"/>
            <p:cNvSpPr>
              <a:spLocks noChangeShapeType="1"/>
            </p:cNvSpPr>
            <p:nvPr/>
          </p:nvSpPr>
          <p:spPr bwMode="auto">
            <a:xfrm flipH="1">
              <a:off x="4207" y="2574"/>
              <a:ext cx="397" cy="16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29711" name="Rectangle 15"/>
            <p:cNvSpPr>
              <a:spLocks noChangeArrowheads="1"/>
            </p:cNvSpPr>
            <p:nvPr/>
          </p:nvSpPr>
          <p:spPr bwMode="auto">
            <a:xfrm>
              <a:off x="2903" y="2791"/>
              <a:ext cx="1872" cy="262"/>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静态链接器</a:t>
              </a:r>
              <a:r>
                <a:rPr lang="en-GB" altLang="zh-CN" sz="2000" b="1">
                  <a:solidFill>
                    <a:srgbClr val="000000"/>
                  </a:solidFill>
                  <a:latin typeface="微软雅黑" pitchFamily="34" charset="-122"/>
                  <a:ea typeface="微软雅黑" pitchFamily="34" charset="-122"/>
                  <a:cs typeface="msgothic"/>
                </a:rPr>
                <a:t>(ld)</a:t>
              </a:r>
            </a:p>
          </p:txBody>
        </p:sp>
        <p:sp>
          <p:nvSpPr>
            <p:cNvPr id="774171" name="Text Box 16"/>
            <p:cNvSpPr txBox="1">
              <a:spLocks noChangeArrowheads="1"/>
            </p:cNvSpPr>
            <p:nvPr/>
          </p:nvSpPr>
          <p:spPr bwMode="auto">
            <a:xfrm>
              <a:off x="4199" y="1465"/>
              <a:ext cx="267" cy="283"/>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400" b="1">
                  <a:solidFill>
                    <a:srgbClr val="000000"/>
                  </a:solidFill>
                  <a:latin typeface="Calibri" pitchFamily="34" charset="0"/>
                  <a:ea typeface="msgothic"/>
                  <a:cs typeface="msgothic"/>
                </a:rPr>
                <a:t>...</a:t>
              </a:r>
            </a:p>
          </p:txBody>
        </p:sp>
        <p:sp>
          <p:nvSpPr>
            <p:cNvPr id="774172" name="Text Box 18"/>
            <p:cNvSpPr txBox="1">
              <a:spLocks noChangeArrowheads="1"/>
            </p:cNvSpPr>
            <p:nvPr/>
          </p:nvSpPr>
          <p:spPr bwMode="auto">
            <a:xfrm>
              <a:off x="4638" y="1129"/>
              <a:ext cx="577" cy="2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Libc.a</a:t>
              </a:r>
            </a:p>
          </p:txBody>
        </p:sp>
        <p:sp>
          <p:nvSpPr>
            <p:cNvPr id="774173" name="Text Box 19"/>
            <p:cNvSpPr txBox="1">
              <a:spLocks noChangeArrowheads="1"/>
            </p:cNvSpPr>
            <p:nvPr/>
          </p:nvSpPr>
          <p:spPr bwMode="auto">
            <a:xfrm>
              <a:off x="3106" y="2235"/>
              <a:ext cx="976" cy="2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myproc1.o</a:t>
              </a:r>
            </a:p>
          </p:txBody>
        </p:sp>
        <p:sp>
          <p:nvSpPr>
            <p:cNvPr id="774174" name="Line 20"/>
            <p:cNvSpPr>
              <a:spLocks noChangeShapeType="1"/>
            </p:cNvSpPr>
            <p:nvPr/>
          </p:nvSpPr>
          <p:spPr bwMode="auto">
            <a:xfrm>
              <a:off x="5063" y="1321"/>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5" name="Line 21"/>
            <p:cNvSpPr>
              <a:spLocks noChangeShapeType="1"/>
            </p:cNvSpPr>
            <p:nvPr/>
          </p:nvSpPr>
          <p:spPr bwMode="auto">
            <a:xfrm>
              <a:off x="5063" y="2043"/>
              <a:ext cx="1" cy="240"/>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6" name="Line 22"/>
            <p:cNvSpPr>
              <a:spLocks noChangeShapeType="1"/>
            </p:cNvSpPr>
            <p:nvPr/>
          </p:nvSpPr>
          <p:spPr bwMode="auto">
            <a:xfrm>
              <a:off x="2567" y="2455"/>
              <a:ext cx="768" cy="288"/>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8" name="Line 24"/>
            <p:cNvSpPr>
              <a:spLocks noChangeShapeType="1"/>
            </p:cNvSpPr>
            <p:nvPr/>
          </p:nvSpPr>
          <p:spPr bwMode="auto">
            <a:xfrm>
              <a:off x="3623" y="3070"/>
              <a:ext cx="1" cy="288"/>
            </a:xfrm>
            <a:prstGeom prst="line">
              <a:avLst/>
            </a:prstGeom>
            <a:noFill/>
            <a:ln w="284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4179" name="Text Box 26"/>
            <p:cNvSpPr txBox="1">
              <a:spLocks noChangeArrowheads="1"/>
            </p:cNvSpPr>
            <p:nvPr/>
          </p:nvSpPr>
          <p:spPr bwMode="auto">
            <a:xfrm>
              <a:off x="4053" y="3206"/>
              <a:ext cx="1314" cy="472"/>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完全链接的可执行目标文件</a:t>
              </a:r>
            </a:p>
          </p:txBody>
        </p:sp>
        <p:sp>
          <p:nvSpPr>
            <p:cNvPr id="2" name="Rectangle 6"/>
            <p:cNvSpPr>
              <a:spLocks noChangeArrowheads="1"/>
            </p:cNvSpPr>
            <p:nvPr/>
          </p:nvSpPr>
          <p:spPr bwMode="auto">
            <a:xfrm>
              <a:off x="4510" y="1560"/>
              <a:ext cx="1102" cy="450"/>
            </a:xfrm>
            <a:prstGeom prst="rect">
              <a:avLst/>
            </a:prstGeom>
            <a:solidFill>
              <a:schemeClr val="accent2">
                <a:lumMod val="20000"/>
                <a:lumOff val="80000"/>
              </a:schemeClr>
            </a:solidFill>
            <a:ln w="28440">
              <a:solidFill>
                <a:schemeClr val="tx1"/>
              </a:solidFill>
              <a:miter lim="800000"/>
              <a:headEnd/>
              <a:tailEnd/>
            </a:ln>
            <a:effectLst/>
          </p:spPr>
          <p:txBody>
            <a:bodyPr lIns="90360" tIns="44280" rIns="90360" bIns="4428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转换</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(cpp,cc1,as)</a:t>
              </a:r>
              <a:endParaRPr lang="zh-CN" altLang="en-GB" sz="2000" b="1">
                <a:solidFill>
                  <a:srgbClr val="000000"/>
                </a:solidFill>
                <a:latin typeface="微软雅黑" pitchFamily="34" charset="-122"/>
                <a:ea typeface="微软雅黑" pitchFamily="34" charset="-122"/>
                <a:cs typeface="msgothic"/>
              </a:endParaRPr>
            </a:p>
          </p:txBody>
        </p:sp>
        <p:sp>
          <p:nvSpPr>
            <p:cNvPr id="774182" name="Text Box 26"/>
            <p:cNvSpPr txBox="1">
              <a:spLocks noChangeArrowheads="1"/>
            </p:cNvSpPr>
            <p:nvPr/>
          </p:nvSpPr>
          <p:spPr bwMode="auto">
            <a:xfrm>
              <a:off x="3169" y="878"/>
              <a:ext cx="1196" cy="265"/>
            </a:xfrm>
            <a:prstGeom prst="rect">
              <a:avLst/>
            </a:prstGeom>
            <a:noFill/>
            <a:ln w="9525">
              <a:noFill/>
              <a:round/>
              <a:headEnd/>
              <a:tailEnd/>
            </a:ln>
          </p:spPr>
          <p:txBody>
            <a:bodyPr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自定义静态库</a:t>
              </a:r>
            </a:p>
          </p:txBody>
        </p:sp>
        <p:sp>
          <p:nvSpPr>
            <p:cNvPr id="774183" name="Text Box 26"/>
            <p:cNvSpPr txBox="1">
              <a:spLocks noChangeArrowheads="1"/>
            </p:cNvSpPr>
            <p:nvPr/>
          </p:nvSpPr>
          <p:spPr bwMode="auto">
            <a:xfrm>
              <a:off x="4463" y="900"/>
              <a:ext cx="1040" cy="265"/>
            </a:xfrm>
            <a:prstGeom prst="rect">
              <a:avLst/>
            </a:prstGeom>
            <a:noFill/>
            <a:ln w="9525">
              <a:noFill/>
              <a:round/>
              <a:headEnd/>
              <a:tailEnd/>
            </a:ln>
          </p:spPr>
          <p:txBody>
            <a:bodyPr lIns="90000" tIns="46800" rIns="90000" bIns="46800">
              <a:spAutoFit/>
            </a:bodyP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200" b="1">
                  <a:solidFill>
                    <a:srgbClr val="C00000"/>
                  </a:solidFill>
                  <a:latin typeface="微软雅黑" pitchFamily="34" charset="-122"/>
                  <a:ea typeface="微软雅黑" pitchFamily="34" charset="-122"/>
                  <a:cs typeface="msgothic"/>
                </a:rPr>
                <a:t>标准静态库</a:t>
              </a:r>
            </a:p>
          </p:txBody>
        </p:sp>
      </p:grpSp>
      <p:sp>
        <p:nvSpPr>
          <p:cNvPr id="774185" name="Text Box 41"/>
          <p:cNvSpPr txBox="1">
            <a:spLocks noChangeArrowheads="1"/>
          </p:cNvSpPr>
          <p:nvPr/>
        </p:nvSpPr>
        <p:spPr bwMode="auto">
          <a:xfrm>
            <a:off x="2149475" y="4718050"/>
            <a:ext cx="1712913" cy="701675"/>
          </a:xfrm>
          <a:prstGeom prst="rect">
            <a:avLst/>
          </a:prstGeom>
          <a:solidFill>
            <a:srgbClr val="993300">
              <a:alpha val="17000"/>
            </a:srgbClr>
          </a:solidFill>
          <a:ln w="9525">
            <a:noFill/>
            <a:miter lim="800000"/>
            <a:headEnd/>
            <a:tailEnd/>
          </a:ln>
          <a:effectLst/>
        </p:spPr>
        <p:txBody>
          <a:bodyPr>
            <a:spAutoFit/>
          </a:bodyPr>
          <a:lstStyle/>
          <a:p>
            <a:pPr fontAlgn="base">
              <a:spcBef>
                <a:spcPct val="50000"/>
              </a:spcBef>
              <a:spcAft>
                <a:spcPct val="0"/>
              </a:spcAft>
            </a:pPr>
            <a:r>
              <a:rPr lang="zh-CN" altLang="en-US" sz="2000" b="1">
                <a:solidFill>
                  <a:srgbClr val="FF0000"/>
                </a:solidFill>
                <a:latin typeface="微软雅黑" pitchFamily="34" charset="-122"/>
                <a:ea typeface="微软雅黑" pitchFamily="34" charset="-122"/>
              </a:rPr>
              <a:t>注意：</a:t>
            </a:r>
            <a:r>
              <a:rPr lang="en-US" altLang="zh-CN" sz="2000" b="1">
                <a:solidFill>
                  <a:srgbClr val="FF0000"/>
                </a:solidFill>
                <a:latin typeface="微软雅黑" pitchFamily="34" charset="-122"/>
                <a:ea typeface="微软雅黑" pitchFamily="34" charset="-122"/>
              </a:rPr>
              <a:t>E</a:t>
            </a:r>
            <a:r>
              <a:rPr lang="zh-CN" altLang="en-US" sz="2000" b="1">
                <a:solidFill>
                  <a:srgbClr val="FF0000"/>
                </a:solidFill>
                <a:latin typeface="微软雅黑" pitchFamily="34" charset="-122"/>
                <a:ea typeface="微软雅黑" pitchFamily="34" charset="-122"/>
              </a:rPr>
              <a:t>中无</a:t>
            </a:r>
            <a:r>
              <a:rPr lang="en-US" altLang="zh-CN" sz="2000" b="1">
                <a:solidFill>
                  <a:srgbClr val="FF0000"/>
                </a:solidFill>
                <a:latin typeface="微软雅黑" pitchFamily="34" charset="-122"/>
                <a:ea typeface="微软雅黑" pitchFamily="34" charset="-122"/>
              </a:rPr>
              <a:t>myproc2.o</a:t>
            </a:r>
          </a:p>
        </p:txBody>
      </p:sp>
    </p:spTree>
    <p:extLst>
      <p:ext uri="{BB962C8B-B14F-4D97-AF65-F5344CB8AC3E}">
        <p14:creationId xmlns:p14="http://schemas.microsoft.com/office/powerpoint/2010/main" xmlns="" val="2065249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74156"/>
                                        </p:tgtEl>
                                        <p:attrNameLst>
                                          <p:attrName>style.visibility</p:attrName>
                                        </p:attrNameLst>
                                      </p:cBhvr>
                                      <p:to>
                                        <p:strVal val="visible"/>
                                      </p:to>
                                    </p:set>
                                    <p:animEffect transition="in" filter="blinds(horizontal)">
                                      <p:cBhvr>
                                        <p:cTn id="7" dur="500"/>
                                        <p:tgtEl>
                                          <p:spTgt spid="77415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74149"/>
                                        </p:tgtEl>
                                        <p:attrNameLst>
                                          <p:attrName>style.visibility</p:attrName>
                                        </p:attrNameLst>
                                      </p:cBhvr>
                                      <p:to>
                                        <p:strVal val="visible"/>
                                      </p:to>
                                    </p:set>
                                    <p:animEffect transition="in" filter="blinds(horizontal)">
                                      <p:cBhvr>
                                        <p:cTn id="12" dur="500"/>
                                        <p:tgtEl>
                                          <p:spTgt spid="77414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4184"/>
                                        </p:tgtEl>
                                        <p:attrNameLst>
                                          <p:attrName>style.visibility</p:attrName>
                                        </p:attrNameLst>
                                      </p:cBhvr>
                                      <p:to>
                                        <p:strVal val="visible"/>
                                      </p:to>
                                    </p:set>
                                    <p:animEffect transition="in" filter="blinds(horizontal)">
                                      <p:cBhvr>
                                        <p:cTn id="17" dur="500"/>
                                        <p:tgtEl>
                                          <p:spTgt spid="77418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4155">
                                            <p:txEl>
                                              <p:pRg st="0" end="0"/>
                                            </p:txEl>
                                          </p:spTgt>
                                        </p:tgtEl>
                                        <p:attrNameLst>
                                          <p:attrName>style.visibility</p:attrName>
                                        </p:attrNameLst>
                                      </p:cBhvr>
                                      <p:to>
                                        <p:strVal val="visible"/>
                                      </p:to>
                                    </p:set>
                                    <p:animEffect transition="in" filter="blinds(horizontal)">
                                      <p:cBhvr>
                                        <p:cTn id="22" dur="500"/>
                                        <p:tgtEl>
                                          <p:spTgt spid="77415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74155">
                                            <p:txEl>
                                              <p:pRg st="1" end="1"/>
                                            </p:txEl>
                                          </p:spTgt>
                                        </p:tgtEl>
                                        <p:attrNameLst>
                                          <p:attrName>style.visibility</p:attrName>
                                        </p:attrNameLst>
                                      </p:cBhvr>
                                      <p:to>
                                        <p:strVal val="visible"/>
                                      </p:to>
                                    </p:set>
                                    <p:animEffect transition="in" filter="blinds(horizontal)">
                                      <p:cBhvr>
                                        <p:cTn id="27" dur="500"/>
                                        <p:tgtEl>
                                          <p:spTgt spid="77415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4155">
                                            <p:txEl>
                                              <p:pRg st="2" end="2"/>
                                            </p:txEl>
                                          </p:spTgt>
                                        </p:tgtEl>
                                        <p:attrNameLst>
                                          <p:attrName>style.visibility</p:attrName>
                                        </p:attrNameLst>
                                      </p:cBhvr>
                                      <p:to>
                                        <p:strVal val="visible"/>
                                      </p:to>
                                    </p:set>
                                    <p:animEffect transition="in" filter="blinds(horizontal)">
                                      <p:cBhvr>
                                        <p:cTn id="32" dur="500"/>
                                        <p:tgtEl>
                                          <p:spTgt spid="77415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74185"/>
                                        </p:tgtEl>
                                        <p:attrNameLst>
                                          <p:attrName>style.visibility</p:attrName>
                                        </p:attrNameLst>
                                      </p:cBhvr>
                                      <p:to>
                                        <p:strVal val="visible"/>
                                      </p:to>
                                    </p:set>
                                    <p:animEffect transition="in" filter="blinds(horizontal)">
                                      <p:cBhvr>
                                        <p:cTn id="37" dur="500"/>
                                        <p:tgtEl>
                                          <p:spTgt spid="77418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149" grpId="0"/>
      <p:bldP spid="774156" grpId="0"/>
      <p:bldP spid="774185"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1922" name="Rectangle 2"/>
          <p:cNvSpPr>
            <a:spLocks noGrp="1" noChangeArrowheads="1"/>
          </p:cNvSpPr>
          <p:nvPr>
            <p:ph type="title"/>
          </p:nvPr>
        </p:nvSpPr>
        <p:spPr>
          <a:xfrm>
            <a:off x="457200" y="96838"/>
            <a:ext cx="8229600" cy="561975"/>
          </a:xfrm>
        </p:spPr>
        <p:txBody>
          <a:bodyPr/>
          <a:lstStyle/>
          <a:p>
            <a:r>
              <a:rPr lang="zh-CN" altLang="en-US" smtClean="0"/>
              <a:t>链接器中符号解析的全过程</a:t>
            </a:r>
            <a:r>
              <a:rPr lang="zh-CN" altLang="en-US" sz="3200" smtClean="0"/>
              <a:t> </a:t>
            </a:r>
          </a:p>
        </p:txBody>
      </p:sp>
      <p:sp>
        <p:nvSpPr>
          <p:cNvPr id="721928" name="Text Box 8"/>
          <p:cNvSpPr txBox="1">
            <a:spLocks noChangeArrowheads="1"/>
          </p:cNvSpPr>
          <p:nvPr/>
        </p:nvSpPr>
        <p:spPr bwMode="auto">
          <a:xfrm>
            <a:off x="441325" y="831850"/>
            <a:ext cx="14509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main.c</a:t>
            </a:r>
          </a:p>
        </p:txBody>
      </p:sp>
      <p:sp>
        <p:nvSpPr>
          <p:cNvPr id="721929" name="Rectangle 9"/>
          <p:cNvSpPr>
            <a:spLocks noChangeArrowheads="1"/>
          </p:cNvSpPr>
          <p:nvPr/>
        </p:nvSpPr>
        <p:spPr bwMode="auto">
          <a:xfrm>
            <a:off x="447675" y="1225550"/>
            <a:ext cx="2686050" cy="1835150"/>
          </a:xfrm>
          <a:prstGeom prst="rect">
            <a:avLst/>
          </a:prstGeom>
          <a:noFill/>
          <a:ln w="9525">
            <a:solidFill>
              <a:schemeClr val="tx1"/>
            </a:solidFill>
            <a:miter lim="800000"/>
            <a:headEnd/>
            <a:tailEnd/>
          </a:ln>
          <a:effectLst/>
        </p:spPr>
        <p:txBody>
          <a:bodyPr>
            <a:spAutoFit/>
          </a:bodyPr>
          <a:lstStyle/>
          <a:p>
            <a:pPr fontAlgn="base">
              <a:spcBef>
                <a:spcPct val="0"/>
              </a:spcBef>
              <a:spcAft>
                <a:spcPct val="0"/>
              </a:spcAft>
            </a:pPr>
            <a:r>
              <a:rPr lang="en-US" altLang="zh-CN" sz="1900" b="1">
                <a:solidFill>
                  <a:srgbClr val="3366FF"/>
                </a:solidFill>
                <a:latin typeface="微软雅黑" pitchFamily="34" charset="-122"/>
                <a:ea typeface="微软雅黑" pitchFamily="34" charset="-122"/>
              </a:rPr>
              <a:t>void myfunc1(viod);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int main()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myfunc1();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   return 0; </a:t>
            </a:r>
          </a:p>
          <a:p>
            <a:pPr fontAlgn="base">
              <a:spcBef>
                <a:spcPct val="0"/>
              </a:spcBef>
              <a:spcAft>
                <a:spcPct val="0"/>
              </a:spcAft>
            </a:pPr>
            <a:r>
              <a:rPr lang="en-US" altLang="zh-CN" sz="1900" b="1">
                <a:solidFill>
                  <a:srgbClr val="3366FF"/>
                </a:solidFill>
                <a:latin typeface="微软雅黑" pitchFamily="34" charset="-122"/>
                <a:ea typeface="微软雅黑" pitchFamily="34" charset="-122"/>
              </a:rPr>
              <a:t>}</a:t>
            </a:r>
            <a:r>
              <a:rPr lang="en-US" altLang="zh-CN" sz="1900">
                <a:solidFill>
                  <a:srgbClr val="000000"/>
                </a:solidFill>
                <a:latin typeface="微软雅黑" pitchFamily="34" charset="-122"/>
                <a:ea typeface="微软雅黑" pitchFamily="34" charset="-122"/>
              </a:rPr>
              <a:t> </a:t>
            </a:r>
          </a:p>
        </p:txBody>
      </p:sp>
      <p:sp>
        <p:nvSpPr>
          <p:cNvPr id="721930" name="Rectangle 10"/>
          <p:cNvSpPr>
            <a:spLocks noChangeArrowheads="1"/>
          </p:cNvSpPr>
          <p:nvPr/>
        </p:nvSpPr>
        <p:spPr bwMode="auto">
          <a:xfrm>
            <a:off x="3349625" y="915988"/>
            <a:ext cx="5427663" cy="39687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000" b="1">
                <a:solidFill>
                  <a:srgbClr val="FF0000"/>
                </a:solidFill>
                <a:latin typeface="微软雅黑" pitchFamily="34" charset="-122"/>
                <a:ea typeface="微软雅黑" pitchFamily="34" charset="-122"/>
              </a:rPr>
              <a:t>$ gcc –static –o myproc main.o ./mylib.a</a:t>
            </a:r>
          </a:p>
        </p:txBody>
      </p:sp>
      <p:sp>
        <p:nvSpPr>
          <p:cNvPr id="721931" name="Text Box 11"/>
          <p:cNvSpPr txBox="1">
            <a:spLocks noChangeArrowheads="1"/>
          </p:cNvSpPr>
          <p:nvPr/>
        </p:nvSpPr>
        <p:spPr bwMode="auto">
          <a:xfrm>
            <a:off x="128588" y="4025900"/>
            <a:ext cx="8824912"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CC3300"/>
                </a:solidFill>
                <a:latin typeface="微软雅黑" pitchFamily="34" charset="-122"/>
                <a:ea typeface="微软雅黑" pitchFamily="34" charset="-122"/>
              </a:rPr>
              <a:t>若命令为：</a:t>
            </a:r>
            <a:r>
              <a:rPr lang="en-US" altLang="zh-CN" sz="2000" b="1">
                <a:solidFill>
                  <a:srgbClr val="FF00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 </a:t>
            </a:r>
            <a:r>
              <a:rPr lang="en-US" altLang="zh-CN" sz="2000" b="1">
                <a:solidFill>
                  <a:srgbClr val="FF0000"/>
                </a:solidFill>
                <a:latin typeface="微软雅黑" pitchFamily="34" charset="-122"/>
                <a:ea typeface="微软雅黑" pitchFamily="34" charset="-122"/>
              </a:rPr>
              <a:t>gcc –static –o myproc ./mylib.a main.o</a:t>
            </a:r>
            <a:r>
              <a:rPr lang="zh-CN" altLang="en-US" sz="2000" b="1">
                <a:solidFill>
                  <a:srgbClr val="CC3300"/>
                </a:solidFill>
                <a:latin typeface="微软雅黑" pitchFamily="34" charset="-122"/>
                <a:ea typeface="微软雅黑" pitchFamily="34" charset="-122"/>
              </a:rPr>
              <a:t>， 结果怎样？</a:t>
            </a:r>
          </a:p>
        </p:txBody>
      </p:sp>
      <p:sp>
        <p:nvSpPr>
          <p:cNvPr id="721935" name="Text Box 15"/>
          <p:cNvSpPr txBox="1">
            <a:spLocks noChangeArrowheads="1"/>
          </p:cNvSpPr>
          <p:nvPr/>
        </p:nvSpPr>
        <p:spPr bwMode="auto">
          <a:xfrm>
            <a:off x="257175" y="4648200"/>
            <a:ext cx="8696325" cy="1830388"/>
          </a:xfrm>
          <a:prstGeom prst="rect">
            <a:avLst/>
          </a:prstGeom>
          <a:noFill/>
          <a:ln w="9525">
            <a:noFill/>
            <a:miter lim="800000"/>
            <a:headEnd/>
            <a:tailEnd/>
          </a:ln>
          <a:effectLst/>
        </p:spPr>
        <p:txBody>
          <a:bodyPr>
            <a:spAutoFit/>
          </a:bodyPr>
          <a:lstStyle/>
          <a:p>
            <a:pPr fontAlgn="base">
              <a:spcBef>
                <a:spcPct val="15000"/>
              </a:spcBef>
              <a:spcAft>
                <a:spcPct val="0"/>
              </a:spcAft>
            </a:pPr>
            <a:r>
              <a:rPr lang="zh-CN" altLang="en-US" sz="2000" b="1">
                <a:solidFill>
                  <a:srgbClr val="000000"/>
                </a:solidFill>
                <a:latin typeface="微软雅黑" pitchFamily="34" charset="-122"/>
                <a:ea typeface="微软雅黑" pitchFamily="34" charset="-122"/>
              </a:rPr>
              <a:t>首先，扫描</a:t>
            </a:r>
            <a:r>
              <a:rPr lang="en-US" altLang="zh-CN" sz="2000" b="1">
                <a:solidFill>
                  <a:srgbClr val="000000"/>
                </a:solidFill>
                <a:latin typeface="微软雅黑" pitchFamily="34" charset="-122"/>
                <a:ea typeface="微软雅黑" pitchFamily="34" charset="-122"/>
              </a:rPr>
              <a:t>mylib</a:t>
            </a:r>
            <a:r>
              <a:rPr lang="zh-CN" altLang="en-US" sz="2000" b="1">
                <a:solidFill>
                  <a:srgbClr val="000000"/>
                </a:solidFill>
                <a:latin typeface="微软雅黑" pitchFamily="34" charset="-122"/>
                <a:ea typeface="微软雅黑" pitchFamily="34" charset="-122"/>
              </a:rPr>
              <a:t>，因是静态库，应根据其中是否存在</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中未解析符号对应的定义符号来确定哪个</a:t>
            </a:r>
            <a:r>
              <a:rPr lang="en-US" altLang="zh-CN" sz="2000" b="1">
                <a:solidFill>
                  <a:srgbClr val="000000"/>
                </a:solidFill>
                <a:latin typeface="微软雅黑" pitchFamily="34" charset="-122"/>
                <a:ea typeface="微软雅黑" pitchFamily="34" charset="-122"/>
              </a:rPr>
              <a:t>.o</a:t>
            </a:r>
            <a:r>
              <a:rPr lang="zh-CN" altLang="en-US" sz="2000" b="1">
                <a:solidFill>
                  <a:srgbClr val="000000"/>
                </a:solidFill>
                <a:latin typeface="微软雅黑" pitchFamily="34" charset="-122"/>
                <a:ea typeface="微软雅黑" pitchFamily="34" charset="-122"/>
              </a:rPr>
              <a:t>被加入</a:t>
            </a:r>
            <a:r>
              <a:rPr lang="en-US" altLang="zh-CN" sz="2000" b="1">
                <a:solidFill>
                  <a:srgbClr val="000000"/>
                </a:solidFill>
                <a:latin typeface="微软雅黑" pitchFamily="34" charset="-122"/>
                <a:ea typeface="微软雅黑" pitchFamily="34" charset="-122"/>
              </a:rPr>
              <a:t>E</a:t>
            </a:r>
            <a:r>
              <a:rPr lang="zh-CN" altLang="en-US" sz="2000" b="1">
                <a:solidFill>
                  <a:srgbClr val="000000"/>
                </a:solidFill>
                <a:latin typeface="微软雅黑" pitchFamily="34" charset="-122"/>
                <a:ea typeface="微软雅黑" pitchFamily="34" charset="-122"/>
              </a:rPr>
              <a:t>。因为开始</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为空，故其中两个</a:t>
            </a:r>
            <a:r>
              <a:rPr lang="en-US" altLang="zh-CN" sz="2000" b="1">
                <a:solidFill>
                  <a:srgbClr val="000000"/>
                </a:solidFill>
                <a:latin typeface="微软雅黑" pitchFamily="34" charset="-122"/>
                <a:ea typeface="微软雅黑" pitchFamily="34" charset="-122"/>
              </a:rPr>
              <a:t>.o</a:t>
            </a:r>
            <a:r>
              <a:rPr lang="zh-CN" altLang="en-US" sz="2000" b="1">
                <a:solidFill>
                  <a:srgbClr val="000000"/>
                </a:solidFill>
                <a:latin typeface="微软雅黑" pitchFamily="34" charset="-122"/>
                <a:ea typeface="微软雅黑" pitchFamily="34" charset="-122"/>
              </a:rPr>
              <a:t>模块都不被加入</a:t>
            </a:r>
            <a:r>
              <a:rPr lang="en-US" altLang="zh-CN" sz="2000" b="1">
                <a:solidFill>
                  <a:srgbClr val="000000"/>
                </a:solidFill>
                <a:latin typeface="微软雅黑" pitchFamily="34" charset="-122"/>
                <a:ea typeface="微软雅黑" pitchFamily="34" charset="-122"/>
              </a:rPr>
              <a:t>E</a:t>
            </a:r>
            <a:r>
              <a:rPr lang="zh-CN" altLang="en-US" sz="2000" b="1">
                <a:solidFill>
                  <a:srgbClr val="000000"/>
                </a:solidFill>
                <a:latin typeface="微软雅黑" pitchFamily="34" charset="-122"/>
                <a:ea typeface="微软雅黑" pitchFamily="34" charset="-122"/>
              </a:rPr>
              <a:t>中而被丢弃。</a:t>
            </a:r>
          </a:p>
          <a:p>
            <a:pPr fontAlgn="base">
              <a:spcBef>
                <a:spcPct val="15000"/>
              </a:spcBef>
              <a:spcAft>
                <a:spcPct val="0"/>
              </a:spcAft>
            </a:pPr>
            <a:r>
              <a:rPr lang="zh-CN" altLang="en-US" sz="2000" b="1">
                <a:solidFill>
                  <a:srgbClr val="000000"/>
                </a:solidFill>
                <a:latin typeface="微软雅黑" pitchFamily="34" charset="-122"/>
                <a:ea typeface="微软雅黑" pitchFamily="34" charset="-122"/>
              </a:rPr>
              <a:t>然后，扫描</a:t>
            </a:r>
            <a:r>
              <a:rPr lang="en-US" altLang="zh-CN" sz="2000" b="1">
                <a:solidFill>
                  <a:srgbClr val="000000"/>
                </a:solidFill>
                <a:latin typeface="微软雅黑" pitchFamily="34" charset="-122"/>
                <a:ea typeface="微软雅黑" pitchFamily="34" charset="-122"/>
              </a:rPr>
              <a:t>main.o</a:t>
            </a:r>
            <a:r>
              <a:rPr lang="zh-CN" altLang="en-US" sz="2000" b="1">
                <a:solidFill>
                  <a:srgbClr val="000000"/>
                </a:solidFill>
                <a:latin typeface="微软雅黑" pitchFamily="34" charset="-122"/>
                <a:ea typeface="微软雅黑" pitchFamily="34" charset="-122"/>
              </a:rPr>
              <a:t>，将</a:t>
            </a:r>
            <a:r>
              <a:rPr lang="en-US" altLang="zh-CN" sz="2000" b="1">
                <a:solidFill>
                  <a:srgbClr val="000000"/>
                </a:solidFill>
                <a:latin typeface="微软雅黑" pitchFamily="34" charset="-122"/>
                <a:ea typeface="微软雅黑" pitchFamily="34" charset="-122"/>
              </a:rPr>
              <a:t>myfunc1</a:t>
            </a:r>
            <a:r>
              <a:rPr lang="zh-CN" altLang="en-US" sz="2000" b="1">
                <a:solidFill>
                  <a:srgbClr val="000000"/>
                </a:solidFill>
                <a:latin typeface="微软雅黑" pitchFamily="34" charset="-122"/>
                <a:ea typeface="微软雅黑" pitchFamily="34" charset="-122"/>
              </a:rPr>
              <a:t>加入</a:t>
            </a:r>
            <a:r>
              <a:rPr lang="en-US" altLang="zh-CN" sz="2000" b="1">
                <a:solidFill>
                  <a:srgbClr val="000000"/>
                </a:solidFill>
                <a:latin typeface="微软雅黑" pitchFamily="34" charset="-122"/>
                <a:ea typeface="微软雅黑" pitchFamily="34" charset="-122"/>
              </a:rPr>
              <a:t>U</a:t>
            </a:r>
            <a:r>
              <a:rPr lang="zh-CN" altLang="en-US" sz="2000" b="1">
                <a:solidFill>
                  <a:srgbClr val="000000"/>
                </a:solidFill>
                <a:latin typeface="微软雅黑" pitchFamily="34" charset="-122"/>
                <a:ea typeface="微软雅黑" pitchFamily="34" charset="-122"/>
              </a:rPr>
              <a:t>，直到最后它都不能被解析。</a:t>
            </a:r>
          </a:p>
          <a:p>
            <a:pPr fontAlgn="base">
              <a:spcBef>
                <a:spcPct val="55000"/>
              </a:spcBef>
              <a:spcAft>
                <a:spcPct val="0"/>
              </a:spcAft>
            </a:pPr>
            <a:r>
              <a:rPr lang="zh-CN" altLang="en-US" sz="2000" b="1">
                <a:solidFill>
                  <a:srgbClr val="FF0000"/>
                </a:solidFill>
                <a:latin typeface="微软雅黑" pitchFamily="34" charset="-122"/>
                <a:ea typeface="微软雅黑" pitchFamily="34" charset="-122"/>
              </a:rPr>
              <a:t>因此，出现链接错误！</a:t>
            </a:r>
          </a:p>
        </p:txBody>
      </p:sp>
      <p:sp>
        <p:nvSpPr>
          <p:cNvPr id="721936" name="Text Box 16"/>
          <p:cNvSpPr txBox="1">
            <a:spLocks noChangeArrowheads="1"/>
          </p:cNvSpPr>
          <p:nvPr/>
        </p:nvSpPr>
        <p:spPr bwMode="auto">
          <a:xfrm>
            <a:off x="3365500" y="1409700"/>
            <a:ext cx="5457825" cy="1343025"/>
          </a:xfrm>
          <a:prstGeom prst="rect">
            <a:avLst/>
          </a:prstGeom>
          <a:noFill/>
          <a:ln w="9525">
            <a:noFill/>
            <a:miter lim="800000"/>
            <a:headEnd/>
            <a:tailEnd/>
          </a:ln>
          <a:effectLst/>
        </p:spPr>
        <p:txBody>
          <a:bodyPr>
            <a:spAutoFit/>
          </a:bodyPr>
          <a:lstStyle/>
          <a:p>
            <a:pPr fontAlgn="base">
              <a:spcBef>
                <a:spcPct val="5000"/>
              </a:spcBef>
              <a:spcAft>
                <a:spcPct val="0"/>
              </a:spcAft>
            </a:pPr>
            <a:r>
              <a:rPr lang="zh-CN" altLang="en-US" sz="2000" b="1">
                <a:solidFill>
                  <a:srgbClr val="000000"/>
                </a:solidFill>
                <a:latin typeface="微软雅黑" pitchFamily="34" charset="-122"/>
                <a:ea typeface="微软雅黑" pitchFamily="34" charset="-122"/>
              </a:rPr>
              <a:t>解析结果：</a:t>
            </a: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E</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myproc1.o</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printf.o</a:t>
            </a:r>
            <a:r>
              <a:rPr lang="zh-CN" altLang="en-US" sz="2000" b="1">
                <a:solidFill>
                  <a:srgbClr val="CC3300"/>
                </a:solidFill>
                <a:latin typeface="微软雅黑" pitchFamily="34" charset="-122"/>
                <a:ea typeface="微软雅黑" pitchFamily="34" charset="-122"/>
              </a:rPr>
              <a:t>及其调用的模块</a:t>
            </a:r>
          </a:p>
          <a:p>
            <a:pPr fontAlgn="base">
              <a:spcBef>
                <a:spcPct val="5000"/>
              </a:spcBef>
              <a:spcAft>
                <a:spcPct val="0"/>
              </a:spcAft>
            </a:pPr>
            <a:r>
              <a:rPr lang="en-US" altLang="zh-CN" sz="2000" b="1">
                <a:solidFill>
                  <a:srgbClr val="CC3300"/>
                </a:solidFill>
                <a:latin typeface="微软雅黑" pitchFamily="34" charset="-122"/>
                <a:ea typeface="微软雅黑" pitchFamily="34" charset="-122"/>
              </a:rPr>
              <a:t>D</a:t>
            </a:r>
            <a:r>
              <a:rPr lang="zh-CN" altLang="en-US" sz="2000" b="1">
                <a:solidFill>
                  <a:srgbClr val="CC3300"/>
                </a:solidFill>
                <a:latin typeface="微软雅黑" pitchFamily="34" charset="-122"/>
                <a:ea typeface="微软雅黑" pitchFamily="34" charset="-122"/>
              </a:rPr>
              <a:t>中有</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myproc1</a:t>
            </a:r>
            <a:r>
              <a:rPr lang="zh-CN" altLang="en-US" sz="2000" b="1">
                <a:solidFill>
                  <a:srgbClr val="CC3300"/>
                </a:solidFill>
                <a:latin typeface="微软雅黑" pitchFamily="34" charset="-122"/>
                <a:ea typeface="微软雅黑" pitchFamily="34" charset="-122"/>
              </a:rPr>
              <a:t>、</a:t>
            </a:r>
            <a:r>
              <a:rPr lang="en-US" altLang="zh-CN" sz="2000" b="1">
                <a:solidFill>
                  <a:srgbClr val="CC3300"/>
                </a:solidFill>
                <a:latin typeface="微软雅黑" pitchFamily="34" charset="-122"/>
                <a:ea typeface="微软雅黑" pitchFamily="34" charset="-122"/>
              </a:rPr>
              <a:t>printf</a:t>
            </a:r>
            <a:r>
              <a:rPr lang="zh-CN" altLang="en-US" sz="2000" b="1">
                <a:solidFill>
                  <a:srgbClr val="CC3300"/>
                </a:solidFill>
                <a:latin typeface="微软雅黑" pitchFamily="34" charset="-122"/>
                <a:ea typeface="微软雅黑" pitchFamily="34" charset="-122"/>
              </a:rPr>
              <a:t>及其引用符号</a:t>
            </a:r>
          </a:p>
        </p:txBody>
      </p:sp>
      <p:sp>
        <p:nvSpPr>
          <p:cNvPr id="721937" name="Text Box 17"/>
          <p:cNvSpPr txBox="1">
            <a:spLocks noChangeArrowheads="1"/>
          </p:cNvSpPr>
          <p:nvPr/>
        </p:nvSpPr>
        <p:spPr bwMode="auto">
          <a:xfrm>
            <a:off x="358775" y="3252788"/>
            <a:ext cx="3294063"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0A6A0A"/>
                </a:solidFill>
                <a:latin typeface="微软雅黑" pitchFamily="34" charset="-122"/>
                <a:ea typeface="微软雅黑" pitchFamily="34" charset="-122"/>
              </a:rPr>
              <a:t>main</a:t>
            </a:r>
            <a:r>
              <a:rPr lang="en-US" altLang="zh-CN" sz="2000" b="1">
                <a:solidFill>
                  <a:srgbClr val="0A6A0A"/>
                </a:solidFill>
                <a:latin typeface="微软雅黑" pitchFamily="34" charset="-122"/>
                <a:ea typeface="微软雅黑" pitchFamily="34" charset="-122"/>
                <a:cs typeface="Arial" pitchFamily="34" charset="0"/>
              </a:rPr>
              <a:t>→myfunc1</a:t>
            </a:r>
            <a:r>
              <a:rPr lang="en-US" altLang="zh-CN" sz="2000" b="1">
                <a:solidFill>
                  <a:srgbClr val="0A6A0A"/>
                </a:solidFill>
                <a:latin typeface="微软雅黑" pitchFamily="34" charset="-122"/>
                <a:ea typeface="微软雅黑" pitchFamily="34" charset="-122"/>
              </a:rPr>
              <a:t>→printf</a:t>
            </a:r>
            <a:endParaRPr lang="zh-CN" altLang="en-US" sz="2000" b="1">
              <a:solidFill>
                <a:srgbClr val="0A6A0A"/>
              </a:solidFill>
              <a:latin typeface="微软雅黑" pitchFamily="34" charset="-122"/>
              <a:ea typeface="微软雅黑" pitchFamily="34" charset="-122"/>
            </a:endParaRPr>
          </a:p>
        </p:txBody>
      </p:sp>
      <p:grpSp>
        <p:nvGrpSpPr>
          <p:cNvPr id="721940" name="Group 20"/>
          <p:cNvGrpSpPr>
            <a:grpSpLocks/>
          </p:cNvGrpSpPr>
          <p:nvPr/>
        </p:nvGrpSpPr>
        <p:grpSpPr bwMode="auto">
          <a:xfrm>
            <a:off x="5630863" y="1247775"/>
            <a:ext cx="1930400" cy="2830513"/>
            <a:chOff x="3547" y="786"/>
            <a:chExt cx="1216" cy="1783"/>
          </a:xfrm>
        </p:grpSpPr>
        <p:sp>
          <p:nvSpPr>
            <p:cNvPr id="721938" name="Line 18"/>
            <p:cNvSpPr>
              <a:spLocks noChangeShapeType="1"/>
            </p:cNvSpPr>
            <p:nvPr/>
          </p:nvSpPr>
          <p:spPr bwMode="auto">
            <a:xfrm flipH="1">
              <a:off x="3547" y="786"/>
              <a:ext cx="1216" cy="1783"/>
            </a:xfrm>
            <a:prstGeom prst="line">
              <a:avLst/>
            </a:prstGeom>
            <a:noFill/>
            <a:ln w="2857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21939" name="Line 19"/>
            <p:cNvSpPr>
              <a:spLocks noChangeShapeType="1"/>
            </p:cNvSpPr>
            <p:nvPr/>
          </p:nvSpPr>
          <p:spPr bwMode="auto">
            <a:xfrm>
              <a:off x="4050" y="787"/>
              <a:ext cx="274" cy="1773"/>
            </a:xfrm>
            <a:prstGeom prst="line">
              <a:avLst/>
            </a:prstGeom>
            <a:noFill/>
            <a:ln w="2857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21941" name="Text Box 21"/>
          <p:cNvSpPr txBox="1">
            <a:spLocks noChangeArrowheads="1"/>
          </p:cNvSpPr>
          <p:nvPr/>
        </p:nvSpPr>
        <p:spPr bwMode="auto">
          <a:xfrm>
            <a:off x="8053388" y="5616575"/>
            <a:ext cx="946150" cy="427038"/>
          </a:xfrm>
          <a:prstGeom prst="rect">
            <a:avLst/>
          </a:prstGeom>
          <a:noFill/>
          <a:ln w="9525">
            <a:noFill/>
            <a:miter lim="800000"/>
            <a:headEnd/>
            <a:tailEnd/>
          </a:ln>
          <a:effectLst/>
        </p:spPr>
        <p:txBody>
          <a:bodyPr lIns="18000" rIns="0">
            <a:spAutoFit/>
          </a:bodyPr>
          <a:lstStyle/>
          <a:p>
            <a:pPr fontAlgn="base">
              <a:spcBef>
                <a:spcPct val="50000"/>
              </a:spcBef>
              <a:spcAft>
                <a:spcPct val="0"/>
              </a:spcAft>
            </a:pPr>
            <a:r>
              <a:rPr lang="en-US" altLang="zh-CN" sz="2200" b="1">
                <a:solidFill>
                  <a:srgbClr val="3366FF"/>
                </a:solidFill>
                <a:latin typeface="微软雅黑" pitchFamily="34" charset="-122"/>
                <a:ea typeface="微软雅黑" pitchFamily="34" charset="-122"/>
              </a:rPr>
              <a:t>Why</a:t>
            </a:r>
            <a:r>
              <a:rPr lang="zh-CN" altLang="en-US" sz="2200" b="1">
                <a:solidFill>
                  <a:srgbClr val="3366FF"/>
                </a:solidFill>
                <a:latin typeface="微软雅黑" pitchFamily="34" charset="-122"/>
                <a:ea typeface="微软雅黑" pitchFamily="34" charset="-122"/>
              </a:rPr>
              <a:t>？</a:t>
            </a:r>
          </a:p>
        </p:txBody>
      </p:sp>
      <p:sp>
        <p:nvSpPr>
          <p:cNvPr id="721942" name="Text Box 22"/>
          <p:cNvSpPr txBox="1">
            <a:spLocks noChangeArrowheads="1"/>
          </p:cNvSpPr>
          <p:nvPr/>
        </p:nvSpPr>
        <p:spPr bwMode="auto">
          <a:xfrm>
            <a:off x="3716338" y="2917825"/>
            <a:ext cx="2233612" cy="76200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被链接模块应按调用顺序指定！</a:t>
            </a:r>
          </a:p>
        </p:txBody>
      </p:sp>
      <p:sp>
        <p:nvSpPr>
          <p:cNvPr id="721943" name="Text Box 23"/>
          <p:cNvSpPr txBox="1">
            <a:spLocks noChangeArrowheads="1"/>
          </p:cNvSpPr>
          <p:nvPr/>
        </p:nvSpPr>
        <p:spPr bwMode="auto">
          <a:xfrm>
            <a:off x="3810000" y="5970588"/>
            <a:ext cx="4522788" cy="7016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它只能用</a:t>
            </a:r>
            <a:r>
              <a:rPr lang="en-US" altLang="zh-CN" sz="2000" b="1">
                <a:solidFill>
                  <a:srgbClr val="3366FF"/>
                </a:solidFill>
                <a:ea typeface="微软雅黑" pitchFamily="34" charset="-122"/>
              </a:rPr>
              <a:t>mylib.a</a:t>
            </a:r>
            <a:r>
              <a:rPr lang="zh-CN" altLang="en-US" sz="2000" b="1">
                <a:solidFill>
                  <a:srgbClr val="3366FF"/>
                </a:solidFill>
                <a:ea typeface="微软雅黑" pitchFamily="34" charset="-122"/>
              </a:rPr>
              <a:t>中符号来解析，而</a:t>
            </a:r>
            <a:r>
              <a:rPr lang="en-US" altLang="zh-CN" sz="2000" b="1">
                <a:solidFill>
                  <a:srgbClr val="3366FF"/>
                </a:solidFill>
                <a:ea typeface="微软雅黑" pitchFamily="34" charset="-122"/>
              </a:rPr>
              <a:t>mylib</a:t>
            </a:r>
            <a:r>
              <a:rPr lang="zh-CN" altLang="en-US" sz="2000" b="1">
                <a:solidFill>
                  <a:srgbClr val="3366FF"/>
                </a:solidFill>
                <a:ea typeface="微软雅黑" pitchFamily="34" charset="-122"/>
              </a:rPr>
              <a:t>中两个</a:t>
            </a:r>
            <a:r>
              <a:rPr lang="en-US" altLang="zh-CN" sz="2000" b="1">
                <a:solidFill>
                  <a:srgbClr val="3366FF"/>
                </a:solidFill>
                <a:ea typeface="微软雅黑" pitchFamily="34" charset="-122"/>
              </a:rPr>
              <a:t>.o</a:t>
            </a:r>
            <a:r>
              <a:rPr lang="zh-CN" altLang="en-US" sz="2000" b="1">
                <a:solidFill>
                  <a:srgbClr val="3366FF"/>
                </a:solidFill>
                <a:ea typeface="微软雅黑" pitchFamily="34" charset="-122"/>
              </a:rPr>
              <a:t>模块都已被丢弃！</a:t>
            </a:r>
          </a:p>
        </p:txBody>
      </p:sp>
    </p:spTree>
    <p:extLst>
      <p:ext uri="{BB962C8B-B14F-4D97-AF65-F5344CB8AC3E}">
        <p14:creationId xmlns:p14="http://schemas.microsoft.com/office/powerpoint/2010/main" xmlns="" val="1134396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21931"/>
                                        </p:tgtEl>
                                        <p:attrNameLst>
                                          <p:attrName>style.visibility</p:attrName>
                                        </p:attrNameLst>
                                      </p:cBhvr>
                                      <p:to>
                                        <p:strVal val="visible"/>
                                      </p:to>
                                    </p:set>
                                    <p:animEffect transition="in" filter="blinds(horizontal)">
                                      <p:cBhvr>
                                        <p:cTn id="7" dur="500"/>
                                        <p:tgtEl>
                                          <p:spTgt spid="7219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21940"/>
                                        </p:tgtEl>
                                        <p:attrNameLst>
                                          <p:attrName>style.visibility</p:attrName>
                                        </p:attrNameLst>
                                      </p:cBhvr>
                                      <p:to>
                                        <p:strVal val="visible"/>
                                      </p:to>
                                    </p:set>
                                    <p:animEffect transition="in" filter="blinds(horizontal)">
                                      <p:cBhvr>
                                        <p:cTn id="12" dur="500"/>
                                        <p:tgtEl>
                                          <p:spTgt spid="72194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21935">
                                            <p:txEl>
                                              <p:pRg st="0" end="0"/>
                                            </p:txEl>
                                          </p:spTgt>
                                        </p:tgtEl>
                                        <p:attrNameLst>
                                          <p:attrName>style.visibility</p:attrName>
                                        </p:attrNameLst>
                                      </p:cBhvr>
                                      <p:to>
                                        <p:strVal val="visible"/>
                                      </p:to>
                                    </p:set>
                                    <p:animEffect transition="in" filter="blinds(horizontal)">
                                      <p:cBhvr>
                                        <p:cTn id="17" dur="500"/>
                                        <p:tgtEl>
                                          <p:spTgt spid="72193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21935">
                                            <p:txEl>
                                              <p:pRg st="1" end="1"/>
                                            </p:txEl>
                                          </p:spTgt>
                                        </p:tgtEl>
                                        <p:attrNameLst>
                                          <p:attrName>style.visibility</p:attrName>
                                        </p:attrNameLst>
                                      </p:cBhvr>
                                      <p:to>
                                        <p:strVal val="visible"/>
                                      </p:to>
                                    </p:set>
                                    <p:animEffect transition="in" filter="blinds(horizontal)">
                                      <p:cBhvr>
                                        <p:cTn id="22" dur="500"/>
                                        <p:tgtEl>
                                          <p:spTgt spid="721935">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21941"/>
                                        </p:tgtEl>
                                        <p:attrNameLst>
                                          <p:attrName>style.visibility</p:attrName>
                                        </p:attrNameLst>
                                      </p:cBhvr>
                                      <p:to>
                                        <p:strVal val="visible"/>
                                      </p:to>
                                    </p:set>
                                    <p:animEffect transition="in" filter="blinds(horizontal)">
                                      <p:cBhvr>
                                        <p:cTn id="27" dur="500"/>
                                        <p:tgtEl>
                                          <p:spTgt spid="72194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721943"/>
                                        </p:tgtEl>
                                        <p:attrNameLst>
                                          <p:attrName>style.visibility</p:attrName>
                                        </p:attrNameLst>
                                      </p:cBhvr>
                                      <p:to>
                                        <p:strVal val="visible"/>
                                      </p:to>
                                    </p:set>
                                    <p:animEffect transition="in" filter="blinds(horizontal)">
                                      <p:cBhvr>
                                        <p:cTn id="32" dur="500"/>
                                        <p:tgtEl>
                                          <p:spTgt spid="721943"/>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21935">
                                            <p:txEl>
                                              <p:pRg st="2" end="2"/>
                                            </p:txEl>
                                          </p:spTgt>
                                        </p:tgtEl>
                                        <p:attrNameLst>
                                          <p:attrName>style.visibility</p:attrName>
                                        </p:attrNameLst>
                                      </p:cBhvr>
                                      <p:to>
                                        <p:strVal val="visible"/>
                                      </p:to>
                                    </p:set>
                                    <p:animEffect transition="in" filter="blinds(horizontal)">
                                      <p:cBhvr>
                                        <p:cTn id="37" dur="500"/>
                                        <p:tgtEl>
                                          <p:spTgt spid="72193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21942"/>
                                        </p:tgtEl>
                                        <p:attrNameLst>
                                          <p:attrName>style.visibility</p:attrName>
                                        </p:attrNameLst>
                                      </p:cBhvr>
                                      <p:to>
                                        <p:strVal val="visible"/>
                                      </p:to>
                                    </p:set>
                                    <p:animEffect transition="in" filter="blinds(horizontal)">
                                      <p:cBhvr>
                                        <p:cTn id="42" dur="500"/>
                                        <p:tgtEl>
                                          <p:spTgt spid="7219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1931" grpId="0"/>
      <p:bldP spid="721941" grpId="0"/>
      <p:bldP spid="721942" grpId="0"/>
      <p:bldP spid="721943"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a:spLocks noGrp="1"/>
          </p:cNvSpPr>
          <p:nvPr/>
        </p:nvSpPr>
        <p:spPr>
          <a:xfrm>
            <a:off x="375020" y="130895"/>
            <a:ext cx="3452982" cy="543377"/>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err="1" smtClean="0"/>
              <a:t>静态库链接</a:t>
            </a:r>
            <a:endParaRPr lang="en-US" dirty="0" smtClean="0"/>
          </a:p>
        </p:txBody>
      </p:sp>
      <p:sp>
        <p:nvSpPr>
          <p:cNvPr id="13" name="Rectangle 2"/>
          <p:cNvSpPr>
            <a:spLocks noChangeArrowheads="1"/>
          </p:cNvSpPr>
          <p:nvPr/>
        </p:nvSpPr>
        <p:spPr bwMode="auto">
          <a:xfrm>
            <a:off x="216694" y="2020989"/>
            <a:ext cx="3517106" cy="3541611"/>
          </a:xfrm>
          <a:prstGeom prst="rect">
            <a:avLst/>
          </a:prstGeom>
          <a:solidFill>
            <a:srgbClr val="F7F5CD"/>
          </a:solidFill>
          <a:ln w="3240">
            <a:solidFill>
              <a:srgbClr val="000066"/>
            </a:solidFill>
            <a:miter lim="800000"/>
          </a:ln>
          <a:effectLst/>
        </p:spPr>
        <p:txBody>
          <a:bodyPr wrap="none" lIns="90000" tIns="46800" rIns="90000" bIns="46800">
            <a:spAutoFit/>
          </a:bodyPr>
          <a:lstStyle/>
          <a:p>
            <a:r>
              <a:rPr lang="en-US" sz="1600" dirty="0" smtClean="0">
                <a:solidFill>
                  <a:srgbClr val="926492"/>
                </a:solidFill>
                <a:latin typeface="Menlo-Regular"/>
              </a:rPr>
              <a:t>#</a:t>
            </a:r>
            <a:r>
              <a:rPr lang="en-US" sz="1600" dirty="0">
                <a:solidFill>
                  <a:srgbClr val="926492"/>
                </a:solidFill>
                <a:latin typeface="Menlo-Regular"/>
              </a:rPr>
              <a:t>include</a:t>
            </a:r>
            <a:r>
              <a:rPr lang="en-US" sz="1600" dirty="0">
                <a:solidFill>
                  <a:srgbClr val="000000"/>
                </a:solidFill>
                <a:latin typeface="Menlo-Regular"/>
              </a:rPr>
              <a:t> </a:t>
            </a:r>
            <a:r>
              <a:rPr lang="en-US" sz="1600" dirty="0">
                <a:solidFill>
                  <a:srgbClr val="9D206F"/>
                </a:solidFill>
                <a:latin typeface="Menlo-Regular"/>
              </a:rPr>
              <a:t>&lt;</a:t>
            </a:r>
            <a:r>
              <a:rPr lang="en-US" sz="1600" dirty="0" err="1">
                <a:solidFill>
                  <a:srgbClr val="9D206F"/>
                </a:solidFill>
                <a:latin typeface="Menlo-Regular"/>
              </a:rPr>
              <a:t>stdio.h</a:t>
            </a:r>
            <a:r>
              <a:rPr lang="en-US" sz="1600" dirty="0">
                <a:solidFill>
                  <a:srgbClr val="9D206F"/>
                </a:solidFill>
                <a:latin typeface="Menlo-Regular"/>
              </a:rPr>
              <a:t>&gt;</a:t>
            </a:r>
            <a:endParaRPr lang="en-US" sz="1600" dirty="0">
              <a:solidFill>
                <a:srgbClr val="000000"/>
              </a:solidFill>
              <a:latin typeface="Menlo-Regular"/>
            </a:endParaRPr>
          </a:p>
          <a:p>
            <a:r>
              <a:rPr lang="en-US" sz="1600" dirty="0">
                <a:solidFill>
                  <a:srgbClr val="926492"/>
                </a:solidFill>
                <a:latin typeface="Menlo-Regular"/>
              </a:rPr>
              <a:t>#include</a:t>
            </a:r>
            <a:r>
              <a:rPr lang="en-US" sz="1600" dirty="0">
                <a:solidFill>
                  <a:srgbClr val="000000"/>
                </a:solidFill>
                <a:latin typeface="Menlo-Regular"/>
              </a:rPr>
              <a:t> </a:t>
            </a:r>
            <a:r>
              <a:rPr lang="en-US" sz="1600" dirty="0">
                <a:solidFill>
                  <a:srgbClr val="9D206F"/>
                </a:solidFill>
                <a:latin typeface="Menlo-Regular"/>
              </a:rPr>
              <a:t>"</a:t>
            </a:r>
            <a:r>
              <a:rPr lang="en-US" sz="1600" dirty="0" err="1">
                <a:solidFill>
                  <a:srgbClr val="9D206F"/>
                </a:solidFill>
                <a:latin typeface="Menlo-Regular"/>
              </a:rPr>
              <a:t>vector.h</a:t>
            </a:r>
            <a:r>
              <a:rPr lang="en-US" sz="1600" dirty="0">
                <a:solidFill>
                  <a:srgbClr val="9D206F"/>
                </a:solidFill>
                <a:latin typeface="Menlo-Regular"/>
              </a:rPr>
              <a:t>"</a:t>
            </a:r>
            <a:endParaRPr lang="en-US" sz="1600" dirty="0">
              <a:solidFill>
                <a:srgbClr val="000000"/>
              </a:solidFill>
              <a:latin typeface="Menlo-Regular"/>
            </a:endParaRPr>
          </a:p>
          <a:p>
            <a:endParaRPr lang="en-US" sz="1600" dirty="0">
              <a:solidFill>
                <a:srgbClr val="000000"/>
              </a:solidFill>
              <a:latin typeface="Menlo-Regular"/>
            </a:endParaRPr>
          </a:p>
          <a:p>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x</a:t>
            </a:r>
            <a:r>
              <a:rPr lang="fr-FR" sz="1600" dirty="0">
                <a:solidFill>
                  <a:srgbClr val="000000"/>
                </a:solidFill>
                <a:latin typeface="Menlo-Regular"/>
              </a:rPr>
              <a:t>[2] = {1, 2};</a:t>
            </a:r>
          </a:p>
          <a:p>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y</a:t>
            </a:r>
            <a:r>
              <a:rPr lang="fr-FR" sz="1600" dirty="0">
                <a:solidFill>
                  <a:srgbClr val="000000"/>
                </a:solidFill>
                <a:latin typeface="Menlo-Regular"/>
              </a:rPr>
              <a:t>[2] = {3, 4};</a:t>
            </a:r>
          </a:p>
          <a:p>
            <a:r>
              <a:rPr lang="nl-NL" sz="1600" dirty="0">
                <a:solidFill>
                  <a:srgbClr val="2D961E"/>
                </a:solidFill>
                <a:latin typeface="Menlo-Regular"/>
              </a:rPr>
              <a:t>int</a:t>
            </a:r>
            <a:r>
              <a:rPr lang="nl-NL" sz="1600" dirty="0">
                <a:solidFill>
                  <a:srgbClr val="000000"/>
                </a:solidFill>
                <a:latin typeface="Menlo-Regular"/>
              </a:rPr>
              <a:t> </a:t>
            </a:r>
            <a:r>
              <a:rPr lang="nl-NL" sz="1600" dirty="0" err="1">
                <a:solidFill>
                  <a:srgbClr val="C1651C"/>
                </a:solidFill>
                <a:latin typeface="Menlo-Regular"/>
              </a:rPr>
              <a:t>z</a:t>
            </a:r>
            <a:r>
              <a:rPr lang="nl-NL" sz="1600" dirty="0">
                <a:solidFill>
                  <a:srgbClr val="000000"/>
                </a:solidFill>
                <a:latin typeface="Menlo-Regular"/>
              </a:rPr>
              <a:t>[2];</a:t>
            </a:r>
          </a:p>
          <a:p>
            <a:endParaRPr lang="nl-NL" sz="1600" dirty="0">
              <a:solidFill>
                <a:srgbClr val="000000"/>
              </a:solidFill>
              <a:latin typeface="Menlo-Regular"/>
            </a:endParaRPr>
          </a:p>
          <a:p>
            <a:r>
              <a:rPr lang="nl-NL" sz="1600" dirty="0">
                <a:solidFill>
                  <a:srgbClr val="2D961E"/>
                </a:solidFill>
                <a:latin typeface="Menlo-Regular"/>
              </a:rPr>
              <a:t>int</a:t>
            </a:r>
            <a:r>
              <a:rPr lang="nl-NL" sz="1600" dirty="0">
                <a:solidFill>
                  <a:srgbClr val="000000"/>
                </a:solidFill>
                <a:latin typeface="Menlo-Regular"/>
              </a:rPr>
              <a:t> </a:t>
            </a:r>
            <a:r>
              <a:rPr lang="nl-NL" sz="1600" dirty="0" err="1">
                <a:solidFill>
                  <a:srgbClr val="4A00FF"/>
                </a:solidFill>
                <a:latin typeface="Menlo-Regular"/>
              </a:rPr>
              <a:t>main</a:t>
            </a:r>
            <a:r>
              <a:rPr lang="nl-NL" sz="1600" dirty="0">
                <a:solidFill>
                  <a:srgbClr val="000000"/>
                </a:solidFill>
                <a:latin typeface="Menlo-Regular"/>
              </a:rPr>
              <a:t>()</a:t>
            </a:r>
          </a:p>
          <a:p>
            <a:r>
              <a:rPr lang="nl-NL" sz="1600" dirty="0">
                <a:solidFill>
                  <a:srgbClr val="000000"/>
                </a:solidFill>
                <a:latin typeface="Menlo-Regular"/>
              </a:rPr>
              <a:t>{</a:t>
            </a:r>
          </a:p>
          <a:p>
            <a:r>
              <a:rPr lang="en-US" sz="1600" dirty="0">
                <a:solidFill>
                  <a:srgbClr val="000000"/>
                </a:solidFill>
                <a:latin typeface="Menlo-Regular"/>
              </a:rPr>
              <a:t>    </a:t>
            </a:r>
            <a:r>
              <a:rPr lang="en-US" sz="1600" dirty="0" err="1">
                <a:solidFill>
                  <a:srgbClr val="000000"/>
                </a:solidFill>
                <a:latin typeface="Menlo-Regular"/>
              </a:rPr>
              <a:t>addvec</a:t>
            </a:r>
            <a:r>
              <a:rPr lang="en-US" sz="1600" dirty="0">
                <a:solidFill>
                  <a:srgbClr val="000000"/>
                </a:solidFill>
                <a:latin typeface="Menlo-Regular"/>
              </a:rPr>
              <a:t>(x, y, z, 2);</a:t>
            </a:r>
          </a:p>
          <a:p>
            <a:r>
              <a:rPr lang="ro-RO" sz="1600" dirty="0">
                <a:solidFill>
                  <a:srgbClr val="000000"/>
                </a:solidFill>
                <a:latin typeface="Menlo-Regular"/>
              </a:rPr>
              <a:t>    printf(</a:t>
            </a:r>
            <a:r>
              <a:rPr lang="ro-RO" sz="1600" dirty="0">
                <a:solidFill>
                  <a:srgbClr val="9D206F"/>
                </a:solidFill>
                <a:latin typeface="Menlo-Regular"/>
              </a:rPr>
              <a:t>"z = [%d %d]\</a:t>
            </a:r>
            <a:r>
              <a:rPr lang="ro-RO" sz="1600" dirty="0" smtClean="0">
                <a:solidFill>
                  <a:srgbClr val="9D206F"/>
                </a:solidFill>
                <a:latin typeface="Menlo-Regular"/>
              </a:rPr>
              <a:t>n”</a:t>
            </a:r>
            <a:r>
              <a:rPr lang="ro-RO" sz="1600" dirty="0" smtClean="0">
                <a:solidFill>
                  <a:srgbClr val="000000"/>
                </a:solidFill>
                <a:latin typeface="Menlo-Regular"/>
              </a:rPr>
              <a:t>,</a:t>
            </a:r>
          </a:p>
          <a:p>
            <a:r>
              <a:rPr lang="ro-RO" sz="1600" dirty="0">
                <a:solidFill>
                  <a:srgbClr val="000000"/>
                </a:solidFill>
                <a:latin typeface="Menlo-Regular"/>
              </a:rPr>
              <a:t> </a:t>
            </a:r>
            <a:r>
              <a:rPr lang="ro-RO" sz="1600" dirty="0" smtClean="0">
                <a:solidFill>
                  <a:srgbClr val="000000"/>
                </a:solidFill>
                <a:latin typeface="Menlo-Regular"/>
              </a:rPr>
              <a:t>          </a:t>
            </a:r>
            <a:r>
              <a:rPr lang="ro-RO" sz="1600" dirty="0">
                <a:solidFill>
                  <a:srgbClr val="000000"/>
                </a:solidFill>
                <a:latin typeface="Menlo-Regular"/>
              </a:rPr>
              <a:t>z[0], z[1]);</a:t>
            </a:r>
          </a:p>
          <a:p>
            <a:r>
              <a:rPr lang="is-IS" sz="1600" dirty="0">
                <a:solidFill>
                  <a:srgbClr val="000000"/>
                </a:solidFill>
                <a:latin typeface="Menlo-Regular"/>
              </a:rPr>
              <a:t>    </a:t>
            </a:r>
            <a:r>
              <a:rPr lang="is-IS" sz="1600" dirty="0">
                <a:solidFill>
                  <a:srgbClr val="C200FF"/>
                </a:solidFill>
                <a:latin typeface="Menlo-Regular"/>
              </a:rPr>
              <a:t>return</a:t>
            </a:r>
            <a:r>
              <a:rPr lang="is-IS" sz="1600" dirty="0">
                <a:solidFill>
                  <a:srgbClr val="000000"/>
                </a:solidFill>
                <a:latin typeface="Menlo-Regular"/>
              </a:rPr>
              <a:t> 0;</a:t>
            </a:r>
          </a:p>
          <a:p>
            <a:r>
              <a:rPr lang="is-IS" sz="1600" dirty="0">
                <a:solidFill>
                  <a:srgbClr val="000000"/>
                </a:solidFill>
                <a:latin typeface="Menlo-Regular"/>
              </a:rPr>
              <a:t>}</a:t>
            </a:r>
          </a:p>
        </p:txBody>
      </p:sp>
      <p:sp>
        <p:nvSpPr>
          <p:cNvPr id="14" name="Rectangle 3"/>
          <p:cNvSpPr>
            <a:spLocks noChangeArrowheads="1"/>
          </p:cNvSpPr>
          <p:nvPr/>
        </p:nvSpPr>
        <p:spPr bwMode="auto">
          <a:xfrm>
            <a:off x="2604184" y="5257800"/>
            <a:ext cx="1205816"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smtClean="0">
                <a:solidFill>
                  <a:srgbClr val="000000">
                    <a:lumMod val="50000"/>
                    <a:lumOff val="50000"/>
                  </a:srgbClr>
                </a:solidFill>
                <a:latin typeface="Courier New" panose="02070309020205020404" pitchFamily="49" charset="0"/>
                <a:ea typeface="msgothic" charset="0"/>
                <a:cs typeface="msgothic" charset="0"/>
              </a:rPr>
              <a:t>main2.c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
        <p:nvSpPr>
          <p:cNvPr id="15" name="Rectangle 2"/>
          <p:cNvSpPr>
            <a:spLocks noChangeArrowheads="1"/>
          </p:cNvSpPr>
          <p:nvPr/>
        </p:nvSpPr>
        <p:spPr bwMode="auto">
          <a:xfrm>
            <a:off x="4169138" y="1817132"/>
            <a:ext cx="4441462" cy="1818063"/>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smtClean="0">
                <a:solidFill>
                  <a:srgbClr val="2D961E"/>
                </a:solidFill>
                <a:latin typeface="Menlo-Regular"/>
              </a:rPr>
              <a:t>void</a:t>
            </a:r>
            <a:r>
              <a:rPr lang="en-US" sz="1600" dirty="0" smtClean="0">
                <a:solidFill>
                  <a:srgbClr val="000000"/>
                </a:solidFill>
                <a:latin typeface="Menlo-Regular"/>
              </a:rPr>
              <a:t> </a:t>
            </a:r>
            <a:r>
              <a:rPr lang="en-US" sz="1600" dirty="0" err="1">
                <a:solidFill>
                  <a:srgbClr val="4A00FF"/>
                </a:solidFill>
                <a:latin typeface="Menlo-Regular"/>
              </a:rPr>
              <a:t>addvec</a:t>
            </a:r>
            <a:r>
              <a:rPr lang="en-US" sz="1600" dirty="0">
                <a:solidFill>
                  <a:srgbClr val="000000"/>
                </a:solidFill>
                <a:latin typeface="Menlo-Regular"/>
              </a:rPr>
              <a:t>(</a:t>
            </a:r>
            <a:r>
              <a:rPr lang="en-US" sz="1600" dirty="0" err="1">
                <a:solidFill>
                  <a:srgbClr val="2D961E"/>
                </a:solidFill>
                <a:latin typeface="Menlo-Regular"/>
              </a:rPr>
              <a:t>int</a:t>
            </a:r>
            <a:r>
              <a:rPr lang="en-US" sz="1600" dirty="0">
                <a:solidFill>
                  <a:srgbClr val="000000"/>
                </a:solidFill>
                <a:latin typeface="Menlo-Regular"/>
              </a:rPr>
              <a:t> *</a:t>
            </a:r>
            <a:r>
              <a:rPr lang="en-US" sz="1600" dirty="0">
                <a:solidFill>
                  <a:srgbClr val="C1651C"/>
                </a:solidFill>
                <a:latin typeface="Menlo-Regular"/>
              </a:rPr>
              <a:t>x</a:t>
            </a:r>
            <a:r>
              <a:rPr lang="en-US" sz="1600" dirty="0">
                <a:solidFill>
                  <a:srgbClr val="000000"/>
                </a:solidFill>
                <a:latin typeface="Menlo-Regular"/>
              </a:rPr>
              <a:t>, </a:t>
            </a:r>
            <a:r>
              <a:rPr lang="en-US" sz="1600" dirty="0" err="1">
                <a:solidFill>
                  <a:srgbClr val="2D961E"/>
                </a:solidFill>
                <a:latin typeface="Menlo-Regular"/>
              </a:rPr>
              <a:t>int</a:t>
            </a:r>
            <a:r>
              <a:rPr lang="en-US" sz="1600" dirty="0">
                <a:solidFill>
                  <a:srgbClr val="000000"/>
                </a:solidFill>
                <a:latin typeface="Menlo-Regular"/>
              </a:rPr>
              <a:t> *</a:t>
            </a:r>
            <a:r>
              <a:rPr lang="en-US" sz="1600" dirty="0">
                <a:solidFill>
                  <a:srgbClr val="C1651C"/>
                </a:solidFill>
                <a:latin typeface="Menlo-Regular"/>
              </a:rPr>
              <a:t>y</a:t>
            </a:r>
            <a:r>
              <a:rPr lang="en-US" sz="1600" dirty="0">
                <a:solidFill>
                  <a:srgbClr val="000000"/>
                </a:solidFill>
                <a:latin typeface="Menlo-Regular"/>
              </a:rPr>
              <a:t>,</a:t>
            </a:r>
          </a:p>
          <a:p>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z</a:t>
            </a:r>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n</a:t>
            </a:r>
            <a:r>
              <a:rPr lang="fr-FR" sz="1600" dirty="0" smtClean="0">
                <a:solidFill>
                  <a:srgbClr val="000000"/>
                </a:solidFill>
                <a:latin typeface="Menlo-Regular"/>
              </a:rPr>
              <a:t>) {</a:t>
            </a:r>
            <a:endParaRPr lang="fr-FR" sz="1600" dirty="0">
              <a:solidFill>
                <a:srgbClr val="000000"/>
              </a:solidFill>
              <a:latin typeface="Menlo-Regular"/>
            </a:endParaRPr>
          </a:p>
          <a:p>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i</a:t>
            </a:r>
            <a:r>
              <a:rPr lang="fr-FR" sz="1600" dirty="0" smtClean="0">
                <a:solidFill>
                  <a:srgbClr val="000000"/>
                </a:solidFill>
                <a:latin typeface="Menlo-Regular"/>
              </a:rPr>
              <a:t>;</a:t>
            </a:r>
          </a:p>
          <a:p>
            <a:endParaRPr lang="en-US" sz="1600" dirty="0">
              <a:solidFill>
                <a:srgbClr val="000000"/>
              </a:solidFill>
              <a:latin typeface="Menlo-Regular"/>
            </a:endParaRPr>
          </a:p>
          <a:p>
            <a:r>
              <a:rPr lang="en-US" sz="1600" dirty="0" smtClean="0">
                <a:solidFill>
                  <a:srgbClr val="000000"/>
                </a:solidFill>
                <a:latin typeface="Menlo-Regular"/>
              </a:rPr>
              <a:t>    </a:t>
            </a:r>
            <a:r>
              <a:rPr lang="da-DK" sz="1600" dirty="0" smtClean="0">
                <a:solidFill>
                  <a:srgbClr val="C200FF"/>
                </a:solidFill>
                <a:latin typeface="Menlo-Regular"/>
              </a:rPr>
              <a:t>for</a:t>
            </a:r>
            <a:r>
              <a:rPr lang="da-DK" sz="1600" dirty="0" smtClean="0">
                <a:solidFill>
                  <a:srgbClr val="000000"/>
                </a:solidFill>
                <a:latin typeface="Menlo-Regular"/>
              </a:rPr>
              <a:t> </a:t>
            </a:r>
            <a:r>
              <a:rPr lang="da-DK" sz="1600" dirty="0">
                <a:solidFill>
                  <a:srgbClr val="000000"/>
                </a:solidFill>
                <a:latin typeface="Menlo-Regular"/>
              </a:rPr>
              <a:t>(i = 0; i &lt; n; i++)</a:t>
            </a:r>
          </a:p>
          <a:p>
            <a:r>
              <a:rPr lang="es-ES_tradnl" sz="1600" dirty="0">
                <a:solidFill>
                  <a:srgbClr val="000000"/>
                </a:solidFill>
                <a:latin typeface="Menlo-Regular"/>
              </a:rPr>
              <a:t>        z[i] = x[i] + y[i];</a:t>
            </a:r>
          </a:p>
          <a:p>
            <a:r>
              <a:rPr lang="es-ES_tradnl" sz="1600" dirty="0">
                <a:solidFill>
                  <a:srgbClr val="000000"/>
                </a:solidFill>
                <a:latin typeface="Menlo-Regular"/>
              </a:rPr>
              <a:t>}</a:t>
            </a:r>
            <a:endParaRPr lang="is-IS" sz="1600" dirty="0">
              <a:solidFill>
                <a:srgbClr val="000000"/>
              </a:solidFill>
              <a:latin typeface="Menlo-Regular"/>
            </a:endParaRPr>
          </a:p>
        </p:txBody>
      </p:sp>
      <p:sp>
        <p:nvSpPr>
          <p:cNvPr id="16" name="Rectangle 2"/>
          <p:cNvSpPr>
            <a:spLocks noChangeArrowheads="1"/>
          </p:cNvSpPr>
          <p:nvPr/>
        </p:nvSpPr>
        <p:spPr bwMode="auto">
          <a:xfrm>
            <a:off x="4169138" y="3774995"/>
            <a:ext cx="4441462" cy="2064284"/>
          </a:xfrm>
          <a:prstGeom prst="rect">
            <a:avLst/>
          </a:prstGeom>
          <a:solidFill>
            <a:srgbClr val="F7F5CD"/>
          </a:solidFill>
          <a:ln w="3240">
            <a:solidFill>
              <a:srgbClr val="000066"/>
            </a:solidFill>
            <a:miter lim="800000"/>
          </a:ln>
          <a:effectLst/>
        </p:spPr>
        <p:txBody>
          <a:bodyPr wrap="square" lIns="90000" tIns="46800" rIns="90000" bIns="46800">
            <a:spAutoFit/>
          </a:bodyPr>
          <a:lstStyle/>
          <a:p>
            <a:r>
              <a:rPr lang="en-US" sz="1600" dirty="0" smtClean="0">
                <a:solidFill>
                  <a:srgbClr val="2D961E"/>
                </a:solidFill>
                <a:latin typeface="Menlo-Regular"/>
              </a:rPr>
              <a:t>void</a:t>
            </a:r>
            <a:r>
              <a:rPr lang="en-US" sz="1600" dirty="0" smtClean="0">
                <a:solidFill>
                  <a:srgbClr val="000000"/>
                </a:solidFill>
                <a:latin typeface="Menlo-Regular"/>
              </a:rPr>
              <a:t> </a:t>
            </a:r>
            <a:r>
              <a:rPr lang="en-US" sz="1600" dirty="0" err="1">
                <a:solidFill>
                  <a:srgbClr val="4A00FF"/>
                </a:solidFill>
                <a:latin typeface="Menlo-Regular"/>
              </a:rPr>
              <a:t>multvec</a:t>
            </a:r>
            <a:r>
              <a:rPr lang="en-US" sz="1600" dirty="0">
                <a:solidFill>
                  <a:srgbClr val="000000"/>
                </a:solidFill>
                <a:latin typeface="Menlo-Regular"/>
              </a:rPr>
              <a:t>(</a:t>
            </a:r>
            <a:r>
              <a:rPr lang="en-US" sz="1600" dirty="0" err="1">
                <a:solidFill>
                  <a:srgbClr val="2D961E"/>
                </a:solidFill>
                <a:latin typeface="Menlo-Regular"/>
              </a:rPr>
              <a:t>int</a:t>
            </a:r>
            <a:r>
              <a:rPr lang="en-US" sz="1600" dirty="0">
                <a:solidFill>
                  <a:srgbClr val="000000"/>
                </a:solidFill>
                <a:latin typeface="Menlo-Regular"/>
              </a:rPr>
              <a:t> *</a:t>
            </a:r>
            <a:r>
              <a:rPr lang="en-US" sz="1600" dirty="0">
                <a:solidFill>
                  <a:srgbClr val="C1651C"/>
                </a:solidFill>
                <a:latin typeface="Menlo-Regular"/>
              </a:rPr>
              <a:t>x</a:t>
            </a:r>
            <a:r>
              <a:rPr lang="en-US" sz="1600" dirty="0">
                <a:solidFill>
                  <a:srgbClr val="000000"/>
                </a:solidFill>
                <a:latin typeface="Menlo-Regular"/>
              </a:rPr>
              <a:t>, </a:t>
            </a:r>
            <a:r>
              <a:rPr lang="en-US" sz="1600" dirty="0" err="1">
                <a:solidFill>
                  <a:srgbClr val="2D961E"/>
                </a:solidFill>
                <a:latin typeface="Menlo-Regular"/>
              </a:rPr>
              <a:t>int</a:t>
            </a:r>
            <a:r>
              <a:rPr lang="en-US" sz="1600" dirty="0">
                <a:solidFill>
                  <a:srgbClr val="000000"/>
                </a:solidFill>
                <a:latin typeface="Menlo-Regular"/>
              </a:rPr>
              <a:t> *</a:t>
            </a:r>
            <a:r>
              <a:rPr lang="en-US" sz="1600" dirty="0">
                <a:solidFill>
                  <a:srgbClr val="C1651C"/>
                </a:solidFill>
                <a:latin typeface="Menlo-Regular"/>
              </a:rPr>
              <a:t>y</a:t>
            </a:r>
            <a:r>
              <a:rPr lang="en-US" sz="1600" dirty="0">
                <a:solidFill>
                  <a:srgbClr val="000000"/>
                </a:solidFill>
                <a:latin typeface="Menlo-Regular"/>
              </a:rPr>
              <a:t>,</a:t>
            </a:r>
          </a:p>
          <a:p>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z</a:t>
            </a:r>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n</a:t>
            </a:r>
            <a:r>
              <a:rPr lang="fr-FR" sz="1600" dirty="0">
                <a:solidFill>
                  <a:srgbClr val="000000"/>
                </a:solidFill>
                <a:latin typeface="Menlo-Regular"/>
              </a:rPr>
              <a:t>)</a:t>
            </a:r>
          </a:p>
          <a:p>
            <a:r>
              <a:rPr lang="fr-FR" sz="1600" dirty="0">
                <a:solidFill>
                  <a:srgbClr val="000000"/>
                </a:solidFill>
                <a:latin typeface="Menlo-Regular"/>
              </a:rPr>
              <a:t>{</a:t>
            </a:r>
          </a:p>
          <a:p>
            <a:r>
              <a:rPr lang="fr-FR" sz="1600" dirty="0">
                <a:solidFill>
                  <a:srgbClr val="000000"/>
                </a:solidFill>
                <a:latin typeface="Menlo-Regular"/>
              </a:rPr>
              <a:t>    </a:t>
            </a:r>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i</a:t>
            </a:r>
            <a:r>
              <a:rPr lang="fr-FR" sz="1600" dirty="0">
                <a:solidFill>
                  <a:srgbClr val="000000"/>
                </a:solidFill>
                <a:latin typeface="Menlo-Regular"/>
              </a:rPr>
              <a:t>;</a:t>
            </a:r>
          </a:p>
          <a:p>
            <a:endParaRPr lang="fr-FR" sz="1600" dirty="0">
              <a:solidFill>
                <a:srgbClr val="000000"/>
              </a:solidFill>
              <a:latin typeface="Menlo-Regular"/>
            </a:endParaRPr>
          </a:p>
          <a:p>
            <a:r>
              <a:rPr lang="da-DK" sz="1600" dirty="0" smtClean="0">
                <a:solidFill>
                  <a:srgbClr val="C200FF"/>
                </a:solidFill>
                <a:latin typeface="Menlo-Regular"/>
              </a:rPr>
              <a:t>    for</a:t>
            </a:r>
            <a:r>
              <a:rPr lang="da-DK" sz="1600" dirty="0" smtClean="0">
                <a:solidFill>
                  <a:srgbClr val="000000"/>
                </a:solidFill>
                <a:latin typeface="Menlo-Regular"/>
              </a:rPr>
              <a:t> </a:t>
            </a:r>
            <a:r>
              <a:rPr lang="da-DK" sz="1600" dirty="0">
                <a:solidFill>
                  <a:srgbClr val="000000"/>
                </a:solidFill>
                <a:latin typeface="Menlo-Regular"/>
              </a:rPr>
              <a:t>(i = 0; i &lt; n; i++)</a:t>
            </a:r>
          </a:p>
          <a:p>
            <a:r>
              <a:rPr lang="es-ES_tradnl" sz="1600" dirty="0">
                <a:solidFill>
                  <a:srgbClr val="000000"/>
                </a:solidFill>
                <a:latin typeface="Menlo-Regular"/>
              </a:rPr>
              <a:t>        z[i] = x[i] * y[i];</a:t>
            </a:r>
          </a:p>
          <a:p>
            <a:r>
              <a:rPr lang="es-ES_tradnl" sz="1600" dirty="0">
                <a:solidFill>
                  <a:srgbClr val="000000"/>
                </a:solidFill>
                <a:latin typeface="Menlo-Regular"/>
              </a:rPr>
              <a:t>}</a:t>
            </a:r>
            <a:endParaRPr lang="is-IS" sz="1600" dirty="0">
              <a:solidFill>
                <a:srgbClr val="000000"/>
              </a:solidFill>
              <a:latin typeface="Menlo-Regular"/>
            </a:endParaRPr>
          </a:p>
        </p:txBody>
      </p:sp>
      <p:sp>
        <p:nvSpPr>
          <p:cNvPr id="17" name="Rectangle 3"/>
          <p:cNvSpPr>
            <a:spLocks noChangeArrowheads="1"/>
          </p:cNvSpPr>
          <p:nvPr/>
        </p:nvSpPr>
        <p:spPr bwMode="auto">
          <a:xfrm>
            <a:off x="7203940" y="5527595"/>
            <a:ext cx="1482860"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rgbClr val="000000">
                    <a:lumMod val="50000"/>
                    <a:lumOff val="50000"/>
                  </a:srgbClr>
                </a:solidFill>
                <a:latin typeface="Courier New" panose="02070309020205020404" pitchFamily="49" charset="0"/>
                <a:ea typeface="msgothic" charset="0"/>
                <a:cs typeface="msgothic" charset="0"/>
              </a:rPr>
              <a:t>multvec.c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
        <p:nvSpPr>
          <p:cNvPr id="18" name="Rectangle 3"/>
          <p:cNvSpPr>
            <a:spLocks noChangeArrowheads="1"/>
          </p:cNvSpPr>
          <p:nvPr/>
        </p:nvSpPr>
        <p:spPr bwMode="auto">
          <a:xfrm>
            <a:off x="7342462" y="3341132"/>
            <a:ext cx="1344338"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rgbClr val="000000">
                    <a:lumMod val="50000"/>
                    <a:lumOff val="50000"/>
                  </a:srgbClr>
                </a:solidFill>
                <a:latin typeface="Courier New" panose="02070309020205020404" pitchFamily="49" charset="0"/>
                <a:ea typeface="msgothic" charset="0"/>
                <a:cs typeface="msgothic" charset="0"/>
              </a:rPr>
              <a:t>addvec.c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
        <p:nvSpPr>
          <p:cNvPr id="19" name="Left Brace 9"/>
          <p:cNvSpPr/>
          <p:nvPr/>
        </p:nvSpPr>
        <p:spPr bwMode="auto">
          <a:xfrm rot="5400000">
            <a:off x="6210300" y="-583168"/>
            <a:ext cx="381000" cy="4267200"/>
          </a:xfrm>
          <a:prstGeom prst="leftBrace">
            <a:avLst>
              <a:gd name="adj1" fmla="val 233773"/>
              <a:gd name="adj2" fmla="val 50261"/>
            </a:avLst>
          </a:prstGeom>
          <a:noFill/>
          <a:ln w="25400" cap="flat" cmpd="sng" algn="ctr">
            <a:solidFill>
              <a:srgbClr val="000000"/>
            </a:solidFill>
            <a:prstDash val="solid"/>
            <a:round/>
            <a:headEnd type="none" w="med" len="med"/>
            <a:tailEnd type="none" w="med" len="med"/>
          </a:ln>
          <a:effectLst/>
        </p:spPr>
        <p:txBody>
          <a:bodyPr rtlCol="0" anchor="ctr"/>
          <a:lstStyle/>
          <a:p>
            <a:pPr algn="ctr"/>
            <a:endParaRPr lang="en-US"/>
          </a:p>
        </p:txBody>
      </p:sp>
      <p:sp>
        <p:nvSpPr>
          <p:cNvPr id="20" name="TextBox 11"/>
          <p:cNvSpPr txBox="1"/>
          <p:nvPr/>
        </p:nvSpPr>
        <p:spPr>
          <a:xfrm>
            <a:off x="5791200" y="914400"/>
            <a:ext cx="1205716" cy="369332"/>
          </a:xfrm>
          <a:prstGeom prst="rect">
            <a:avLst/>
          </a:prstGeom>
          <a:noFill/>
        </p:spPr>
        <p:txBody>
          <a:bodyPr wrap="none" rtlCol="0">
            <a:spAutoFit/>
          </a:bodyPr>
          <a:lstStyle/>
          <a:p>
            <a:r>
              <a:rPr lang="en-US" sz="1800" dirty="0" err="1" smtClean="0">
                <a:latin typeface="Calibri" panose="020F0502020204030204" pitchFamily="34" charset="0"/>
              </a:rPr>
              <a:t>libvector.a</a:t>
            </a:r>
            <a:endParaRPr lang="en-US" sz="1800" dirty="0" smtClean="0">
              <a:latin typeface="Calibri" panose="020F0502020204030204" pitchFamily="34" charset="0"/>
            </a:endParaRPr>
          </a:p>
        </p:txBody>
      </p:sp>
    </p:spTree>
    <p:extLst>
      <p:ext uri="{BB962C8B-B14F-4D97-AF65-F5344CB8AC3E}">
        <p14:creationId xmlns:p14="http://schemas.microsoft.com/office/powerpoint/2010/main" xmlns="" val="153945553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nvSpPr>
        <p:spPr>
          <a:xfrm>
            <a:off x="413544" y="63153"/>
            <a:ext cx="5614987"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US" dirty="0" err="1" smtClean="0">
                <a:sym typeface="+mn-ea"/>
              </a:rPr>
              <a:t>静态库链接</a:t>
            </a:r>
            <a:endParaRPr lang="en-GB" dirty="0"/>
          </a:p>
        </p:txBody>
      </p:sp>
      <p:sp>
        <p:nvSpPr>
          <p:cNvPr id="5" name="Line 2"/>
          <p:cNvSpPr>
            <a:spLocks noChangeShapeType="1"/>
          </p:cNvSpPr>
          <p:nvPr/>
        </p:nvSpPr>
        <p:spPr bwMode="auto">
          <a:xfrm>
            <a:off x="812800"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6" name="Rectangle 3"/>
          <p:cNvSpPr>
            <a:spLocks noChangeArrowheads="1"/>
          </p:cNvSpPr>
          <p:nvPr/>
        </p:nvSpPr>
        <p:spPr bwMode="auto">
          <a:xfrm>
            <a:off x="288925" y="2992438"/>
            <a:ext cx="2070100" cy="629920"/>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b="1" dirty="0" smtClean="0">
                <a:latin typeface="微软雅黑" panose="020B0503020204020204" pitchFamily="34" charset="-122"/>
                <a:ea typeface="微软雅黑" panose="020B0503020204020204" pitchFamily="34" charset="-122"/>
                <a:cs typeface="msgothic" charset="0"/>
                <a:sym typeface="+mn-ea"/>
              </a:rPr>
              <a:t>翻译</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309020205020404" pitchFamily="49" charset="0"/>
                <a:ea typeface="msgothic" charset="0"/>
                <a:cs typeface="msgothic" charset="0"/>
              </a:rPr>
              <a:t>cpp</a:t>
            </a:r>
            <a:r>
              <a:rPr lang="en-GB" sz="1800" b="1" dirty="0">
                <a:latin typeface="Calibri" panose="020F0502020204030204" pitchFamily="34" charset="0"/>
                <a:ea typeface="msgothic" charset="0"/>
                <a:cs typeface="msgothic" charset="0"/>
              </a:rPr>
              <a:t>, </a:t>
            </a:r>
            <a:r>
              <a:rPr lang="en-GB" sz="1800" b="1" dirty="0">
                <a:latin typeface="Courier New" panose="02070309020205020404" pitchFamily="49" charset="0"/>
                <a:ea typeface="msgothic" charset="0"/>
                <a:cs typeface="msgothic" charset="0"/>
              </a:rPr>
              <a:t>cc1</a:t>
            </a:r>
            <a:r>
              <a:rPr lang="en-GB" sz="1800" b="1" dirty="0">
                <a:latin typeface="Calibri" panose="020F0502020204030204" pitchFamily="34" charset="0"/>
                <a:ea typeface="msgothic" charset="0"/>
                <a:cs typeface="msgothic" charset="0"/>
              </a:rPr>
              <a:t>, </a:t>
            </a:r>
            <a:r>
              <a:rPr lang="en-GB" sz="1800" b="1" dirty="0">
                <a:latin typeface="Courier New" panose="02070309020205020404" pitchFamily="49" charset="0"/>
                <a:ea typeface="msgothic" charset="0"/>
                <a:cs typeface="msgothic" charset="0"/>
              </a:rPr>
              <a:t>as</a:t>
            </a:r>
            <a:r>
              <a:rPr lang="en-GB" sz="1800" b="1" dirty="0">
                <a:latin typeface="Calibri" panose="020F0502020204030204" pitchFamily="34" charset="0"/>
                <a:ea typeface="msgothic" charset="0"/>
                <a:cs typeface="msgothic" charset="0"/>
              </a:rPr>
              <a:t>)</a:t>
            </a:r>
          </a:p>
        </p:txBody>
      </p:sp>
      <p:sp>
        <p:nvSpPr>
          <p:cNvPr id="7" name="Text Box 4"/>
          <p:cNvSpPr txBox="1">
            <a:spLocks noChangeArrowheads="1"/>
          </p:cNvSpPr>
          <p:nvPr/>
        </p:nvSpPr>
        <p:spPr bwMode="auto">
          <a:xfrm>
            <a:off x="266700" y="228600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main2.c</a:t>
            </a:r>
          </a:p>
        </p:txBody>
      </p:sp>
      <p:sp>
        <p:nvSpPr>
          <p:cNvPr id="8" name="Text Box 5"/>
          <p:cNvSpPr txBox="1">
            <a:spLocks noChangeArrowheads="1"/>
          </p:cNvSpPr>
          <p:nvPr/>
        </p:nvSpPr>
        <p:spPr bwMode="auto">
          <a:xfrm>
            <a:off x="1916113" y="3994150"/>
            <a:ext cx="114676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main2.o</a:t>
            </a:r>
          </a:p>
        </p:txBody>
      </p:sp>
      <p:sp>
        <p:nvSpPr>
          <p:cNvPr id="9" name="Line 6"/>
          <p:cNvSpPr>
            <a:spLocks noChangeShapeType="1"/>
          </p:cNvSpPr>
          <p:nvPr/>
        </p:nvSpPr>
        <p:spPr bwMode="auto">
          <a:xfrm>
            <a:off x="1355725" y="3681413"/>
            <a:ext cx="815975" cy="381000"/>
          </a:xfrm>
          <a:prstGeom prst="line">
            <a:avLst/>
          </a:prstGeom>
          <a:noFill/>
          <a:ln w="28440">
            <a:solidFill>
              <a:srgbClr val="000066"/>
            </a:solidFill>
            <a:miter lim="800000"/>
            <a:tailEnd type="triangle" w="med" len="med"/>
          </a:ln>
          <a:effectLst/>
        </p:spPr>
        <p:txBody>
          <a:bodyPr/>
          <a:lstStyle/>
          <a:p>
            <a:endParaRPr lang="en-US"/>
          </a:p>
        </p:txBody>
      </p:sp>
      <p:sp>
        <p:nvSpPr>
          <p:cNvPr id="10" name="Line 7"/>
          <p:cNvSpPr>
            <a:spLocks noChangeShapeType="1"/>
          </p:cNvSpPr>
          <p:nvPr/>
        </p:nvSpPr>
        <p:spPr bwMode="auto">
          <a:xfrm>
            <a:off x="2459038" y="4291013"/>
            <a:ext cx="762000" cy="304800"/>
          </a:xfrm>
          <a:prstGeom prst="line">
            <a:avLst/>
          </a:prstGeom>
          <a:noFill/>
          <a:ln w="28440">
            <a:solidFill>
              <a:srgbClr val="000066"/>
            </a:solidFill>
            <a:miter lim="800000"/>
            <a:tailEnd type="triangle" w="med" len="med"/>
          </a:ln>
          <a:effectLst/>
        </p:spPr>
        <p:txBody>
          <a:bodyPr/>
          <a:lstStyle/>
          <a:p>
            <a:endParaRPr lang="en-US"/>
          </a:p>
        </p:txBody>
      </p:sp>
      <p:sp>
        <p:nvSpPr>
          <p:cNvPr id="11" name="Text Box 8"/>
          <p:cNvSpPr txBox="1">
            <a:spLocks noChangeArrowheads="1"/>
          </p:cNvSpPr>
          <p:nvPr/>
        </p:nvSpPr>
        <p:spPr bwMode="auto">
          <a:xfrm>
            <a:off x="5467350" y="3263900"/>
            <a:ext cx="1008907"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libc.a</a:t>
            </a:r>
          </a:p>
        </p:txBody>
      </p:sp>
      <p:sp>
        <p:nvSpPr>
          <p:cNvPr id="12" name="Line 9"/>
          <p:cNvSpPr>
            <a:spLocks noChangeShapeType="1"/>
          </p:cNvSpPr>
          <p:nvPr/>
        </p:nvSpPr>
        <p:spPr bwMode="auto">
          <a:xfrm>
            <a:off x="4095751" y="3649663"/>
            <a:ext cx="1587" cy="1022350"/>
          </a:xfrm>
          <a:prstGeom prst="line">
            <a:avLst/>
          </a:prstGeom>
          <a:noFill/>
          <a:ln w="28440">
            <a:solidFill>
              <a:srgbClr val="000066"/>
            </a:solidFill>
            <a:miter lim="800000"/>
            <a:tailEnd type="triangle" w="med" len="med"/>
          </a:ln>
          <a:effectLst/>
        </p:spPr>
        <p:txBody>
          <a:bodyPr/>
          <a:lstStyle/>
          <a:p>
            <a:endParaRPr lang="en-US"/>
          </a:p>
        </p:txBody>
      </p:sp>
      <p:sp>
        <p:nvSpPr>
          <p:cNvPr id="13" name="Rectangle 10"/>
          <p:cNvSpPr>
            <a:spLocks noChangeArrowheads="1"/>
          </p:cNvSpPr>
          <p:nvPr/>
        </p:nvSpPr>
        <p:spPr bwMode="auto">
          <a:xfrm>
            <a:off x="2611438" y="4672013"/>
            <a:ext cx="2971800" cy="360909"/>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Linker (</a:t>
            </a:r>
            <a:r>
              <a:rPr lang="en-GB" sz="1800" b="1" dirty="0">
                <a:latin typeface="Courier New" panose="02070309020205020404" pitchFamily="49" charset="0"/>
                <a:ea typeface="msgothic" charset="0"/>
                <a:cs typeface="msgothic" charset="0"/>
              </a:rPr>
              <a:t>ld</a:t>
            </a:r>
            <a:r>
              <a:rPr lang="en-GB" sz="1800" b="1" dirty="0">
                <a:latin typeface="Calibri" panose="020F0502020204030204" pitchFamily="34" charset="0"/>
                <a:ea typeface="msgothic" charset="0"/>
                <a:cs typeface="msgothic" charset="0"/>
              </a:rPr>
              <a:t>)</a:t>
            </a:r>
          </a:p>
        </p:txBody>
      </p:sp>
      <p:sp>
        <p:nvSpPr>
          <p:cNvPr id="14" name="Text Box 11"/>
          <p:cNvSpPr txBox="1">
            <a:spLocks noChangeArrowheads="1"/>
          </p:cNvSpPr>
          <p:nvPr/>
        </p:nvSpPr>
        <p:spPr bwMode="auto">
          <a:xfrm>
            <a:off x="3633893" y="5518150"/>
            <a:ext cx="1012890" cy="35766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smtClean="0">
                <a:latin typeface="Courier New" panose="02070309020205020404" pitchFamily="49" charset="0"/>
                <a:ea typeface="msgothic" charset="0"/>
                <a:cs typeface="msgothic" charset="0"/>
              </a:rPr>
              <a:t>prog2c</a:t>
            </a:r>
            <a:endParaRPr lang="en-GB" sz="1800" b="1" dirty="0">
              <a:latin typeface="Courier New" panose="02070309020205020404" pitchFamily="49" charset="0"/>
              <a:ea typeface="msgothic" charset="0"/>
              <a:cs typeface="msgothic" charset="0"/>
            </a:endParaRPr>
          </a:p>
        </p:txBody>
      </p:sp>
      <p:sp>
        <p:nvSpPr>
          <p:cNvPr id="15" name="Line 12"/>
          <p:cNvSpPr>
            <a:spLocks noChangeShapeType="1"/>
          </p:cNvSpPr>
          <p:nvPr/>
        </p:nvSpPr>
        <p:spPr bwMode="auto">
          <a:xfrm>
            <a:off x="4095750" y="5047191"/>
            <a:ext cx="1588" cy="414338"/>
          </a:xfrm>
          <a:prstGeom prst="line">
            <a:avLst/>
          </a:prstGeom>
          <a:noFill/>
          <a:ln w="28440">
            <a:solidFill>
              <a:srgbClr val="000066"/>
            </a:solidFill>
            <a:miter lim="800000"/>
            <a:tailEnd type="triangle" w="med" len="med"/>
          </a:ln>
          <a:effectLst/>
        </p:spPr>
        <p:txBody>
          <a:bodyPr/>
          <a:lstStyle/>
          <a:p>
            <a:endParaRPr lang="en-US"/>
          </a:p>
        </p:txBody>
      </p:sp>
      <p:sp>
        <p:nvSpPr>
          <p:cNvPr id="16" name="Text Box 13"/>
          <p:cNvSpPr txBox="1">
            <a:spLocks noChangeArrowheads="1"/>
          </p:cNvSpPr>
          <p:nvPr/>
        </p:nvSpPr>
        <p:spPr bwMode="auto">
          <a:xfrm>
            <a:off x="5691322" y="3886200"/>
            <a:ext cx="2792730" cy="61277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000000">
                    <a:lumMod val="50000"/>
                    <a:lumOff val="50000"/>
                  </a:srgbClr>
                </a:solidFill>
                <a:latin typeface="Courier New" panose="02070309020205020404" pitchFamily="49" charset="0"/>
                <a:ea typeface="msgothic" charset="0"/>
                <a:cs typeface="msgothic" charset="0"/>
              </a:rPr>
              <a:t>printf.o</a:t>
            </a:r>
            <a:r>
              <a:rPr lang="en-GB" sz="1800" b="1" i="1" dirty="0">
                <a:solidFill>
                  <a:srgbClr val="000000">
                    <a:lumMod val="50000"/>
                    <a:lumOff val="50000"/>
                  </a:srgbClr>
                </a:solidFill>
                <a:latin typeface="Courier New" panose="02070309020205020404" pitchFamily="49" charset="0"/>
                <a:ea typeface="msgothic" charset="0"/>
                <a:cs typeface="msgothic" charset="0"/>
              </a:rPr>
              <a:t> </a:t>
            </a:r>
            <a:r>
              <a:rPr lang="zh-CN" altLang="en-GB" sz="1800" b="1" i="1" dirty="0">
                <a:solidFill>
                  <a:srgbClr val="000000">
                    <a:lumMod val="50000"/>
                    <a:lumOff val="50000"/>
                  </a:srgbClr>
                </a:solidFill>
                <a:latin typeface="Courier New" panose="02070309020205020404" pitchFamily="49" charset="0"/>
                <a:ea typeface="宋体" panose="02010600030101010101" pitchFamily="2" charset="-122"/>
                <a:cs typeface="msgothic" charset="0"/>
              </a:rPr>
              <a:t>和任何其他被</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800" b="1" i="1" dirty="0" smtClean="0">
                <a:solidFill>
                  <a:srgbClr val="000000">
                    <a:lumMod val="50000"/>
                    <a:lumOff val="50000"/>
                  </a:srgbClr>
                </a:solidFill>
                <a:latin typeface="Courier New" panose="02070309020205020404" pitchFamily="49" charset="0"/>
                <a:ea typeface="宋体" panose="02010600030101010101" pitchFamily="2" charset="-122"/>
                <a:cs typeface="msgothic" charset="0"/>
              </a:rPr>
              <a:t>         调用</a:t>
            </a:r>
            <a:r>
              <a:rPr lang="zh-CN" altLang="en-GB" sz="1800" b="1" i="1" dirty="0">
                <a:solidFill>
                  <a:srgbClr val="000000">
                    <a:lumMod val="50000"/>
                    <a:lumOff val="50000"/>
                  </a:srgbClr>
                </a:solidFill>
                <a:latin typeface="Courier New" panose="02070309020205020404" pitchFamily="49" charset="0"/>
                <a:ea typeface="宋体" panose="02010600030101010101" pitchFamily="2" charset="-122"/>
                <a:cs typeface="msgothic" charset="0"/>
              </a:rPr>
              <a:t>的模型</a:t>
            </a:r>
          </a:p>
        </p:txBody>
      </p:sp>
      <p:sp>
        <p:nvSpPr>
          <p:cNvPr id="17" name="Text Box 14"/>
          <p:cNvSpPr txBox="1">
            <a:spLocks noChangeArrowheads="1"/>
          </p:cNvSpPr>
          <p:nvPr/>
        </p:nvSpPr>
        <p:spPr bwMode="auto">
          <a:xfrm>
            <a:off x="3302000" y="3263900"/>
            <a:ext cx="1698199"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libvector.a</a:t>
            </a:r>
          </a:p>
        </p:txBody>
      </p:sp>
      <p:sp>
        <p:nvSpPr>
          <p:cNvPr id="18" name="Text Box 15"/>
          <p:cNvSpPr txBox="1">
            <a:spLocks noChangeArrowheads="1"/>
          </p:cNvSpPr>
          <p:nvPr/>
        </p:nvSpPr>
        <p:spPr bwMode="auto">
          <a:xfrm>
            <a:off x="4106863" y="399415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addvec.o</a:t>
            </a:r>
          </a:p>
        </p:txBody>
      </p:sp>
      <p:sp>
        <p:nvSpPr>
          <p:cNvPr id="19" name="Line 16"/>
          <p:cNvSpPr>
            <a:spLocks noChangeShapeType="1"/>
          </p:cNvSpPr>
          <p:nvPr/>
        </p:nvSpPr>
        <p:spPr bwMode="auto">
          <a:xfrm flipH="1">
            <a:off x="5095875" y="3590397"/>
            <a:ext cx="841375" cy="1066800"/>
          </a:xfrm>
          <a:prstGeom prst="line">
            <a:avLst/>
          </a:prstGeom>
          <a:noFill/>
          <a:ln w="28440">
            <a:solidFill>
              <a:srgbClr val="000066"/>
            </a:solidFill>
            <a:miter lim="800000"/>
            <a:tailEnd type="triangle" w="med" len="med"/>
          </a:ln>
          <a:effectLst/>
        </p:spPr>
        <p:txBody>
          <a:bodyPr/>
          <a:lstStyle/>
          <a:p>
            <a:endParaRPr lang="en-US"/>
          </a:p>
        </p:txBody>
      </p:sp>
      <p:sp>
        <p:nvSpPr>
          <p:cNvPr id="20" name="Text Box 17"/>
          <p:cNvSpPr txBox="1">
            <a:spLocks noChangeArrowheads="1"/>
          </p:cNvSpPr>
          <p:nvPr/>
        </p:nvSpPr>
        <p:spPr bwMode="auto">
          <a:xfrm>
            <a:off x="7043738" y="3206750"/>
            <a:ext cx="1552839" cy="3659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Static libraries</a:t>
            </a:r>
          </a:p>
        </p:txBody>
      </p:sp>
      <p:sp>
        <p:nvSpPr>
          <p:cNvPr id="21" name="Text Box 18"/>
          <p:cNvSpPr txBox="1">
            <a:spLocks noChangeArrowheads="1"/>
          </p:cNvSpPr>
          <p:nvPr/>
        </p:nvSpPr>
        <p:spPr bwMode="auto">
          <a:xfrm>
            <a:off x="339725" y="3883025"/>
            <a:ext cx="1305592" cy="637483"/>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a:solidFill>
                  <a:srgbClr val="C00000"/>
                </a:solidFill>
                <a:latin typeface="Calibri" panose="020F0502020204030204" pitchFamily="34" charset="0"/>
                <a:ea typeface="msgothic" charset="0"/>
                <a:cs typeface="msgothic" charset="0"/>
              </a:rPr>
              <a:t>Relocatable</a:t>
            </a:r>
            <a:endParaRPr lang="en-GB" sz="1800" b="1" i="1" dirty="0">
              <a:solidFill>
                <a:srgbClr val="C00000"/>
              </a:solidFill>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object files</a:t>
            </a:r>
          </a:p>
        </p:txBody>
      </p:sp>
      <p:sp>
        <p:nvSpPr>
          <p:cNvPr id="22" name="Text Box 19"/>
          <p:cNvSpPr txBox="1">
            <a:spLocks noChangeArrowheads="1"/>
          </p:cNvSpPr>
          <p:nvPr/>
        </p:nvSpPr>
        <p:spPr bwMode="auto">
          <a:xfrm>
            <a:off x="4762551" y="5378450"/>
            <a:ext cx="1788160" cy="635000"/>
          </a:xfrm>
          <a:prstGeom prst="rect">
            <a:avLst/>
          </a:prstGeom>
          <a:noFill/>
          <a:ln w="9525">
            <a:noFill/>
            <a:round/>
          </a:ln>
          <a:effectLst/>
        </p:spPr>
        <p:txBody>
          <a:bodyPr wrap="none" lIns="90000" tIns="46800" rIns="90000" bIns="46800">
            <a:spAutoFit/>
          </a:bodyPr>
          <a:lstStyle/>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完全链接</a:t>
            </a:r>
            <a:r>
              <a:rPr lang="zh-CN" altLang="en-GB" sz="1800" b="1" i="1" dirty="0">
                <a:solidFill>
                  <a:srgbClr val="C00000"/>
                </a:solidFill>
                <a:latin typeface="Calibri" panose="020F0502020204030204" pitchFamily="34" charset="0"/>
                <a:ea typeface="宋体" panose="02010600030101010101" pitchFamily="2" charset="-122"/>
                <a:cs typeface="msgothic" charset="0"/>
              </a:rPr>
              <a:t>的</a:t>
            </a:r>
            <a:endParaRPr lang="en-GB" sz="1800" b="1" i="1" dirty="0">
              <a:solidFill>
                <a:srgbClr val="C00000"/>
              </a:solidFill>
              <a:latin typeface="Calibri" panose="020F0502020204030204" pitchFamily="34" charset="0"/>
              <a:ea typeface="msgothic" charset="0"/>
              <a:cs typeface="msgothic" charset="0"/>
            </a:endParaRPr>
          </a:p>
          <a:p>
            <a:pPr algn="l">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a:solidFill>
                  <a:srgbClr val="C00000"/>
                </a:solidFill>
                <a:latin typeface="Calibri" panose="020F0502020204030204" pitchFamily="34" charset="0"/>
                <a:ea typeface="msgothic" charset="0"/>
                <a:cs typeface="msgothic" charset="0"/>
              </a:rPr>
              <a:t>可执行目标文件</a:t>
            </a:r>
          </a:p>
        </p:txBody>
      </p:sp>
      <p:sp>
        <p:nvSpPr>
          <p:cNvPr id="23" name="Text Box 20"/>
          <p:cNvSpPr txBox="1">
            <a:spLocks noChangeArrowheads="1"/>
          </p:cNvSpPr>
          <p:nvPr/>
        </p:nvSpPr>
        <p:spPr bwMode="auto">
          <a:xfrm>
            <a:off x="1374775" y="2286000"/>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vector.h</a:t>
            </a:r>
          </a:p>
        </p:txBody>
      </p:sp>
      <p:sp>
        <p:nvSpPr>
          <p:cNvPr id="24" name="Line 21"/>
          <p:cNvSpPr>
            <a:spLocks noChangeShapeType="1"/>
          </p:cNvSpPr>
          <p:nvPr/>
        </p:nvSpPr>
        <p:spPr bwMode="auto">
          <a:xfrm>
            <a:off x="1997075" y="2582862"/>
            <a:ext cx="1587" cy="381000"/>
          </a:xfrm>
          <a:prstGeom prst="line">
            <a:avLst/>
          </a:prstGeom>
          <a:noFill/>
          <a:ln w="28440">
            <a:solidFill>
              <a:srgbClr val="000066"/>
            </a:solidFill>
            <a:miter lim="800000"/>
            <a:tailEnd type="triangle" w="med" len="med"/>
          </a:ln>
          <a:effectLst/>
        </p:spPr>
        <p:txBody>
          <a:bodyPr/>
          <a:lstStyle/>
          <a:p>
            <a:endParaRPr lang="en-US"/>
          </a:p>
        </p:txBody>
      </p:sp>
      <p:sp>
        <p:nvSpPr>
          <p:cNvPr id="25" name="Rectangle 22"/>
          <p:cNvSpPr>
            <a:spLocks noChangeArrowheads="1"/>
          </p:cNvSpPr>
          <p:nvPr/>
        </p:nvSpPr>
        <p:spPr bwMode="auto">
          <a:xfrm>
            <a:off x="3443288" y="2289175"/>
            <a:ext cx="1304925" cy="644525"/>
          </a:xfrm>
          <a:prstGeom prst="rect">
            <a:avLst/>
          </a:prstGeom>
          <a:solidFill>
            <a:srgbClr val="3333CC">
              <a:lumMod val="20000"/>
              <a:lumOff val="80000"/>
            </a:srgbClr>
          </a:solidFill>
          <a:ln w="284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err="1">
                <a:latin typeface="Calibri" panose="020F0502020204030204" pitchFamily="34" charset="0"/>
                <a:ea typeface="msgothic" charset="0"/>
                <a:cs typeface="msgothic" charset="0"/>
              </a:rPr>
              <a:t>Archiver</a:t>
            </a:r>
            <a:endParaRPr lang="en-GB" sz="18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dirty="0">
                <a:latin typeface="Calibri" panose="020F0502020204030204" pitchFamily="34" charset="0"/>
                <a:ea typeface="msgothic" charset="0"/>
                <a:cs typeface="msgothic" charset="0"/>
              </a:rPr>
              <a:t>(</a:t>
            </a:r>
            <a:r>
              <a:rPr lang="en-GB" sz="1800" b="1" dirty="0" err="1">
                <a:latin typeface="Courier New" panose="02070309020205020404" pitchFamily="49" charset="0"/>
                <a:ea typeface="msgothic" charset="0"/>
                <a:cs typeface="msgothic" charset="0"/>
              </a:rPr>
              <a:t>ar</a:t>
            </a:r>
            <a:r>
              <a:rPr lang="en-GB" sz="1800" b="1" dirty="0">
                <a:latin typeface="Calibri" panose="020F0502020204030204" pitchFamily="34" charset="0"/>
                <a:ea typeface="msgothic" charset="0"/>
                <a:cs typeface="msgothic" charset="0"/>
              </a:rPr>
              <a:t>)</a:t>
            </a:r>
          </a:p>
        </p:txBody>
      </p:sp>
      <p:sp>
        <p:nvSpPr>
          <p:cNvPr id="26" name="Line 23"/>
          <p:cNvSpPr>
            <a:spLocks noChangeShapeType="1"/>
          </p:cNvSpPr>
          <p:nvPr/>
        </p:nvSpPr>
        <p:spPr bwMode="auto">
          <a:xfrm>
            <a:off x="4095751" y="2955925"/>
            <a:ext cx="1587" cy="411163"/>
          </a:xfrm>
          <a:prstGeom prst="line">
            <a:avLst/>
          </a:prstGeom>
          <a:noFill/>
          <a:ln w="28440">
            <a:solidFill>
              <a:srgbClr val="000066"/>
            </a:solidFill>
            <a:miter lim="800000"/>
            <a:tailEnd type="triangle" w="med" len="med"/>
          </a:ln>
          <a:effectLst/>
        </p:spPr>
        <p:txBody>
          <a:bodyPr/>
          <a:lstStyle/>
          <a:p>
            <a:endParaRPr lang="en-US"/>
          </a:p>
        </p:txBody>
      </p:sp>
      <p:sp>
        <p:nvSpPr>
          <p:cNvPr id="27" name="Line 24"/>
          <p:cNvSpPr>
            <a:spLocks noChangeShapeType="1"/>
          </p:cNvSpPr>
          <p:nvPr/>
        </p:nvSpPr>
        <p:spPr bwMode="auto">
          <a:xfrm>
            <a:off x="3543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8" name="Line 25"/>
          <p:cNvSpPr>
            <a:spLocks noChangeShapeType="1"/>
          </p:cNvSpPr>
          <p:nvPr/>
        </p:nvSpPr>
        <p:spPr bwMode="auto">
          <a:xfrm>
            <a:off x="4686300" y="1874837"/>
            <a:ext cx="1588" cy="411163"/>
          </a:xfrm>
          <a:prstGeom prst="line">
            <a:avLst/>
          </a:prstGeom>
          <a:noFill/>
          <a:ln w="28440">
            <a:solidFill>
              <a:srgbClr val="000066"/>
            </a:solidFill>
            <a:miter lim="800000"/>
            <a:tailEnd type="triangle" w="med" len="med"/>
          </a:ln>
          <a:effectLst/>
        </p:spPr>
        <p:txBody>
          <a:bodyPr/>
          <a:lstStyle/>
          <a:p>
            <a:endParaRPr lang="en-US"/>
          </a:p>
        </p:txBody>
      </p:sp>
      <p:sp>
        <p:nvSpPr>
          <p:cNvPr id="29" name="Text Box 26"/>
          <p:cNvSpPr txBox="1">
            <a:spLocks noChangeArrowheads="1"/>
          </p:cNvSpPr>
          <p:nvPr/>
        </p:nvSpPr>
        <p:spPr bwMode="auto">
          <a:xfrm>
            <a:off x="2716213" y="1538288"/>
            <a:ext cx="1284624"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addvec.o</a:t>
            </a:r>
          </a:p>
        </p:txBody>
      </p:sp>
      <p:sp>
        <p:nvSpPr>
          <p:cNvPr id="30" name="Text Box 27"/>
          <p:cNvSpPr txBox="1">
            <a:spLocks noChangeArrowheads="1"/>
          </p:cNvSpPr>
          <p:nvPr/>
        </p:nvSpPr>
        <p:spPr bwMode="auto">
          <a:xfrm>
            <a:off x="4040188" y="1524000"/>
            <a:ext cx="1422483" cy="354906"/>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a:latin typeface="Courier New" panose="02070309020205020404" pitchFamily="49" charset="0"/>
                <a:ea typeface="msgothic" charset="0"/>
                <a:cs typeface="msgothic" charset="0"/>
              </a:rPr>
              <a:t>multvec.o</a:t>
            </a:r>
          </a:p>
        </p:txBody>
      </p:sp>
      <p:sp>
        <p:nvSpPr>
          <p:cNvPr id="31" name="TextBox 1"/>
          <p:cNvSpPr txBox="1"/>
          <p:nvPr/>
        </p:nvSpPr>
        <p:spPr>
          <a:xfrm>
            <a:off x="3009900" y="6347379"/>
            <a:ext cx="2175583" cy="338554"/>
          </a:xfrm>
          <a:prstGeom prst="rect">
            <a:avLst/>
          </a:prstGeom>
          <a:noFill/>
        </p:spPr>
        <p:txBody>
          <a:bodyPr wrap="none" rtlCol="0">
            <a:spAutoFit/>
          </a:bodyPr>
          <a:lstStyle/>
          <a:p>
            <a:r>
              <a:rPr lang="en-US" sz="1600" i="1" dirty="0" smtClean="0">
                <a:latin typeface="Calibri" panose="020F0502020204030204" pitchFamily="34" charset="0"/>
              </a:rPr>
              <a:t>“c” for “compile-time”</a:t>
            </a:r>
          </a:p>
        </p:txBody>
      </p:sp>
    </p:spTree>
    <p:extLst>
      <p:ext uri="{BB962C8B-B14F-4D97-AF65-F5344CB8AC3E}">
        <p14:creationId xmlns:p14="http://schemas.microsoft.com/office/powerpoint/2010/main" xmlns="" val="97294802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1554" name="Rectangle 1"/>
          <p:cNvSpPr>
            <a:spLocks noGrp="1" noChangeArrowheads="1"/>
          </p:cNvSpPr>
          <p:nvPr>
            <p:ph type="title" idx="4294967295"/>
          </p:nvPr>
        </p:nvSpPr>
        <p:spPr>
          <a:xfrm>
            <a:off x="385763" y="53975"/>
            <a:ext cx="8326437" cy="630238"/>
          </a:xfrm>
        </p:spPr>
        <p:txBody>
          <a:bodyPr/>
          <a:lstStyle/>
          <a:p>
            <a:pPr marL="119063" indent="-119063">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使用静态库</a:t>
            </a:r>
          </a:p>
        </p:txBody>
      </p:sp>
      <p:sp>
        <p:nvSpPr>
          <p:cNvPr id="791555" name="Rectangle 2"/>
          <p:cNvSpPr>
            <a:spLocks noGrp="1" noChangeArrowheads="1"/>
          </p:cNvSpPr>
          <p:nvPr>
            <p:ph type="body" idx="4294967295"/>
          </p:nvPr>
        </p:nvSpPr>
        <p:spPr>
          <a:xfrm>
            <a:off x="255588" y="768350"/>
            <a:ext cx="8510587" cy="3422650"/>
          </a:xfrm>
        </p:spPr>
        <p:txBody>
          <a:bodyPr/>
          <a:lstStyle/>
          <a:p>
            <a:pPr>
              <a:lnSpc>
                <a:spcPct val="83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链接器对外部引用的解析算法要点如下</a:t>
            </a:r>
            <a:r>
              <a:rPr lang="en-GB" altLang="zh-CN" smtClean="0">
                <a:latin typeface="微软雅黑" pitchFamily="34" charset="-122"/>
                <a:ea typeface="微软雅黑" pitchFamily="34" charset="-122"/>
              </a:rPr>
              <a:t>:</a:t>
            </a: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按照命令行给出的</a:t>
            </a:r>
            <a:r>
              <a:rPr lang="zh-CN" altLang="en-GB" smtClean="0">
                <a:solidFill>
                  <a:srgbClr val="FF0000"/>
                </a:solidFill>
                <a:latin typeface="微软雅黑" pitchFamily="34" charset="-122"/>
                <a:ea typeface="微软雅黑" pitchFamily="34" charset="-122"/>
              </a:rPr>
              <a:t>顺序扫描</a:t>
            </a:r>
            <a:r>
              <a:rPr lang="en-GB" altLang="zh-CN" smtClean="0">
                <a:latin typeface="微软雅黑" pitchFamily="34" charset="-122"/>
                <a:ea typeface="微软雅黑" pitchFamily="34" charset="-122"/>
              </a:rPr>
              <a:t>.o </a:t>
            </a:r>
            <a:r>
              <a:rPr lang="zh-CN" altLang="en-GB" smtClean="0">
                <a:latin typeface="微软雅黑" pitchFamily="34" charset="-122"/>
                <a:ea typeface="微软雅黑" pitchFamily="34" charset="-122"/>
              </a:rPr>
              <a:t>和</a:t>
            </a:r>
            <a:r>
              <a:rPr lang="en-GB" altLang="zh-CN" smtClean="0">
                <a:latin typeface="微软雅黑" pitchFamily="34" charset="-122"/>
                <a:ea typeface="微软雅黑" pitchFamily="34" charset="-122"/>
              </a:rPr>
              <a:t>.a </a:t>
            </a:r>
            <a:r>
              <a:rPr lang="zh-CN" altLang="en-GB" smtClean="0">
                <a:latin typeface="微软雅黑" pitchFamily="34" charset="-122"/>
                <a:ea typeface="微软雅黑" pitchFamily="34" charset="-122"/>
              </a:rPr>
              <a:t>文件</a:t>
            </a: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扫描期间将</a:t>
            </a:r>
            <a:r>
              <a:rPr lang="zh-CN" altLang="en-GB" smtClean="0">
                <a:solidFill>
                  <a:srgbClr val="FF0000"/>
                </a:solidFill>
                <a:latin typeface="微软雅黑" pitchFamily="34" charset="-122"/>
                <a:ea typeface="微软雅黑" pitchFamily="34" charset="-122"/>
              </a:rPr>
              <a:t>当前未解析的引用</a:t>
            </a:r>
            <a:r>
              <a:rPr lang="zh-CN" altLang="en-GB" smtClean="0">
                <a:latin typeface="微软雅黑" pitchFamily="34" charset="-122"/>
                <a:ea typeface="微软雅黑" pitchFamily="34" charset="-122"/>
              </a:rPr>
              <a:t>记录到一个列表</a:t>
            </a:r>
            <a:r>
              <a:rPr lang="en-GB" altLang="zh-CN" smtClean="0">
                <a:latin typeface="微软雅黑" pitchFamily="34" charset="-122"/>
                <a:ea typeface="微软雅黑" pitchFamily="34" charset="-122"/>
              </a:rPr>
              <a:t>U</a:t>
            </a:r>
            <a:r>
              <a:rPr lang="zh-CN" altLang="en-GB" smtClean="0">
                <a:latin typeface="微软雅黑" pitchFamily="34" charset="-122"/>
                <a:ea typeface="微软雅黑" pitchFamily="34" charset="-122"/>
              </a:rPr>
              <a:t>中</a:t>
            </a:r>
            <a:endParaRPr lang="en-GB" altLang="zh-CN" smtClean="0">
              <a:latin typeface="微软雅黑" pitchFamily="34" charset="-122"/>
              <a:ea typeface="微软雅黑" pitchFamily="34" charset="-122"/>
            </a:endParaRP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每遇到一个新的</a:t>
            </a:r>
            <a:r>
              <a:rPr lang="en-GB" altLang="zh-CN" smtClean="0">
                <a:latin typeface="微软雅黑" pitchFamily="34" charset="-122"/>
                <a:ea typeface="微软雅黑" pitchFamily="34" charset="-122"/>
              </a:rPr>
              <a:t>.o </a:t>
            </a:r>
            <a:r>
              <a:rPr lang="zh-CN" altLang="en-GB" smtClean="0">
                <a:latin typeface="微软雅黑" pitchFamily="34" charset="-122"/>
                <a:ea typeface="微软雅黑" pitchFamily="34" charset="-122"/>
              </a:rPr>
              <a:t>或 </a:t>
            </a:r>
            <a:r>
              <a:rPr lang="en-GB" altLang="zh-CN" smtClean="0">
                <a:latin typeface="微软雅黑" pitchFamily="34" charset="-122"/>
                <a:ea typeface="微软雅黑" pitchFamily="34" charset="-122"/>
              </a:rPr>
              <a:t>.a </a:t>
            </a:r>
            <a:r>
              <a:rPr lang="zh-CN" altLang="en-GB" smtClean="0">
                <a:latin typeface="微软雅黑" pitchFamily="34" charset="-122"/>
                <a:ea typeface="微软雅黑" pitchFamily="34" charset="-122"/>
              </a:rPr>
              <a:t>中的模块，都试图用其来解析</a:t>
            </a:r>
            <a:r>
              <a:rPr lang="en-GB" altLang="zh-CN" smtClean="0">
                <a:latin typeface="微软雅黑" pitchFamily="34" charset="-122"/>
                <a:ea typeface="微软雅黑" pitchFamily="34" charset="-122"/>
              </a:rPr>
              <a:t>U</a:t>
            </a:r>
            <a:r>
              <a:rPr lang="zh-CN" altLang="en-GB" smtClean="0">
                <a:latin typeface="微软雅黑" pitchFamily="34" charset="-122"/>
                <a:ea typeface="微软雅黑" pitchFamily="34" charset="-122"/>
              </a:rPr>
              <a:t>中的符号</a:t>
            </a:r>
            <a:endParaRPr lang="en-GB" altLang="zh-CN" smtClean="0">
              <a:latin typeface="微软雅黑" pitchFamily="34" charset="-122"/>
              <a:ea typeface="微软雅黑" pitchFamily="34" charset="-122"/>
            </a:endParaRP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如果扫描到最后，</a:t>
            </a:r>
            <a:r>
              <a:rPr lang="en-GB" altLang="zh-CN" smtClean="0">
                <a:latin typeface="微软雅黑" pitchFamily="34" charset="-122"/>
                <a:ea typeface="微软雅黑" pitchFamily="34" charset="-122"/>
              </a:rPr>
              <a:t>U</a:t>
            </a:r>
            <a:r>
              <a:rPr lang="zh-CN" altLang="en-GB" smtClean="0">
                <a:latin typeface="微软雅黑" pitchFamily="34" charset="-122"/>
                <a:ea typeface="微软雅黑" pitchFamily="34" charset="-122"/>
              </a:rPr>
              <a:t>中还有未被解析的符号，则发生错误</a:t>
            </a:r>
            <a:endParaRPr lang="en-GB" altLang="zh-CN" sz="900" smtClean="0">
              <a:latin typeface="微软雅黑" pitchFamily="34" charset="-122"/>
              <a:ea typeface="微软雅黑" pitchFamily="34" charset="-122"/>
            </a:endParaRPr>
          </a:p>
          <a:p>
            <a:pPr>
              <a:lnSpc>
                <a:spcPct val="83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问题和对策</a:t>
            </a: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能否正确解析与命令行给出的顺序有关</a:t>
            </a:r>
          </a:p>
          <a:p>
            <a:pPr lvl="1">
              <a:lnSpc>
                <a:spcPct val="88000"/>
              </a:lnSpc>
              <a:spcBef>
                <a:spcPct val="25000"/>
              </a:spcBef>
              <a:tabLst>
                <a:tab pos="319088" algn="l"/>
                <a:tab pos="846138" algn="l"/>
                <a:tab pos="1760538" algn="l"/>
                <a:tab pos="2674938" algn="l"/>
                <a:tab pos="3589338" algn="l"/>
                <a:tab pos="4503738" algn="l"/>
                <a:tab pos="5418138" algn="l"/>
                <a:tab pos="6332538" algn="l"/>
                <a:tab pos="7246938" algn="l"/>
                <a:tab pos="8161338" algn="l"/>
                <a:tab pos="9075738" algn="l"/>
                <a:tab pos="9990138" algn="l"/>
              </a:tabLst>
            </a:pPr>
            <a:r>
              <a:rPr lang="zh-CN" altLang="en-GB" smtClean="0">
                <a:latin typeface="微软雅黑" pitchFamily="34" charset="-122"/>
                <a:ea typeface="微软雅黑" pitchFamily="34" charset="-122"/>
              </a:rPr>
              <a:t>好的做法：将静态库放在命令行的最后</a:t>
            </a:r>
          </a:p>
        </p:txBody>
      </p:sp>
      <p:sp>
        <p:nvSpPr>
          <p:cNvPr id="791556" name="Rectangle 3"/>
          <p:cNvSpPr>
            <a:spLocks noChangeArrowheads="1"/>
          </p:cNvSpPr>
          <p:nvPr/>
        </p:nvSpPr>
        <p:spPr bwMode="auto">
          <a:xfrm>
            <a:off x="146050" y="4402138"/>
            <a:ext cx="7721600" cy="1235075"/>
          </a:xfrm>
          <a:prstGeom prst="rect">
            <a:avLst/>
          </a:prstGeom>
          <a:noFill/>
          <a:ln w="6477">
            <a:noFill/>
            <a:miter lim="800000"/>
            <a:headEnd/>
            <a:tailEnd/>
          </a:ln>
        </p:spPr>
        <p:txBody>
          <a:bodyPr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 </a:t>
            </a:r>
            <a:r>
              <a:rPr lang="en-GB" altLang="zh-CN" sz="2000" b="1" dirty="0" err="1">
                <a:solidFill>
                  <a:srgbClr val="000000"/>
                </a:solidFill>
                <a:latin typeface="微软雅黑" pitchFamily="34" charset="-122"/>
                <a:ea typeface="微软雅黑" pitchFamily="34" charset="-122"/>
                <a:cs typeface="msgothic"/>
              </a:rPr>
              <a:t>gcc</a:t>
            </a:r>
            <a:r>
              <a:rPr lang="en-GB" altLang="zh-CN" sz="2000" b="1" dirty="0">
                <a:solidFill>
                  <a:srgbClr val="000000"/>
                </a:solidFill>
                <a:latin typeface="微软雅黑" pitchFamily="34" charset="-122"/>
                <a:ea typeface="微软雅黑" pitchFamily="34" charset="-122"/>
                <a:cs typeface="msgothic"/>
              </a:rPr>
              <a:t> -L. </a:t>
            </a:r>
            <a:r>
              <a:rPr lang="en-GB" altLang="zh-CN" sz="2000" b="1" dirty="0" err="1">
                <a:solidFill>
                  <a:srgbClr val="000000"/>
                </a:solidFill>
                <a:latin typeface="微软雅黑" pitchFamily="34" charset="-122"/>
                <a:ea typeface="微软雅黑" pitchFamily="34" charset="-122"/>
                <a:cs typeface="msgothic"/>
              </a:rPr>
              <a:t>libtest.o</a:t>
            </a:r>
            <a:r>
              <a:rPr lang="en-GB" altLang="zh-CN" sz="2000" b="1" dirty="0">
                <a:solidFill>
                  <a:srgbClr val="000000"/>
                </a:solidFill>
                <a:latin typeface="微软雅黑" pitchFamily="34" charset="-122"/>
                <a:ea typeface="微软雅黑" pitchFamily="34" charset="-122"/>
                <a:cs typeface="msgothic"/>
              </a:rPr>
              <a:t> -</a:t>
            </a:r>
            <a:r>
              <a:rPr lang="en-GB" altLang="zh-CN" sz="2000" b="1" dirty="0" err="1">
                <a:solidFill>
                  <a:srgbClr val="000000"/>
                </a:solidFill>
                <a:latin typeface="微软雅黑" pitchFamily="34" charset="-122"/>
                <a:ea typeface="微软雅黑" pitchFamily="34" charset="-122"/>
                <a:cs typeface="msgothic"/>
              </a:rPr>
              <a:t>lmine</a:t>
            </a:r>
            <a:r>
              <a:rPr lang="en-GB" altLang="zh-CN" sz="2000" b="1" dirty="0">
                <a:solidFill>
                  <a:srgbClr val="000000"/>
                </a:solidFill>
                <a:latin typeface="微软雅黑" pitchFamily="34" charset="-122"/>
                <a:ea typeface="微软雅黑" pitchFamily="34" charset="-122"/>
                <a:cs typeface="msgothic"/>
              </a:rPr>
              <a: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a:solidFill>
                  <a:srgbClr val="000000"/>
                </a:solidFill>
                <a:latin typeface="微软雅黑" pitchFamily="34" charset="-122"/>
                <a:ea typeface="微软雅黑" pitchFamily="34" charset="-122"/>
                <a:cs typeface="msgothic"/>
              </a:rPr>
              <a:t>$ </a:t>
            </a:r>
            <a:r>
              <a:rPr lang="en-GB" altLang="zh-CN" sz="2000" b="1" dirty="0" err="1">
                <a:solidFill>
                  <a:srgbClr val="000000"/>
                </a:solidFill>
                <a:latin typeface="微软雅黑" pitchFamily="34" charset="-122"/>
                <a:ea typeface="微软雅黑" pitchFamily="34" charset="-122"/>
                <a:cs typeface="msgothic"/>
              </a:rPr>
              <a:t>gcc</a:t>
            </a:r>
            <a:r>
              <a:rPr lang="en-GB" altLang="zh-CN" sz="2000" b="1" dirty="0">
                <a:solidFill>
                  <a:srgbClr val="000000"/>
                </a:solidFill>
                <a:latin typeface="微软雅黑" pitchFamily="34" charset="-122"/>
                <a:ea typeface="微软雅黑" pitchFamily="34" charset="-122"/>
                <a:cs typeface="msgothic"/>
              </a:rPr>
              <a:t> -L. -</a:t>
            </a:r>
            <a:r>
              <a:rPr lang="en-GB" altLang="zh-CN" sz="2000" b="1" dirty="0" err="1">
                <a:solidFill>
                  <a:srgbClr val="000000"/>
                </a:solidFill>
                <a:latin typeface="微软雅黑" pitchFamily="34" charset="-122"/>
                <a:ea typeface="微软雅黑" pitchFamily="34" charset="-122"/>
                <a:cs typeface="msgothic"/>
              </a:rPr>
              <a:t>lmine</a:t>
            </a:r>
            <a:r>
              <a:rPr lang="en-GB" altLang="zh-CN" sz="2000" b="1" dirty="0">
                <a:solidFill>
                  <a:srgbClr val="000000"/>
                </a:solidFill>
                <a:latin typeface="微软雅黑" pitchFamily="34" charset="-122"/>
                <a:ea typeface="微软雅黑" pitchFamily="34" charset="-122"/>
                <a:cs typeface="msgothic"/>
              </a:rPr>
              <a:t> </a:t>
            </a:r>
            <a:r>
              <a:rPr lang="en-GB" altLang="zh-CN" sz="2000" b="1" dirty="0" err="1">
                <a:solidFill>
                  <a:srgbClr val="000000"/>
                </a:solidFill>
                <a:latin typeface="微软雅黑" pitchFamily="34" charset="-122"/>
                <a:ea typeface="微软雅黑" pitchFamily="34" charset="-122"/>
                <a:cs typeface="msgothic"/>
              </a:rPr>
              <a:t>libtest.o</a:t>
            </a:r>
            <a:r>
              <a:rPr lang="en-GB" altLang="zh-CN" sz="2000" b="1" dirty="0">
                <a:solidFill>
                  <a:srgbClr val="000000"/>
                </a:solidFill>
                <a:latin typeface="微软雅黑" pitchFamily="34" charset="-122"/>
                <a:ea typeface="微软雅黑" pitchFamily="34" charset="-122"/>
                <a:cs typeface="msgothic"/>
              </a:rPr>
              <a: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err="1">
                <a:solidFill>
                  <a:srgbClr val="333399"/>
                </a:solidFill>
                <a:latin typeface="微软雅黑" pitchFamily="34" charset="-122"/>
                <a:ea typeface="微软雅黑" pitchFamily="34" charset="-122"/>
                <a:cs typeface="msgothic"/>
              </a:rPr>
              <a:t>libtest.o</a:t>
            </a:r>
            <a:r>
              <a:rPr lang="en-GB" altLang="zh-CN" sz="2000" b="1" dirty="0">
                <a:solidFill>
                  <a:srgbClr val="333399"/>
                </a:solidFill>
                <a:latin typeface="微软雅黑" pitchFamily="34" charset="-122"/>
                <a:ea typeface="微软雅黑" pitchFamily="34" charset="-122"/>
                <a:cs typeface="msgothic"/>
              </a:rPr>
              <a:t>: In function `main':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dirty="0" err="1">
                <a:solidFill>
                  <a:srgbClr val="333399"/>
                </a:solidFill>
                <a:latin typeface="微软雅黑" pitchFamily="34" charset="-122"/>
                <a:ea typeface="微软雅黑" pitchFamily="34" charset="-122"/>
                <a:cs typeface="msgothic"/>
              </a:rPr>
              <a:t>libtest.o</a:t>
            </a:r>
            <a:r>
              <a:rPr lang="en-GB" altLang="zh-CN" sz="2000" b="1" dirty="0">
                <a:solidFill>
                  <a:srgbClr val="333399"/>
                </a:solidFill>
                <a:latin typeface="微软雅黑" pitchFamily="34" charset="-122"/>
                <a:ea typeface="微软雅黑" pitchFamily="34" charset="-122"/>
                <a:cs typeface="msgothic"/>
              </a:rPr>
              <a:t>(.text+0x4): undefined reference to `</a:t>
            </a:r>
            <a:r>
              <a:rPr lang="en-GB" altLang="zh-CN" sz="2000" b="1" dirty="0" err="1">
                <a:solidFill>
                  <a:srgbClr val="333399"/>
                </a:solidFill>
                <a:latin typeface="微软雅黑" pitchFamily="34" charset="-122"/>
                <a:ea typeface="微软雅黑" pitchFamily="34" charset="-122"/>
                <a:cs typeface="msgothic"/>
              </a:rPr>
              <a:t>libfun</a:t>
            </a:r>
            <a:r>
              <a:rPr lang="en-GB" altLang="zh-CN" sz="2000" b="1" dirty="0">
                <a:solidFill>
                  <a:srgbClr val="333399"/>
                </a:solidFill>
                <a:latin typeface="微软雅黑" pitchFamily="34" charset="-122"/>
                <a:ea typeface="微软雅黑" pitchFamily="34" charset="-122"/>
                <a:cs typeface="msgothic"/>
              </a:rPr>
              <a:t>'</a:t>
            </a:r>
            <a:r>
              <a:rPr lang="en-GB" altLang="zh-CN" sz="1600" b="1" dirty="0">
                <a:solidFill>
                  <a:srgbClr val="333399"/>
                </a:solidFill>
                <a:latin typeface="Courier New" pitchFamily="49" charset="0"/>
                <a:ea typeface="微软雅黑" pitchFamily="34" charset="-122"/>
                <a:cs typeface="msgothic"/>
              </a:rPr>
              <a:t> </a:t>
            </a:r>
          </a:p>
        </p:txBody>
      </p:sp>
      <p:sp>
        <p:nvSpPr>
          <p:cNvPr id="791557" name="Text Box 5"/>
          <p:cNvSpPr txBox="1">
            <a:spLocks noChangeArrowheads="1"/>
          </p:cNvSpPr>
          <p:nvPr/>
        </p:nvSpPr>
        <p:spPr bwMode="auto">
          <a:xfrm>
            <a:off x="233363" y="5768975"/>
            <a:ext cx="8056562" cy="7016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CC3300"/>
                </a:solidFill>
                <a:latin typeface="微软雅黑" pitchFamily="34" charset="-122"/>
                <a:ea typeface="微软雅黑" pitchFamily="34" charset="-122"/>
              </a:rPr>
              <a:t>说明在</a:t>
            </a:r>
            <a:r>
              <a:rPr lang="en-US" altLang="zh-CN" sz="2000" b="1">
                <a:solidFill>
                  <a:srgbClr val="CC3300"/>
                </a:solidFill>
                <a:latin typeface="微软雅黑" pitchFamily="34" charset="-122"/>
                <a:ea typeface="微软雅黑" pitchFamily="34" charset="-122"/>
              </a:rPr>
              <a:t>libtest.o</a:t>
            </a:r>
            <a:r>
              <a:rPr lang="zh-CN" altLang="en-US" sz="2000" b="1">
                <a:solidFill>
                  <a:srgbClr val="CC3300"/>
                </a:solidFill>
                <a:latin typeface="微软雅黑" pitchFamily="34" charset="-122"/>
                <a:ea typeface="微软雅黑" pitchFamily="34" charset="-122"/>
              </a:rPr>
              <a:t>中的</a:t>
            </a:r>
            <a:r>
              <a:rPr lang="en-US" altLang="zh-CN" sz="2000" b="1">
                <a:solidFill>
                  <a:srgbClr val="CC3300"/>
                </a:solidFill>
                <a:latin typeface="微软雅黑" pitchFamily="34" charset="-122"/>
                <a:ea typeface="微软雅黑" pitchFamily="34" charset="-122"/>
              </a:rPr>
              <a:t>main</a:t>
            </a:r>
            <a:r>
              <a:rPr lang="zh-CN" altLang="en-US" sz="2000" b="1">
                <a:solidFill>
                  <a:srgbClr val="CC3300"/>
                </a:solidFill>
                <a:latin typeface="微软雅黑" pitchFamily="34" charset="-122"/>
                <a:ea typeface="微软雅黑" pitchFamily="34" charset="-122"/>
              </a:rPr>
              <a:t>调用了</a:t>
            </a:r>
            <a:r>
              <a:rPr lang="en-US" altLang="zh-CN" sz="2000" b="1">
                <a:solidFill>
                  <a:srgbClr val="CC3300"/>
                </a:solidFill>
                <a:latin typeface="微软雅黑" pitchFamily="34" charset="-122"/>
                <a:ea typeface="微软雅黑" pitchFamily="34" charset="-122"/>
              </a:rPr>
              <a:t>libfun</a:t>
            </a:r>
            <a:r>
              <a:rPr lang="zh-CN" altLang="en-US" sz="2000" b="1">
                <a:solidFill>
                  <a:srgbClr val="CC3300"/>
                </a:solidFill>
                <a:latin typeface="微软雅黑" pitchFamily="34" charset="-122"/>
                <a:ea typeface="微软雅黑" pitchFamily="34" charset="-122"/>
              </a:rPr>
              <a:t>这个在库</a:t>
            </a:r>
            <a:r>
              <a:rPr lang="en-US" altLang="zh-CN" sz="2000" b="1">
                <a:solidFill>
                  <a:srgbClr val="CC3300"/>
                </a:solidFill>
                <a:latin typeface="微软雅黑" pitchFamily="34" charset="-122"/>
                <a:ea typeface="微软雅黑" pitchFamily="34" charset="-122"/>
              </a:rPr>
              <a:t>libmine</a:t>
            </a:r>
            <a:r>
              <a:rPr lang="zh-CN" altLang="en-US" sz="2000" b="1">
                <a:solidFill>
                  <a:srgbClr val="CC3300"/>
                </a:solidFill>
                <a:latin typeface="微软雅黑" pitchFamily="34" charset="-122"/>
                <a:ea typeface="微软雅黑" pitchFamily="34" charset="-122"/>
              </a:rPr>
              <a:t>中的函数，所以，在命令行中，应该将</a:t>
            </a:r>
            <a:r>
              <a:rPr lang="en-US" altLang="zh-CN" sz="2000" b="1">
                <a:solidFill>
                  <a:srgbClr val="CC3300"/>
                </a:solidFill>
                <a:latin typeface="微软雅黑" pitchFamily="34" charset="-122"/>
                <a:ea typeface="微软雅黑" pitchFamily="34" charset="-122"/>
              </a:rPr>
              <a:t>libtest.o</a:t>
            </a:r>
            <a:r>
              <a:rPr lang="zh-CN" altLang="en-US" sz="2000" b="1">
                <a:solidFill>
                  <a:srgbClr val="CC3300"/>
                </a:solidFill>
                <a:latin typeface="微软雅黑" pitchFamily="34" charset="-122"/>
                <a:ea typeface="微软雅黑" pitchFamily="34" charset="-122"/>
              </a:rPr>
              <a:t>放在前面，像第一行中那样 </a:t>
            </a:r>
            <a:r>
              <a:rPr lang="en-US" altLang="zh-CN" sz="2000" b="1">
                <a:solidFill>
                  <a:srgbClr val="CC3300"/>
                </a:solidFill>
                <a:latin typeface="微软雅黑" pitchFamily="34" charset="-122"/>
                <a:ea typeface="微软雅黑" pitchFamily="34" charset="-122"/>
              </a:rPr>
              <a:t>!</a:t>
            </a:r>
          </a:p>
        </p:txBody>
      </p:sp>
      <p:sp>
        <p:nvSpPr>
          <p:cNvPr id="791558" name="Text Box 6"/>
          <p:cNvSpPr txBox="1">
            <a:spLocks noChangeArrowheads="1"/>
          </p:cNvSpPr>
          <p:nvPr/>
        </p:nvSpPr>
        <p:spPr bwMode="auto">
          <a:xfrm>
            <a:off x="6208713" y="3222625"/>
            <a:ext cx="251142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libmine.a </a:t>
            </a:r>
            <a:r>
              <a:rPr lang="zh-CN" altLang="en-US" sz="2000" b="1">
                <a:solidFill>
                  <a:srgbClr val="FF0000"/>
                </a:solidFill>
                <a:latin typeface="微软雅黑" pitchFamily="34" charset="-122"/>
                <a:ea typeface="微软雅黑" pitchFamily="34" charset="-122"/>
              </a:rPr>
              <a:t>是静态库</a:t>
            </a:r>
          </a:p>
        </p:txBody>
      </p:sp>
      <p:sp>
        <p:nvSpPr>
          <p:cNvPr id="791559" name="Text Box 7"/>
          <p:cNvSpPr txBox="1">
            <a:spLocks noChangeArrowheads="1"/>
          </p:cNvSpPr>
          <p:nvPr/>
        </p:nvSpPr>
        <p:spPr bwMode="auto">
          <a:xfrm>
            <a:off x="204788" y="3659188"/>
            <a:ext cx="7399337" cy="76200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latin typeface="微软雅黑" pitchFamily="34" charset="-122"/>
                <a:ea typeface="微软雅黑" pitchFamily="34" charset="-122"/>
              </a:rPr>
              <a:t>假设调用关系：</a:t>
            </a:r>
            <a:r>
              <a:rPr lang="en-US" altLang="zh-CN" sz="2200" b="1">
                <a:solidFill>
                  <a:srgbClr val="0A6A0A"/>
                </a:solidFill>
                <a:latin typeface="微软雅黑" pitchFamily="34" charset="-122"/>
                <a:ea typeface="微软雅黑" pitchFamily="34" charset="-122"/>
              </a:rPr>
              <a:t>libtest.o</a:t>
            </a:r>
            <a:r>
              <a:rPr lang="en-US" altLang="zh-CN" sz="2200" b="1">
                <a:solidFill>
                  <a:srgbClr val="0A6A0A"/>
                </a:solidFill>
                <a:latin typeface="微软雅黑" pitchFamily="34" charset="-122"/>
                <a:ea typeface="微软雅黑" pitchFamily="34" charset="-122"/>
                <a:cs typeface="Arial" pitchFamily="34" charset="0"/>
              </a:rPr>
              <a:t>→libfun.o</a:t>
            </a:r>
            <a:r>
              <a:rPr lang="en-US" altLang="zh-CN" sz="2200" b="1">
                <a:solidFill>
                  <a:srgbClr val="0A6A0A"/>
                </a:solidFill>
                <a:latin typeface="微软雅黑" pitchFamily="34" charset="-122"/>
                <a:ea typeface="微软雅黑" pitchFamily="34" charset="-122"/>
              </a:rPr>
              <a:t>(</a:t>
            </a:r>
            <a:r>
              <a:rPr lang="zh-CN" altLang="en-US" sz="2200" b="1">
                <a:solidFill>
                  <a:srgbClr val="0A6A0A"/>
                </a:solidFill>
                <a:latin typeface="微软雅黑" pitchFamily="34" charset="-122"/>
                <a:ea typeface="微软雅黑" pitchFamily="34" charset="-122"/>
              </a:rPr>
              <a:t>在</a:t>
            </a:r>
            <a:r>
              <a:rPr lang="en-US" altLang="zh-CN" sz="2200" b="1">
                <a:solidFill>
                  <a:srgbClr val="0A6A0A"/>
                </a:solidFill>
                <a:latin typeface="微软雅黑" pitchFamily="34" charset="-122"/>
                <a:ea typeface="微软雅黑" pitchFamily="34" charset="-122"/>
              </a:rPr>
              <a:t>libmine.a</a:t>
            </a:r>
            <a:r>
              <a:rPr lang="zh-CN" altLang="en-US" sz="2200" b="1">
                <a:solidFill>
                  <a:srgbClr val="0A6A0A"/>
                </a:solidFill>
                <a:latin typeface="微软雅黑" pitchFamily="34" charset="-122"/>
                <a:ea typeface="微软雅黑" pitchFamily="34" charset="-122"/>
              </a:rPr>
              <a:t>中）</a:t>
            </a:r>
          </a:p>
          <a:p>
            <a:pPr fontAlgn="base">
              <a:spcBef>
                <a:spcPct val="0"/>
              </a:spcBef>
              <a:spcAft>
                <a:spcPct val="0"/>
              </a:spcAft>
            </a:pPr>
            <a:r>
              <a:rPr lang="zh-CN" altLang="en-US" sz="2200" b="1">
                <a:solidFill>
                  <a:srgbClr val="0A6A0A"/>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(main) →(libfun)</a:t>
            </a:r>
          </a:p>
        </p:txBody>
      </p:sp>
      <p:grpSp>
        <p:nvGrpSpPr>
          <p:cNvPr id="791560" name="Group 8"/>
          <p:cNvGrpSpPr>
            <a:grpSpLocks/>
          </p:cNvGrpSpPr>
          <p:nvPr/>
        </p:nvGrpSpPr>
        <p:grpSpPr bwMode="auto">
          <a:xfrm>
            <a:off x="3381375" y="4356100"/>
            <a:ext cx="5184775" cy="669925"/>
            <a:chOff x="2487" y="2744"/>
            <a:chExt cx="3147" cy="422"/>
          </a:xfrm>
        </p:grpSpPr>
        <p:sp>
          <p:nvSpPr>
            <p:cNvPr id="791561" name="Text Box 9"/>
            <p:cNvSpPr txBox="1">
              <a:spLocks noChangeArrowheads="1"/>
            </p:cNvSpPr>
            <p:nvPr/>
          </p:nvSpPr>
          <p:spPr bwMode="auto">
            <a:xfrm>
              <a:off x="2907" y="2744"/>
              <a:ext cx="2727" cy="422"/>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1900" b="1">
                  <a:solidFill>
                    <a:srgbClr val="FF0000"/>
                  </a:solidFill>
                  <a:latin typeface="微软雅黑" pitchFamily="34" charset="-122"/>
                  <a:ea typeface="微软雅黑" pitchFamily="34" charset="-122"/>
                </a:rPr>
                <a:t>扫描</a:t>
              </a:r>
              <a:r>
                <a:rPr lang="en-US" altLang="zh-CN" sz="1900" b="1">
                  <a:solidFill>
                    <a:srgbClr val="FF0000"/>
                  </a:solidFill>
                  <a:latin typeface="微软雅黑" pitchFamily="34" charset="-122"/>
                  <a:ea typeface="微软雅黑" pitchFamily="34" charset="-122"/>
                </a:rPr>
                <a:t>libtest.o</a:t>
              </a:r>
              <a:r>
                <a:rPr lang="zh-CN" altLang="en-US" sz="1900" b="1">
                  <a:solidFill>
                    <a:srgbClr val="FF0000"/>
                  </a:solidFill>
                  <a:latin typeface="微软雅黑" pitchFamily="34" charset="-122"/>
                  <a:ea typeface="微软雅黑" pitchFamily="34" charset="-122"/>
                </a:rPr>
                <a:t>，将</a:t>
              </a:r>
              <a:r>
                <a:rPr lang="en-US" altLang="zh-CN" sz="1900" b="1">
                  <a:solidFill>
                    <a:srgbClr val="FF0000"/>
                  </a:solidFill>
                  <a:latin typeface="微软雅黑" pitchFamily="34" charset="-122"/>
                  <a:ea typeface="微软雅黑" pitchFamily="34" charset="-122"/>
                </a:rPr>
                <a:t>libfun</a:t>
              </a:r>
              <a:r>
                <a:rPr lang="zh-CN" altLang="en-US" sz="1900" b="1">
                  <a:solidFill>
                    <a:srgbClr val="FF0000"/>
                  </a:solidFill>
                  <a:latin typeface="微软雅黑" pitchFamily="34" charset="-122"/>
                  <a:ea typeface="微软雅黑" pitchFamily="34" charset="-122"/>
                </a:rPr>
                <a:t>送</a:t>
              </a:r>
              <a:r>
                <a:rPr lang="en-US" altLang="zh-CN" sz="1900" b="1">
                  <a:solidFill>
                    <a:srgbClr val="FF0000"/>
                  </a:solidFill>
                  <a:latin typeface="微软雅黑" pitchFamily="34" charset="-122"/>
                  <a:ea typeface="微软雅黑" pitchFamily="34" charset="-122"/>
                </a:rPr>
                <a:t>U</a:t>
              </a:r>
              <a:r>
                <a:rPr lang="zh-CN" altLang="en-US" sz="1900" b="1">
                  <a:solidFill>
                    <a:srgbClr val="FF0000"/>
                  </a:solidFill>
                  <a:latin typeface="微软雅黑" pitchFamily="34" charset="-122"/>
                  <a:ea typeface="微软雅黑" pitchFamily="34" charset="-122"/>
                </a:rPr>
                <a:t>，扫描到</a:t>
              </a:r>
              <a:r>
                <a:rPr lang="en-US" altLang="zh-CN" sz="1900" b="1">
                  <a:solidFill>
                    <a:srgbClr val="FF0000"/>
                  </a:solidFill>
                  <a:latin typeface="微软雅黑" pitchFamily="34" charset="-122"/>
                  <a:ea typeface="微软雅黑" pitchFamily="34" charset="-122"/>
                </a:rPr>
                <a:t>libmine.a</a:t>
              </a:r>
              <a:r>
                <a:rPr lang="zh-CN" altLang="en-US" sz="1900" b="1">
                  <a:solidFill>
                    <a:srgbClr val="FF0000"/>
                  </a:solidFill>
                  <a:latin typeface="微软雅黑" pitchFamily="34" charset="-122"/>
                  <a:ea typeface="微软雅黑" pitchFamily="34" charset="-122"/>
                </a:rPr>
                <a:t>时，用其定义的</a:t>
              </a:r>
              <a:r>
                <a:rPr lang="en-US" altLang="zh-CN" sz="1900" b="1">
                  <a:solidFill>
                    <a:srgbClr val="FF0000"/>
                  </a:solidFill>
                  <a:latin typeface="微软雅黑" pitchFamily="34" charset="-122"/>
                  <a:ea typeface="微软雅黑" pitchFamily="34" charset="-122"/>
                </a:rPr>
                <a:t>libfun</a:t>
              </a:r>
              <a:r>
                <a:rPr lang="zh-CN" altLang="en-US" sz="1900" b="1">
                  <a:solidFill>
                    <a:srgbClr val="FF0000"/>
                  </a:solidFill>
                  <a:latin typeface="微软雅黑" pitchFamily="34" charset="-122"/>
                  <a:ea typeface="微软雅黑" pitchFamily="34" charset="-122"/>
                </a:rPr>
                <a:t>来解析</a:t>
              </a:r>
            </a:p>
          </p:txBody>
        </p:sp>
        <p:sp>
          <p:nvSpPr>
            <p:cNvPr id="791562" name="Line 10"/>
            <p:cNvSpPr>
              <a:spLocks noChangeShapeType="1"/>
            </p:cNvSpPr>
            <p:nvPr/>
          </p:nvSpPr>
          <p:spPr bwMode="auto">
            <a:xfrm flipH="1" flipV="1">
              <a:off x="2487" y="2898"/>
              <a:ext cx="449" cy="27"/>
            </a:xfrm>
            <a:prstGeom prst="line">
              <a:avLst/>
            </a:prstGeom>
            <a:noFill/>
            <a:ln w="5715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91563" name="Text Box 11"/>
          <p:cNvSpPr txBox="1">
            <a:spLocks noChangeArrowheads="1"/>
          </p:cNvSpPr>
          <p:nvPr/>
        </p:nvSpPr>
        <p:spPr bwMode="auto">
          <a:xfrm>
            <a:off x="246063" y="4033838"/>
            <a:ext cx="2149475"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CC3300"/>
                </a:solidFill>
                <a:latin typeface="微软雅黑" pitchFamily="34" charset="-122"/>
                <a:ea typeface="微软雅黑" pitchFamily="34" charset="-122"/>
              </a:rPr>
              <a:t>-lxxx=libxxx.a</a:t>
            </a:r>
          </a:p>
        </p:txBody>
      </p:sp>
    </p:spTree>
    <p:extLst>
      <p:ext uri="{BB962C8B-B14F-4D97-AF65-F5344CB8AC3E}">
        <p14:creationId xmlns:p14="http://schemas.microsoft.com/office/powerpoint/2010/main" xmlns="" val="188857008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91555">
                                            <p:txEl>
                                              <p:pRg st="1" end="1"/>
                                            </p:txEl>
                                          </p:spTgt>
                                        </p:tgtEl>
                                        <p:attrNameLst>
                                          <p:attrName>style.visibility</p:attrName>
                                        </p:attrNameLst>
                                      </p:cBhvr>
                                      <p:to>
                                        <p:strVal val="visible"/>
                                      </p:to>
                                    </p:set>
                                    <p:animEffect transition="in" filter="blinds(horizontal)">
                                      <p:cBhvr>
                                        <p:cTn id="7" dur="500"/>
                                        <p:tgtEl>
                                          <p:spTgt spid="79155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91555">
                                            <p:txEl>
                                              <p:pRg st="2" end="2"/>
                                            </p:txEl>
                                          </p:spTgt>
                                        </p:tgtEl>
                                        <p:attrNameLst>
                                          <p:attrName>style.visibility</p:attrName>
                                        </p:attrNameLst>
                                      </p:cBhvr>
                                      <p:to>
                                        <p:strVal val="visible"/>
                                      </p:to>
                                    </p:set>
                                    <p:animEffect transition="in" filter="blinds(horizontal)">
                                      <p:cBhvr>
                                        <p:cTn id="12" dur="500"/>
                                        <p:tgtEl>
                                          <p:spTgt spid="79155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91555">
                                            <p:txEl>
                                              <p:pRg st="3" end="3"/>
                                            </p:txEl>
                                          </p:spTgt>
                                        </p:tgtEl>
                                        <p:attrNameLst>
                                          <p:attrName>style.visibility</p:attrName>
                                        </p:attrNameLst>
                                      </p:cBhvr>
                                      <p:to>
                                        <p:strVal val="visible"/>
                                      </p:to>
                                    </p:set>
                                    <p:animEffect transition="in" filter="blinds(horizontal)">
                                      <p:cBhvr>
                                        <p:cTn id="17" dur="500"/>
                                        <p:tgtEl>
                                          <p:spTgt spid="791555">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91555">
                                            <p:txEl>
                                              <p:pRg st="4" end="4"/>
                                            </p:txEl>
                                          </p:spTgt>
                                        </p:tgtEl>
                                        <p:attrNameLst>
                                          <p:attrName>style.visibility</p:attrName>
                                        </p:attrNameLst>
                                      </p:cBhvr>
                                      <p:to>
                                        <p:strVal val="visible"/>
                                      </p:to>
                                    </p:set>
                                    <p:animEffect transition="in" filter="blinds(horizontal)">
                                      <p:cBhvr>
                                        <p:cTn id="22" dur="500"/>
                                        <p:tgtEl>
                                          <p:spTgt spid="791555">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91555">
                                            <p:txEl>
                                              <p:pRg st="6" end="6"/>
                                            </p:txEl>
                                          </p:spTgt>
                                        </p:tgtEl>
                                        <p:attrNameLst>
                                          <p:attrName>style.visibility</p:attrName>
                                        </p:attrNameLst>
                                      </p:cBhvr>
                                      <p:to>
                                        <p:strVal val="visible"/>
                                      </p:to>
                                    </p:set>
                                    <p:animEffect transition="in" filter="blinds(horizontal)">
                                      <p:cBhvr>
                                        <p:cTn id="27" dur="500"/>
                                        <p:tgtEl>
                                          <p:spTgt spid="791555">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91555">
                                            <p:txEl>
                                              <p:pRg st="7" end="7"/>
                                            </p:txEl>
                                          </p:spTgt>
                                        </p:tgtEl>
                                        <p:attrNameLst>
                                          <p:attrName>style.visibility</p:attrName>
                                        </p:attrNameLst>
                                      </p:cBhvr>
                                      <p:to>
                                        <p:strVal val="visible"/>
                                      </p:to>
                                    </p:set>
                                    <p:animEffect transition="in" filter="blinds(horizontal)">
                                      <p:cBhvr>
                                        <p:cTn id="32" dur="500"/>
                                        <p:tgtEl>
                                          <p:spTgt spid="791555">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791559"/>
                                        </p:tgtEl>
                                        <p:attrNameLst>
                                          <p:attrName>style.visibility</p:attrName>
                                        </p:attrNameLst>
                                      </p:cBhvr>
                                      <p:to>
                                        <p:strVal val="visible"/>
                                      </p:to>
                                    </p:set>
                                    <p:animEffect transition="in" filter="blinds(horizontal)">
                                      <p:cBhvr>
                                        <p:cTn id="37" dur="500"/>
                                        <p:tgtEl>
                                          <p:spTgt spid="79155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91558"/>
                                        </p:tgtEl>
                                        <p:attrNameLst>
                                          <p:attrName>style.visibility</p:attrName>
                                        </p:attrNameLst>
                                      </p:cBhvr>
                                      <p:to>
                                        <p:strVal val="visible"/>
                                      </p:to>
                                    </p:set>
                                    <p:animEffect transition="in" filter="blinds(horizontal)">
                                      <p:cBhvr>
                                        <p:cTn id="42" dur="500"/>
                                        <p:tgtEl>
                                          <p:spTgt spid="791558"/>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91556">
                                            <p:txEl>
                                              <p:pRg st="0" end="0"/>
                                            </p:txEl>
                                          </p:spTgt>
                                        </p:tgtEl>
                                        <p:attrNameLst>
                                          <p:attrName>style.visibility</p:attrName>
                                        </p:attrNameLst>
                                      </p:cBhvr>
                                      <p:to>
                                        <p:strVal val="visible"/>
                                      </p:to>
                                    </p:set>
                                    <p:animEffect transition="in" filter="blinds(horizontal)">
                                      <p:cBhvr>
                                        <p:cTn id="47" dur="500"/>
                                        <p:tgtEl>
                                          <p:spTgt spid="791556">
                                            <p:txEl>
                                              <p:pRg st="0" end="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791563"/>
                                        </p:tgtEl>
                                        <p:attrNameLst>
                                          <p:attrName>style.visibility</p:attrName>
                                        </p:attrNameLst>
                                      </p:cBhvr>
                                      <p:to>
                                        <p:strVal val="visible"/>
                                      </p:to>
                                    </p:set>
                                    <p:animEffect transition="in" filter="blinds(horizontal)">
                                      <p:cBhvr>
                                        <p:cTn id="52" dur="500"/>
                                        <p:tgtEl>
                                          <p:spTgt spid="791563"/>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nodeType="clickEffect">
                                  <p:stCondLst>
                                    <p:cond delay="0"/>
                                  </p:stCondLst>
                                  <p:childTnLst>
                                    <p:set>
                                      <p:cBhvr>
                                        <p:cTn id="56" dur="1" fill="hold">
                                          <p:stCondLst>
                                            <p:cond delay="0"/>
                                          </p:stCondLst>
                                        </p:cTn>
                                        <p:tgtEl>
                                          <p:spTgt spid="791560"/>
                                        </p:tgtEl>
                                        <p:attrNameLst>
                                          <p:attrName>style.visibility</p:attrName>
                                        </p:attrNameLst>
                                      </p:cBhvr>
                                      <p:to>
                                        <p:strVal val="visible"/>
                                      </p:to>
                                    </p:set>
                                    <p:animEffect transition="in" filter="blinds(horizontal)">
                                      <p:cBhvr>
                                        <p:cTn id="57" dur="500"/>
                                        <p:tgtEl>
                                          <p:spTgt spid="791560"/>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791556">
                                            <p:txEl>
                                              <p:pRg st="1" end="1"/>
                                            </p:txEl>
                                          </p:spTgt>
                                        </p:tgtEl>
                                        <p:attrNameLst>
                                          <p:attrName>style.visibility</p:attrName>
                                        </p:attrNameLst>
                                      </p:cBhvr>
                                      <p:to>
                                        <p:strVal val="visible"/>
                                      </p:to>
                                    </p:set>
                                    <p:animEffect transition="in" filter="blinds(horizontal)">
                                      <p:cBhvr>
                                        <p:cTn id="62" dur="500"/>
                                        <p:tgtEl>
                                          <p:spTgt spid="791556">
                                            <p:txEl>
                                              <p:pRg st="1" end="1"/>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nodeType="clickEffect">
                                  <p:stCondLst>
                                    <p:cond delay="0"/>
                                  </p:stCondLst>
                                  <p:childTnLst>
                                    <p:set>
                                      <p:cBhvr>
                                        <p:cTn id="66" dur="1" fill="hold">
                                          <p:stCondLst>
                                            <p:cond delay="0"/>
                                          </p:stCondLst>
                                        </p:cTn>
                                        <p:tgtEl>
                                          <p:spTgt spid="791556">
                                            <p:txEl>
                                              <p:pRg st="2" end="2"/>
                                            </p:txEl>
                                          </p:spTgt>
                                        </p:tgtEl>
                                        <p:attrNameLst>
                                          <p:attrName>style.visibility</p:attrName>
                                        </p:attrNameLst>
                                      </p:cBhvr>
                                      <p:to>
                                        <p:strVal val="visible"/>
                                      </p:to>
                                    </p:set>
                                    <p:animEffect transition="in" filter="blinds(horizontal)">
                                      <p:cBhvr>
                                        <p:cTn id="67" dur="500"/>
                                        <p:tgtEl>
                                          <p:spTgt spid="791556">
                                            <p:txEl>
                                              <p:pRg st="2" end="2"/>
                                            </p:txEl>
                                          </p:spTgt>
                                        </p:tgtEl>
                                      </p:cBhvr>
                                    </p:animEffect>
                                  </p:childTnLst>
                                </p:cTn>
                              </p:par>
                              <p:par>
                                <p:cTn id="68" presetID="3" presetClass="entr" presetSubtype="10" fill="hold" nodeType="withEffect">
                                  <p:stCondLst>
                                    <p:cond delay="0"/>
                                  </p:stCondLst>
                                  <p:childTnLst>
                                    <p:set>
                                      <p:cBhvr>
                                        <p:cTn id="69" dur="1" fill="hold">
                                          <p:stCondLst>
                                            <p:cond delay="0"/>
                                          </p:stCondLst>
                                        </p:cTn>
                                        <p:tgtEl>
                                          <p:spTgt spid="791556">
                                            <p:txEl>
                                              <p:pRg st="3" end="3"/>
                                            </p:txEl>
                                          </p:spTgt>
                                        </p:tgtEl>
                                        <p:attrNameLst>
                                          <p:attrName>style.visibility</p:attrName>
                                        </p:attrNameLst>
                                      </p:cBhvr>
                                      <p:to>
                                        <p:strVal val="visible"/>
                                      </p:to>
                                    </p:set>
                                    <p:animEffect transition="in" filter="blinds(horizontal)">
                                      <p:cBhvr>
                                        <p:cTn id="70" dur="500"/>
                                        <p:tgtEl>
                                          <p:spTgt spid="791556">
                                            <p:txEl>
                                              <p:pRg st="3" end="3"/>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3" presetClass="entr" presetSubtype="10" fill="hold" grpId="0" nodeType="clickEffect">
                                  <p:stCondLst>
                                    <p:cond delay="0"/>
                                  </p:stCondLst>
                                  <p:childTnLst>
                                    <p:set>
                                      <p:cBhvr>
                                        <p:cTn id="74" dur="1" fill="hold">
                                          <p:stCondLst>
                                            <p:cond delay="0"/>
                                          </p:stCondLst>
                                        </p:cTn>
                                        <p:tgtEl>
                                          <p:spTgt spid="791557"/>
                                        </p:tgtEl>
                                        <p:attrNameLst>
                                          <p:attrName>style.visibility</p:attrName>
                                        </p:attrNameLst>
                                      </p:cBhvr>
                                      <p:to>
                                        <p:strVal val="visible"/>
                                      </p:to>
                                    </p:set>
                                    <p:animEffect transition="in" filter="blinds(horizontal)">
                                      <p:cBhvr>
                                        <p:cTn id="75" dur="500"/>
                                        <p:tgtEl>
                                          <p:spTgt spid="7915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1557" grpId="0"/>
      <p:bldP spid="791558" grpId="0"/>
      <p:bldP spid="791559" grpId="0"/>
      <p:bldP spid="791563"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3970" name="Rectangle 2"/>
          <p:cNvSpPr>
            <a:spLocks noGrp="1" noChangeArrowheads="1"/>
          </p:cNvSpPr>
          <p:nvPr>
            <p:ph type="title"/>
          </p:nvPr>
        </p:nvSpPr>
        <p:spPr/>
        <p:txBody>
          <a:bodyPr/>
          <a:lstStyle/>
          <a:p>
            <a:r>
              <a:rPr lang="zh-CN" altLang="en-US" smtClean="0"/>
              <a:t>链接顺序问题</a:t>
            </a:r>
          </a:p>
        </p:txBody>
      </p:sp>
      <p:sp>
        <p:nvSpPr>
          <p:cNvPr id="723971" name="Rectangle 3"/>
          <p:cNvSpPr>
            <a:spLocks noGrp="1" noChangeArrowheads="1"/>
          </p:cNvSpPr>
          <p:nvPr>
            <p:ph type="body" idx="1"/>
          </p:nvPr>
        </p:nvSpPr>
        <p:spPr>
          <a:xfrm>
            <a:off x="468313" y="836613"/>
            <a:ext cx="8229600" cy="5810250"/>
          </a:xfrm>
        </p:spPr>
        <p:txBody>
          <a:bodyPr/>
          <a:lstStyle/>
          <a:p>
            <a:pPr>
              <a:lnSpc>
                <a:spcPct val="105000"/>
              </a:lnSpc>
              <a:spcBef>
                <a:spcPct val="15000"/>
              </a:spcBef>
            </a:pPr>
            <a:r>
              <a:rPr lang="zh-CN" altLang="en-US" dirty="0" smtClean="0">
                <a:latin typeface="微软雅黑" pitchFamily="34" charset="-122"/>
                <a:ea typeface="微软雅黑" pitchFamily="34" charset="-122"/>
              </a:rPr>
              <a:t>假设调用关系如下：</a:t>
            </a:r>
          </a:p>
          <a:p>
            <a:pPr>
              <a:lnSpc>
                <a:spcPct val="105000"/>
              </a:lnSpc>
              <a:spcBef>
                <a:spcPct val="15000"/>
              </a:spcBef>
              <a:buFontTx/>
              <a:buNone/>
            </a:pPr>
            <a:r>
              <a:rPr lang="en-US" altLang="zh-CN"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func.o</a:t>
            </a:r>
            <a:r>
              <a:rPr lang="en-US" altLang="zh-CN" dirty="0" smtClean="0">
                <a:latin typeface="微软雅黑" pitchFamily="34" charset="-122"/>
                <a:ea typeface="微软雅黑" pitchFamily="34" charset="-122"/>
              </a:rPr>
              <a:t> </a:t>
            </a:r>
            <a:r>
              <a:rPr lang="en-US" altLang="zh-CN" dirty="0" smtClean="0">
                <a:ea typeface="微软雅黑" pitchFamily="34" charset="-122"/>
                <a:cs typeface="Arial" pitchFamily="34" charset="0"/>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和 </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中的函数</a:t>
            </a:r>
          </a:p>
          <a:p>
            <a:pPr>
              <a:lnSpc>
                <a:spcPct val="105000"/>
              </a:lnSpc>
              <a:spcBef>
                <a:spcPct val="15000"/>
              </a:spcBef>
              <a:buFontTx/>
              <a:buNone/>
            </a:pPr>
            <a:r>
              <a:rPr lang="zh-CN" altLang="en-US"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r>
              <a:rPr lang="en-US" altLang="zh-CN" dirty="0" smtClean="0">
                <a:ea typeface="微软雅黑" pitchFamily="34" charset="-122"/>
              </a:rPr>
              <a:t>→</a:t>
            </a:r>
            <a:r>
              <a:rPr lang="en-US" altLang="zh-CN"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libz.a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中的函数</a:t>
            </a:r>
          </a:p>
          <a:p>
            <a:pPr>
              <a:lnSpc>
                <a:spcPct val="105000"/>
              </a:lnSpc>
              <a:spcBef>
                <a:spcPct val="15000"/>
              </a:spcBef>
              <a:buFontTx/>
              <a:buNone/>
            </a:pPr>
            <a:r>
              <a:rPr lang="zh-CN" altLang="en-US"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和 </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之间、</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和 </a:t>
            </a:r>
            <a:r>
              <a:rPr lang="en-US" altLang="zh-CN" dirty="0" err="1" smtClean="0">
                <a:latin typeface="微软雅黑" pitchFamily="34" charset="-122"/>
                <a:ea typeface="微软雅黑" pitchFamily="34" charset="-122"/>
              </a:rPr>
              <a:t>libz.a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相互独立</a:t>
            </a:r>
          </a:p>
          <a:p>
            <a:pPr>
              <a:lnSpc>
                <a:spcPct val="105000"/>
              </a:lnSpc>
              <a:spcBef>
                <a:spcPct val="15000"/>
              </a:spcBef>
              <a:buFontTx/>
              <a:buNone/>
            </a:pPr>
            <a:r>
              <a:rPr lang="zh-CN" altLang="en-US" dirty="0" smtClean="0">
                <a:latin typeface="微软雅黑" pitchFamily="34" charset="-122"/>
                <a:ea typeface="微软雅黑" pitchFamily="34" charset="-122"/>
              </a:rPr>
              <a:t>     则以下几个命令行都是可行的：</a:t>
            </a:r>
          </a:p>
          <a:p>
            <a:pPr lvl="1">
              <a:lnSpc>
                <a:spcPct val="105000"/>
              </a:lnSpc>
              <a:spcBef>
                <a:spcPct val="15000"/>
              </a:spcBef>
            </a:pPr>
            <a:r>
              <a:rPr lang="en-US" altLang="zh-CN" sz="2200" dirty="0" err="1" smtClean="0">
                <a:latin typeface="微软雅黑" pitchFamily="34" charset="-122"/>
                <a:ea typeface="微软雅黑" pitchFamily="34" charset="-122"/>
              </a:rPr>
              <a:t>gcc</a:t>
            </a:r>
            <a:r>
              <a:rPr lang="en-US" altLang="zh-CN" sz="2200" dirty="0" smtClean="0">
                <a:latin typeface="微软雅黑" pitchFamily="34" charset="-122"/>
                <a:ea typeface="微软雅黑" pitchFamily="34" charset="-122"/>
              </a:rPr>
              <a:t> -static –o </a:t>
            </a:r>
            <a:r>
              <a:rPr lang="en-US" altLang="zh-CN" sz="2200" dirty="0" err="1" smtClean="0">
                <a:latin typeface="微软雅黑" pitchFamily="34" charset="-122"/>
                <a:ea typeface="微软雅黑" pitchFamily="34" charset="-122"/>
              </a:rPr>
              <a:t>myfunc</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func.o</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libx.a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liby.a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libz.a</a:t>
            </a:r>
            <a:endParaRPr lang="en-US" altLang="zh-CN" sz="2200" dirty="0" smtClean="0">
              <a:latin typeface="微软雅黑" pitchFamily="34" charset="-122"/>
              <a:ea typeface="微软雅黑" pitchFamily="34" charset="-122"/>
            </a:endParaRPr>
          </a:p>
          <a:p>
            <a:pPr lvl="1">
              <a:lnSpc>
                <a:spcPct val="105000"/>
              </a:lnSpc>
              <a:spcBef>
                <a:spcPct val="15000"/>
              </a:spcBef>
            </a:pPr>
            <a:r>
              <a:rPr lang="en-US" altLang="zh-CN" sz="2200" dirty="0" err="1" smtClean="0">
                <a:latin typeface="微软雅黑" pitchFamily="34" charset="-122"/>
                <a:ea typeface="微软雅黑" pitchFamily="34" charset="-122"/>
              </a:rPr>
              <a:t>gcc</a:t>
            </a:r>
            <a:r>
              <a:rPr lang="en-US" altLang="zh-CN" sz="2200" dirty="0" smtClean="0">
                <a:latin typeface="微软雅黑" pitchFamily="34" charset="-122"/>
                <a:ea typeface="微软雅黑" pitchFamily="34" charset="-122"/>
              </a:rPr>
              <a:t> -static –o </a:t>
            </a:r>
            <a:r>
              <a:rPr lang="en-US" altLang="zh-CN" sz="2200" dirty="0" err="1" smtClean="0">
                <a:latin typeface="微软雅黑" pitchFamily="34" charset="-122"/>
                <a:ea typeface="微软雅黑" pitchFamily="34" charset="-122"/>
              </a:rPr>
              <a:t>myfunc</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func.o</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liby.a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libx.a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libz.a</a:t>
            </a:r>
            <a:endParaRPr lang="en-US" altLang="zh-CN" sz="2200" dirty="0" smtClean="0">
              <a:latin typeface="微软雅黑" pitchFamily="34" charset="-122"/>
              <a:ea typeface="微软雅黑" pitchFamily="34" charset="-122"/>
            </a:endParaRPr>
          </a:p>
          <a:p>
            <a:pPr lvl="1">
              <a:lnSpc>
                <a:spcPct val="105000"/>
              </a:lnSpc>
              <a:spcBef>
                <a:spcPct val="15000"/>
              </a:spcBef>
            </a:pPr>
            <a:r>
              <a:rPr lang="en-US" altLang="zh-CN" sz="2200" dirty="0" err="1" smtClean="0">
                <a:latin typeface="微软雅黑" pitchFamily="34" charset="-122"/>
                <a:ea typeface="微软雅黑" pitchFamily="34" charset="-122"/>
              </a:rPr>
              <a:t>gcc</a:t>
            </a:r>
            <a:r>
              <a:rPr lang="en-US" altLang="zh-CN" sz="2200" dirty="0" smtClean="0">
                <a:latin typeface="微软雅黑" pitchFamily="34" charset="-122"/>
                <a:ea typeface="微软雅黑" pitchFamily="34" charset="-122"/>
              </a:rPr>
              <a:t> -static –o </a:t>
            </a:r>
            <a:r>
              <a:rPr lang="en-US" altLang="zh-CN" sz="2200" dirty="0" err="1" smtClean="0">
                <a:latin typeface="微软雅黑" pitchFamily="34" charset="-122"/>
                <a:ea typeface="微软雅黑" pitchFamily="34" charset="-122"/>
              </a:rPr>
              <a:t>myfunc</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func.o</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libx.a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libz.a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liby.a</a:t>
            </a:r>
            <a:endParaRPr lang="en-US" altLang="zh-CN" sz="2200" dirty="0" smtClean="0">
              <a:latin typeface="微软雅黑" pitchFamily="34" charset="-122"/>
              <a:ea typeface="微软雅黑" pitchFamily="34" charset="-122"/>
            </a:endParaRPr>
          </a:p>
          <a:p>
            <a:pPr>
              <a:lnSpc>
                <a:spcPct val="105000"/>
              </a:lnSpc>
              <a:spcBef>
                <a:spcPct val="15000"/>
              </a:spcBef>
            </a:pPr>
            <a:r>
              <a:rPr lang="zh-CN" altLang="en-US" dirty="0" smtClean="0">
                <a:latin typeface="微软雅黑" pitchFamily="34" charset="-122"/>
                <a:ea typeface="微软雅黑" pitchFamily="34" charset="-122"/>
              </a:rPr>
              <a:t>假设调用关系如下：</a:t>
            </a:r>
          </a:p>
          <a:p>
            <a:pPr>
              <a:lnSpc>
                <a:spcPct val="105000"/>
              </a:lnSpc>
              <a:spcBef>
                <a:spcPct val="15000"/>
              </a:spcBef>
              <a:buFontTx/>
              <a:buNone/>
            </a:pPr>
            <a:r>
              <a:rPr lang="en-US" altLang="zh-CN"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func.o</a:t>
            </a:r>
            <a:r>
              <a:rPr lang="en-US" altLang="zh-CN" dirty="0" smtClean="0">
                <a:latin typeface="微软雅黑" pitchFamily="34" charset="-122"/>
                <a:ea typeface="微软雅黑" pitchFamily="34" charset="-122"/>
              </a:rPr>
              <a:t> </a:t>
            </a:r>
            <a:r>
              <a:rPr lang="en-US" altLang="zh-CN" dirty="0" smtClean="0">
                <a:ea typeface="微软雅黑" pitchFamily="34" charset="-122"/>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和 </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中的函数</a:t>
            </a:r>
          </a:p>
          <a:p>
            <a:pPr>
              <a:lnSpc>
                <a:spcPct val="105000"/>
              </a:lnSpc>
              <a:spcBef>
                <a:spcPct val="15000"/>
              </a:spcBef>
              <a:buFontTx/>
              <a:buNone/>
            </a:pPr>
            <a:r>
              <a:rPr lang="zh-CN" altLang="en-US"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r>
              <a:rPr lang="en-US" altLang="zh-CN" dirty="0" smtClean="0">
                <a:ea typeface="微软雅黑" pitchFamily="34" charset="-122"/>
              </a:rPr>
              <a:t>→</a:t>
            </a:r>
            <a:r>
              <a:rPr lang="en-US" altLang="zh-CN"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同时 </a:t>
            </a:r>
            <a:r>
              <a:rPr lang="en-US" altLang="zh-CN" dirty="0" err="1" smtClean="0">
                <a:latin typeface="微软雅黑" pitchFamily="34" charset="-122"/>
                <a:ea typeface="微软雅黑" pitchFamily="34" charset="-122"/>
              </a:rPr>
              <a:t>liby.a</a:t>
            </a:r>
            <a:r>
              <a:rPr lang="en-US" altLang="zh-CN" dirty="0" smtClean="0">
                <a:latin typeface="微软雅黑" pitchFamily="34" charset="-122"/>
                <a:ea typeface="微软雅黑" pitchFamily="34" charset="-122"/>
              </a:rPr>
              <a:t> </a:t>
            </a:r>
            <a:r>
              <a:rPr lang="en-US" altLang="zh-CN" dirty="0" smtClean="0">
                <a:ea typeface="微软雅黑" pitchFamily="34" charset="-122"/>
              </a:rPr>
              <a:t>→</a:t>
            </a:r>
            <a:r>
              <a:rPr lang="en-US" altLang="zh-CN" dirty="0" smtClean="0">
                <a:latin typeface="微软雅黑" pitchFamily="34" charset="-122"/>
                <a:ea typeface="微软雅黑" pitchFamily="34" charset="-122"/>
              </a:rPr>
              <a:t> </a:t>
            </a:r>
            <a:r>
              <a:rPr lang="en-US" altLang="zh-CN" dirty="0" err="1" smtClean="0">
                <a:latin typeface="微软雅黑" pitchFamily="34" charset="-122"/>
                <a:ea typeface="微软雅黑" pitchFamily="34" charset="-122"/>
              </a:rPr>
              <a:t>libx.a</a:t>
            </a:r>
            <a:r>
              <a:rPr lang="en-US" altLang="zh-CN" dirty="0" smtClean="0">
                <a:latin typeface="微软雅黑" pitchFamily="34" charset="-122"/>
                <a:ea typeface="微软雅黑" pitchFamily="34" charset="-122"/>
              </a:rPr>
              <a:t>  </a:t>
            </a:r>
          </a:p>
          <a:p>
            <a:pPr>
              <a:lnSpc>
                <a:spcPct val="105000"/>
              </a:lnSpc>
              <a:spcBef>
                <a:spcPct val="15000"/>
              </a:spcBef>
              <a:buFontTx/>
              <a:buNone/>
            </a:pPr>
            <a:r>
              <a:rPr lang="zh-CN" altLang="en-US" dirty="0" smtClean="0">
                <a:latin typeface="微软雅黑" pitchFamily="34" charset="-122"/>
                <a:ea typeface="微软雅黑" pitchFamily="34" charset="-122"/>
              </a:rPr>
              <a:t>     则以下命令行可行：</a:t>
            </a:r>
          </a:p>
          <a:p>
            <a:pPr lvl="1">
              <a:lnSpc>
                <a:spcPct val="105000"/>
              </a:lnSpc>
              <a:spcBef>
                <a:spcPct val="15000"/>
              </a:spcBef>
            </a:pPr>
            <a:r>
              <a:rPr lang="en-US" altLang="zh-CN" sz="2200" dirty="0" err="1" smtClean="0">
                <a:latin typeface="微软雅黑" pitchFamily="34" charset="-122"/>
                <a:ea typeface="微软雅黑" pitchFamily="34" charset="-122"/>
              </a:rPr>
              <a:t>gcc</a:t>
            </a:r>
            <a:r>
              <a:rPr lang="en-US" altLang="zh-CN" sz="2200" dirty="0" smtClean="0">
                <a:latin typeface="微软雅黑" pitchFamily="34" charset="-122"/>
                <a:ea typeface="微软雅黑" pitchFamily="34" charset="-122"/>
              </a:rPr>
              <a:t> -static –o </a:t>
            </a:r>
            <a:r>
              <a:rPr lang="en-US" altLang="zh-CN" sz="2200" dirty="0" err="1" smtClean="0">
                <a:latin typeface="微软雅黑" pitchFamily="34" charset="-122"/>
                <a:ea typeface="微软雅黑" pitchFamily="34" charset="-122"/>
              </a:rPr>
              <a:t>myfunc</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func.o</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libx.a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liby.a</a:t>
            </a:r>
            <a:r>
              <a:rPr lang="en-US" altLang="zh-CN" sz="2200" dirty="0" smtClean="0">
                <a:latin typeface="微软雅黑" pitchFamily="34" charset="-122"/>
                <a:ea typeface="微软雅黑" pitchFamily="34" charset="-122"/>
              </a:rPr>
              <a:t> </a:t>
            </a:r>
            <a:r>
              <a:rPr lang="en-US" altLang="zh-CN" sz="2200" dirty="0" err="1" smtClean="0">
                <a:latin typeface="微软雅黑" pitchFamily="34" charset="-122"/>
                <a:ea typeface="微软雅黑" pitchFamily="34" charset="-122"/>
              </a:rPr>
              <a:t>libx.a</a:t>
            </a:r>
            <a:endParaRPr lang="zh-CN" altLang="en-US" sz="2200" dirty="0" smtClean="0">
              <a:latin typeface="微软雅黑" pitchFamily="34" charset="-122"/>
              <a:ea typeface="微软雅黑" pitchFamily="34" charset="-122"/>
            </a:endParaRPr>
          </a:p>
        </p:txBody>
      </p:sp>
    </p:spTree>
    <p:extLst>
      <p:ext uri="{BB962C8B-B14F-4D97-AF65-F5344CB8AC3E}">
        <p14:creationId xmlns:p14="http://schemas.microsoft.com/office/powerpoint/2010/main" xmlns="" val="3563959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23971">
                                            <p:txEl>
                                              <p:pRg st="1" end="1"/>
                                            </p:txEl>
                                          </p:spTgt>
                                        </p:tgtEl>
                                        <p:attrNameLst>
                                          <p:attrName>style.visibility</p:attrName>
                                        </p:attrNameLst>
                                      </p:cBhvr>
                                      <p:to>
                                        <p:strVal val="visible"/>
                                      </p:to>
                                    </p:set>
                                    <p:animEffect transition="in" filter="blinds(horizontal)">
                                      <p:cBhvr>
                                        <p:cTn id="7" dur="500"/>
                                        <p:tgtEl>
                                          <p:spTgt spid="723971">
                                            <p:txEl>
                                              <p:pRg st="1" end="1"/>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723971">
                                            <p:txEl>
                                              <p:pRg st="2" end="2"/>
                                            </p:txEl>
                                          </p:spTgt>
                                        </p:tgtEl>
                                        <p:attrNameLst>
                                          <p:attrName>style.visibility</p:attrName>
                                        </p:attrNameLst>
                                      </p:cBhvr>
                                      <p:to>
                                        <p:strVal val="visible"/>
                                      </p:to>
                                    </p:set>
                                    <p:animEffect transition="in" filter="blinds(horizontal)">
                                      <p:cBhvr>
                                        <p:cTn id="10" dur="500"/>
                                        <p:tgtEl>
                                          <p:spTgt spid="723971">
                                            <p:txEl>
                                              <p:pRg st="2" end="2"/>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723971">
                                            <p:txEl>
                                              <p:pRg st="3" end="3"/>
                                            </p:txEl>
                                          </p:spTgt>
                                        </p:tgtEl>
                                        <p:attrNameLst>
                                          <p:attrName>style.visibility</p:attrName>
                                        </p:attrNameLst>
                                      </p:cBhvr>
                                      <p:to>
                                        <p:strVal val="visible"/>
                                      </p:to>
                                    </p:set>
                                    <p:animEffect transition="in" filter="blinds(horizontal)">
                                      <p:cBhvr>
                                        <p:cTn id="13" dur="500"/>
                                        <p:tgtEl>
                                          <p:spTgt spid="723971">
                                            <p:txEl>
                                              <p:pRg st="3" end="3"/>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723971">
                                            <p:txEl>
                                              <p:pRg st="4" end="4"/>
                                            </p:txEl>
                                          </p:spTgt>
                                        </p:tgtEl>
                                        <p:attrNameLst>
                                          <p:attrName>style.visibility</p:attrName>
                                        </p:attrNameLst>
                                      </p:cBhvr>
                                      <p:to>
                                        <p:strVal val="visible"/>
                                      </p:to>
                                    </p:set>
                                    <p:animEffect transition="in" filter="blinds(horizontal)">
                                      <p:cBhvr>
                                        <p:cTn id="18" dur="500"/>
                                        <p:tgtEl>
                                          <p:spTgt spid="723971">
                                            <p:txEl>
                                              <p:pRg st="4" end="4"/>
                                            </p:txEl>
                                          </p:spTgt>
                                        </p:tgtEl>
                                      </p:cBhvr>
                                    </p:animEffect>
                                  </p:childTnLst>
                                </p:cTn>
                              </p:par>
                              <p:par>
                                <p:cTn id="19" presetID="3" presetClass="entr" presetSubtype="10" fill="hold" nodeType="withEffect">
                                  <p:stCondLst>
                                    <p:cond delay="0"/>
                                  </p:stCondLst>
                                  <p:childTnLst>
                                    <p:set>
                                      <p:cBhvr>
                                        <p:cTn id="20" dur="1" fill="hold">
                                          <p:stCondLst>
                                            <p:cond delay="0"/>
                                          </p:stCondLst>
                                        </p:cTn>
                                        <p:tgtEl>
                                          <p:spTgt spid="723971">
                                            <p:txEl>
                                              <p:pRg st="5" end="5"/>
                                            </p:txEl>
                                          </p:spTgt>
                                        </p:tgtEl>
                                        <p:attrNameLst>
                                          <p:attrName>style.visibility</p:attrName>
                                        </p:attrNameLst>
                                      </p:cBhvr>
                                      <p:to>
                                        <p:strVal val="visible"/>
                                      </p:to>
                                    </p:set>
                                    <p:animEffect transition="in" filter="blinds(horizontal)">
                                      <p:cBhvr>
                                        <p:cTn id="21" dur="500"/>
                                        <p:tgtEl>
                                          <p:spTgt spid="723971">
                                            <p:txEl>
                                              <p:pRg st="5" end="5"/>
                                            </p:txEl>
                                          </p:spTgt>
                                        </p:tgtEl>
                                      </p:cBhvr>
                                    </p:animEffect>
                                  </p:childTnLst>
                                </p:cTn>
                              </p:par>
                              <p:par>
                                <p:cTn id="22" presetID="3" presetClass="entr" presetSubtype="10" fill="hold" nodeType="withEffect">
                                  <p:stCondLst>
                                    <p:cond delay="0"/>
                                  </p:stCondLst>
                                  <p:childTnLst>
                                    <p:set>
                                      <p:cBhvr>
                                        <p:cTn id="23" dur="1" fill="hold">
                                          <p:stCondLst>
                                            <p:cond delay="0"/>
                                          </p:stCondLst>
                                        </p:cTn>
                                        <p:tgtEl>
                                          <p:spTgt spid="723971">
                                            <p:txEl>
                                              <p:pRg st="6" end="6"/>
                                            </p:txEl>
                                          </p:spTgt>
                                        </p:tgtEl>
                                        <p:attrNameLst>
                                          <p:attrName>style.visibility</p:attrName>
                                        </p:attrNameLst>
                                      </p:cBhvr>
                                      <p:to>
                                        <p:strVal val="visible"/>
                                      </p:to>
                                    </p:set>
                                    <p:animEffect transition="in" filter="blinds(horizontal)">
                                      <p:cBhvr>
                                        <p:cTn id="24" dur="500"/>
                                        <p:tgtEl>
                                          <p:spTgt spid="723971">
                                            <p:txEl>
                                              <p:pRg st="6" end="6"/>
                                            </p:txEl>
                                          </p:spTgt>
                                        </p:tgtEl>
                                      </p:cBhvr>
                                    </p:animEffect>
                                  </p:childTnLst>
                                </p:cTn>
                              </p:par>
                              <p:par>
                                <p:cTn id="25" presetID="3" presetClass="entr" presetSubtype="10" fill="hold" nodeType="withEffect">
                                  <p:stCondLst>
                                    <p:cond delay="0"/>
                                  </p:stCondLst>
                                  <p:childTnLst>
                                    <p:set>
                                      <p:cBhvr>
                                        <p:cTn id="26" dur="1" fill="hold">
                                          <p:stCondLst>
                                            <p:cond delay="0"/>
                                          </p:stCondLst>
                                        </p:cTn>
                                        <p:tgtEl>
                                          <p:spTgt spid="723971">
                                            <p:txEl>
                                              <p:pRg st="7" end="7"/>
                                            </p:txEl>
                                          </p:spTgt>
                                        </p:tgtEl>
                                        <p:attrNameLst>
                                          <p:attrName>style.visibility</p:attrName>
                                        </p:attrNameLst>
                                      </p:cBhvr>
                                      <p:to>
                                        <p:strVal val="visible"/>
                                      </p:to>
                                    </p:set>
                                    <p:animEffect transition="in" filter="blinds(horizontal)">
                                      <p:cBhvr>
                                        <p:cTn id="27" dur="500"/>
                                        <p:tgtEl>
                                          <p:spTgt spid="723971">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23971">
                                            <p:txEl>
                                              <p:pRg st="9" end="9"/>
                                            </p:txEl>
                                          </p:spTgt>
                                        </p:tgtEl>
                                        <p:attrNameLst>
                                          <p:attrName>style.visibility</p:attrName>
                                        </p:attrNameLst>
                                      </p:cBhvr>
                                      <p:to>
                                        <p:strVal val="visible"/>
                                      </p:to>
                                    </p:set>
                                    <p:animEffect transition="in" filter="blinds(horizontal)">
                                      <p:cBhvr>
                                        <p:cTn id="32" dur="500"/>
                                        <p:tgtEl>
                                          <p:spTgt spid="723971">
                                            <p:txEl>
                                              <p:pRg st="9" end="9"/>
                                            </p:txEl>
                                          </p:spTgt>
                                        </p:tgtEl>
                                      </p:cBhvr>
                                    </p:animEffect>
                                  </p:childTnLst>
                                </p:cTn>
                              </p:par>
                              <p:par>
                                <p:cTn id="33" presetID="3" presetClass="entr" presetSubtype="10" fill="hold" nodeType="withEffect">
                                  <p:stCondLst>
                                    <p:cond delay="0"/>
                                  </p:stCondLst>
                                  <p:childTnLst>
                                    <p:set>
                                      <p:cBhvr>
                                        <p:cTn id="34" dur="1" fill="hold">
                                          <p:stCondLst>
                                            <p:cond delay="0"/>
                                          </p:stCondLst>
                                        </p:cTn>
                                        <p:tgtEl>
                                          <p:spTgt spid="723971">
                                            <p:txEl>
                                              <p:pRg st="10" end="10"/>
                                            </p:txEl>
                                          </p:spTgt>
                                        </p:tgtEl>
                                        <p:attrNameLst>
                                          <p:attrName>style.visibility</p:attrName>
                                        </p:attrNameLst>
                                      </p:cBhvr>
                                      <p:to>
                                        <p:strVal val="visible"/>
                                      </p:to>
                                    </p:set>
                                    <p:animEffect transition="in" filter="blinds(horizontal)">
                                      <p:cBhvr>
                                        <p:cTn id="35" dur="500"/>
                                        <p:tgtEl>
                                          <p:spTgt spid="723971">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723971">
                                            <p:txEl>
                                              <p:pRg st="11" end="11"/>
                                            </p:txEl>
                                          </p:spTgt>
                                        </p:tgtEl>
                                        <p:attrNameLst>
                                          <p:attrName>style.visibility</p:attrName>
                                        </p:attrNameLst>
                                      </p:cBhvr>
                                      <p:to>
                                        <p:strVal val="visible"/>
                                      </p:to>
                                    </p:set>
                                    <p:animEffect transition="in" filter="blinds(horizontal)">
                                      <p:cBhvr>
                                        <p:cTn id="40" dur="500"/>
                                        <p:tgtEl>
                                          <p:spTgt spid="723971">
                                            <p:txEl>
                                              <p:pRg st="11" end="11"/>
                                            </p:txEl>
                                          </p:spTgt>
                                        </p:tgtEl>
                                      </p:cBhvr>
                                    </p:animEffect>
                                  </p:childTnLst>
                                </p:cTn>
                              </p:par>
                              <p:par>
                                <p:cTn id="41" presetID="3" presetClass="entr" presetSubtype="10" fill="hold" nodeType="withEffect">
                                  <p:stCondLst>
                                    <p:cond delay="0"/>
                                  </p:stCondLst>
                                  <p:childTnLst>
                                    <p:set>
                                      <p:cBhvr>
                                        <p:cTn id="42" dur="1" fill="hold">
                                          <p:stCondLst>
                                            <p:cond delay="0"/>
                                          </p:stCondLst>
                                        </p:cTn>
                                        <p:tgtEl>
                                          <p:spTgt spid="723971">
                                            <p:txEl>
                                              <p:pRg st="12" end="12"/>
                                            </p:txEl>
                                          </p:spTgt>
                                        </p:tgtEl>
                                        <p:attrNameLst>
                                          <p:attrName>style.visibility</p:attrName>
                                        </p:attrNameLst>
                                      </p:cBhvr>
                                      <p:to>
                                        <p:strVal val="visible"/>
                                      </p:to>
                                    </p:set>
                                    <p:animEffect transition="in" filter="blinds(horizontal)">
                                      <p:cBhvr>
                                        <p:cTn id="43" dur="500"/>
                                        <p:tgtEl>
                                          <p:spTgt spid="723971">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2883" name="Rectangle 3"/>
          <p:cNvSpPr>
            <a:spLocks noGrp="1" noChangeArrowheads="1"/>
          </p:cNvSpPr>
          <p:nvPr>
            <p:ph type="body" idx="1"/>
          </p:nvPr>
        </p:nvSpPr>
        <p:spPr>
          <a:xfrm>
            <a:off x="150813" y="735013"/>
            <a:ext cx="8964612" cy="5856287"/>
          </a:xfrm>
        </p:spPr>
        <p:txBody>
          <a:bodyPr>
            <a:normAutofit lnSpcReduction="10000"/>
          </a:bodyPr>
          <a:lstStyle/>
          <a:p>
            <a:r>
              <a:rPr lang="zh-CN" altLang="en-US" dirty="0" smtClean="0">
                <a:ea typeface="微软雅黑" pitchFamily="34" charset="-122"/>
              </a:rPr>
              <a:t>用</a:t>
            </a:r>
            <a:r>
              <a:rPr lang="zh-CN" altLang="en-US" dirty="0" smtClean="0">
                <a:solidFill>
                  <a:srgbClr val="FF0000"/>
                </a:solidFill>
                <a:ea typeface="微软雅黑" pitchFamily="34" charset="-122"/>
              </a:rPr>
              <a:t>符号</a:t>
            </a:r>
            <a:r>
              <a:rPr lang="zh-CN" altLang="en-US" dirty="0" smtClean="0">
                <a:ea typeface="微软雅黑" pitchFamily="34" charset="-122"/>
              </a:rPr>
              <a:t>表示跳转位置和变量位置，是否简化了问题？</a:t>
            </a:r>
          </a:p>
          <a:p>
            <a:r>
              <a:rPr lang="zh-CN" altLang="en-US" dirty="0" smtClean="0">
                <a:ea typeface="微软雅黑" pitchFamily="34" charset="-122"/>
              </a:rPr>
              <a:t>汇编语言出现</a:t>
            </a:r>
          </a:p>
          <a:p>
            <a:pPr lvl="1"/>
            <a:r>
              <a:rPr lang="zh-CN" altLang="en-US" dirty="0" smtClean="0">
                <a:ea typeface="微软雅黑" pitchFamily="34" charset="-122"/>
              </a:rPr>
              <a:t>用助记符表示操作码</a:t>
            </a:r>
          </a:p>
          <a:p>
            <a:pPr lvl="1"/>
            <a:r>
              <a:rPr lang="zh-CN" altLang="en-US" dirty="0" smtClean="0">
                <a:ea typeface="微软雅黑" pitchFamily="34" charset="-122"/>
              </a:rPr>
              <a:t>用</a:t>
            </a:r>
            <a:r>
              <a:rPr lang="zh-CN" altLang="en-US" dirty="0" smtClean="0">
                <a:solidFill>
                  <a:srgbClr val="FF0000"/>
                </a:solidFill>
                <a:ea typeface="微软雅黑" pitchFamily="34" charset="-122"/>
              </a:rPr>
              <a:t>符号</a:t>
            </a:r>
            <a:r>
              <a:rPr lang="zh-CN" altLang="en-US" dirty="0" smtClean="0">
                <a:ea typeface="微软雅黑" pitchFamily="34" charset="-122"/>
              </a:rPr>
              <a:t>表示位置</a:t>
            </a:r>
          </a:p>
          <a:p>
            <a:pPr lvl="1"/>
            <a:r>
              <a:rPr lang="zh-CN" altLang="en-US" dirty="0" smtClean="0">
                <a:ea typeface="微软雅黑" pitchFamily="34" charset="-122"/>
              </a:rPr>
              <a:t>用助记符表示寄存器</a:t>
            </a:r>
          </a:p>
          <a:p>
            <a:pPr lvl="1"/>
            <a:r>
              <a:rPr lang="en-US" altLang="zh-CN" dirty="0" smtClean="0">
                <a:latin typeface="微软雅黑"/>
                <a:ea typeface="微软雅黑" pitchFamily="34" charset="-122"/>
              </a:rPr>
              <a:t>…</a:t>
            </a:r>
            <a:r>
              <a:rPr lang="en-US" altLang="zh-CN" dirty="0" smtClean="0">
                <a:ea typeface="微软雅黑" pitchFamily="34" charset="-122"/>
              </a:rPr>
              <a:t>..</a:t>
            </a:r>
          </a:p>
          <a:p>
            <a:r>
              <a:rPr lang="zh-CN" altLang="en-US" dirty="0" smtClean="0">
                <a:ea typeface="微软雅黑" pitchFamily="34" charset="-122"/>
              </a:rPr>
              <a:t>更高级编程语言出现</a:t>
            </a:r>
          </a:p>
          <a:p>
            <a:pPr lvl="1"/>
            <a:r>
              <a:rPr lang="zh-CN" altLang="en-US" dirty="0" smtClean="0">
                <a:ea typeface="微软雅黑" pitchFamily="34" charset="-122"/>
              </a:rPr>
              <a:t>程序越来越复杂，需多人开发不同的程序模块</a:t>
            </a:r>
          </a:p>
          <a:p>
            <a:pPr lvl="1"/>
            <a:r>
              <a:rPr lang="zh-CN" altLang="en-US" dirty="0" smtClean="0">
                <a:ea typeface="微软雅黑" pitchFamily="34" charset="-122"/>
              </a:rPr>
              <a:t>子程序（函数）起始地址和变量起始地址是</a:t>
            </a:r>
            <a:r>
              <a:rPr lang="zh-CN" altLang="en-US" dirty="0" smtClean="0">
                <a:solidFill>
                  <a:srgbClr val="FF0000"/>
                </a:solidFill>
                <a:ea typeface="微软雅黑" pitchFamily="34" charset="-122"/>
              </a:rPr>
              <a:t>符号定义（</a:t>
            </a:r>
            <a:r>
              <a:rPr lang="en-US" altLang="zh-CN" dirty="0" smtClean="0">
                <a:solidFill>
                  <a:srgbClr val="FF0000"/>
                </a:solidFill>
                <a:ea typeface="微软雅黑" pitchFamily="34" charset="-122"/>
              </a:rPr>
              <a:t>definition</a:t>
            </a:r>
            <a:r>
              <a:rPr lang="zh-CN" altLang="en-US" dirty="0" smtClean="0">
                <a:solidFill>
                  <a:srgbClr val="FF0000"/>
                </a:solidFill>
                <a:ea typeface="微软雅黑" pitchFamily="34" charset="-122"/>
              </a:rPr>
              <a:t>）</a:t>
            </a:r>
            <a:endParaRPr lang="en-US" altLang="zh-CN" dirty="0" smtClean="0">
              <a:solidFill>
                <a:srgbClr val="FF0000"/>
              </a:solidFill>
              <a:ea typeface="微软雅黑" pitchFamily="34" charset="-122"/>
            </a:endParaRPr>
          </a:p>
          <a:p>
            <a:pPr lvl="1"/>
            <a:r>
              <a:rPr lang="zh-CN" altLang="en-US" dirty="0" smtClean="0">
                <a:ea typeface="微软雅黑" pitchFamily="34" charset="-122"/>
              </a:rPr>
              <a:t>调用子程序（函数或过程）和使用变量即是</a:t>
            </a:r>
            <a:r>
              <a:rPr lang="zh-CN" altLang="en-US" dirty="0" smtClean="0">
                <a:solidFill>
                  <a:srgbClr val="FF0000"/>
                </a:solidFill>
                <a:ea typeface="微软雅黑" pitchFamily="34" charset="-122"/>
              </a:rPr>
              <a:t>符号的引用（</a:t>
            </a:r>
            <a:r>
              <a:rPr lang="en-US" altLang="zh-CN" dirty="0" smtClean="0">
                <a:solidFill>
                  <a:srgbClr val="FF0000"/>
                </a:solidFill>
                <a:ea typeface="微软雅黑" pitchFamily="34" charset="-122"/>
              </a:rPr>
              <a:t>reference</a:t>
            </a:r>
            <a:r>
              <a:rPr lang="zh-CN" altLang="en-US" dirty="0" smtClean="0">
                <a:solidFill>
                  <a:srgbClr val="FF0000"/>
                </a:solidFill>
                <a:ea typeface="微软雅黑" pitchFamily="34" charset="-122"/>
              </a:rPr>
              <a:t>）</a:t>
            </a:r>
            <a:endParaRPr lang="en-US" altLang="zh-CN" dirty="0" smtClean="0">
              <a:solidFill>
                <a:srgbClr val="FF0000"/>
              </a:solidFill>
              <a:ea typeface="微软雅黑" pitchFamily="34" charset="-122"/>
            </a:endParaRPr>
          </a:p>
          <a:p>
            <a:pPr lvl="1"/>
            <a:r>
              <a:rPr lang="zh-CN" altLang="en-US" dirty="0" smtClean="0">
                <a:ea typeface="微软雅黑" pitchFamily="34" charset="-122"/>
              </a:rPr>
              <a:t>一个模块定义的符号可以被另一个模块引用</a:t>
            </a:r>
          </a:p>
          <a:p>
            <a:pPr lvl="1"/>
            <a:r>
              <a:rPr lang="zh-CN" altLang="en-US" dirty="0" smtClean="0">
                <a:ea typeface="微软雅黑" pitchFamily="34" charset="-122"/>
              </a:rPr>
              <a:t>最终须链接（即合并），合并时须在符号引用处填入定义处的地址</a:t>
            </a:r>
          </a:p>
          <a:p>
            <a:pPr lvl="1">
              <a:buFontTx/>
              <a:buNone/>
            </a:pPr>
            <a:r>
              <a:rPr lang="zh-CN" altLang="en-US" dirty="0" smtClean="0">
                <a:solidFill>
                  <a:srgbClr val="009242"/>
                </a:solidFill>
                <a:ea typeface="微软雅黑" pitchFamily="34" charset="-122"/>
              </a:rPr>
              <a:t>如上例，先确定</a:t>
            </a:r>
            <a:r>
              <a:rPr lang="en-US" altLang="zh-CN" dirty="0" smtClean="0">
                <a:solidFill>
                  <a:srgbClr val="009242"/>
                </a:solidFill>
                <a:ea typeface="微软雅黑" pitchFamily="34" charset="-122"/>
              </a:rPr>
              <a:t>L0</a:t>
            </a:r>
            <a:r>
              <a:rPr lang="zh-CN" altLang="en-US" dirty="0" smtClean="0">
                <a:solidFill>
                  <a:srgbClr val="009242"/>
                </a:solidFill>
                <a:ea typeface="微软雅黑" pitchFamily="34" charset="-122"/>
              </a:rPr>
              <a:t>的地址，然后在</a:t>
            </a:r>
            <a:r>
              <a:rPr lang="en-US" altLang="zh-CN" dirty="0" err="1" smtClean="0">
                <a:solidFill>
                  <a:srgbClr val="009242"/>
                </a:solidFill>
                <a:ea typeface="微软雅黑" pitchFamily="34" charset="-122"/>
              </a:rPr>
              <a:t>jmp</a:t>
            </a:r>
            <a:r>
              <a:rPr lang="zh-CN" altLang="en-US" dirty="0" smtClean="0">
                <a:solidFill>
                  <a:srgbClr val="009242"/>
                </a:solidFill>
                <a:ea typeface="微软雅黑" pitchFamily="34" charset="-122"/>
              </a:rPr>
              <a:t>指令中填入</a:t>
            </a:r>
            <a:r>
              <a:rPr lang="en-US" altLang="zh-CN" dirty="0" smtClean="0">
                <a:solidFill>
                  <a:srgbClr val="009242"/>
                </a:solidFill>
                <a:ea typeface="微软雅黑" pitchFamily="34" charset="-122"/>
              </a:rPr>
              <a:t>L0</a:t>
            </a:r>
            <a:r>
              <a:rPr lang="zh-CN" altLang="en-US" dirty="0" smtClean="0">
                <a:solidFill>
                  <a:srgbClr val="009242"/>
                </a:solidFill>
                <a:ea typeface="微软雅黑" pitchFamily="34" charset="-122"/>
              </a:rPr>
              <a:t>的地址</a:t>
            </a:r>
          </a:p>
        </p:txBody>
      </p:sp>
      <p:sp>
        <p:nvSpPr>
          <p:cNvPr id="762884" name="Rectangle 1"/>
          <p:cNvSpPr>
            <a:spLocks noChangeArrowheads="1"/>
          </p:cNvSpPr>
          <p:nvPr/>
        </p:nvSpPr>
        <p:spPr bwMode="auto">
          <a:xfrm>
            <a:off x="455613" y="123825"/>
            <a:ext cx="8232775" cy="422275"/>
          </a:xfrm>
          <a:prstGeom prst="rect">
            <a:avLst/>
          </a:prstGeom>
          <a:noFill/>
          <a:ln w="9525">
            <a:noFill/>
            <a:miter lim="800000"/>
            <a:headEnd/>
            <a:tailEnd/>
          </a:ln>
        </p:spPr>
        <p:txBody>
          <a:bodyPr anchor="ctr"/>
          <a:lstStyle/>
          <a:p>
            <a:pPr marL="119063" indent="-119063" algn="ct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3600" b="1">
                <a:solidFill>
                  <a:srgbClr val="CC3300"/>
                </a:solidFill>
                <a:ea typeface="黑体" pitchFamily="49" charset="-122"/>
              </a:rPr>
              <a:t>链接器的由来</a:t>
            </a:r>
          </a:p>
        </p:txBody>
      </p:sp>
      <p:sp>
        <p:nvSpPr>
          <p:cNvPr id="762885" name="Text Box 5"/>
          <p:cNvSpPr txBox="1">
            <a:spLocks noChangeArrowheads="1"/>
          </p:cNvSpPr>
          <p:nvPr/>
        </p:nvSpPr>
        <p:spPr bwMode="auto">
          <a:xfrm>
            <a:off x="4471500" y="1042621"/>
            <a:ext cx="2424112" cy="3441700"/>
          </a:xfrm>
          <a:prstGeom prst="rect">
            <a:avLst/>
          </a:prstGeom>
          <a:noFill/>
          <a:ln w="9525">
            <a:noFill/>
            <a:miter lim="800000"/>
            <a:headEnd/>
            <a:tailEnd/>
          </a:ln>
          <a:effectLst/>
        </p:spPr>
        <p:txBody>
          <a:bodyPr>
            <a:spAutoFit/>
          </a:bodyPr>
          <a:lstStyle/>
          <a:p>
            <a:r>
              <a:rPr lang="en-US" altLang="zh-CN" sz="2200" b="1" dirty="0">
                <a:latin typeface="微软雅黑" pitchFamily="34" charset="-122"/>
                <a:ea typeface="微软雅黑" pitchFamily="34" charset="-122"/>
              </a:rPr>
              <a:t>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0101 0110</a:t>
            </a:r>
          </a:p>
          <a:p>
            <a:r>
              <a:rPr lang="en-US" altLang="zh-CN" sz="2200" b="1" dirty="0">
                <a:latin typeface="微软雅黑" pitchFamily="34" charset="-122"/>
                <a:ea typeface="微软雅黑" pitchFamily="34" charset="-122"/>
              </a:rPr>
              <a:t>1</a:t>
            </a:r>
            <a:r>
              <a:rPr lang="zh-CN" altLang="en-US" sz="2200" b="1" dirty="0">
                <a:latin typeface="微软雅黑" pitchFamily="34" charset="-122"/>
                <a:ea typeface="微软雅黑" pitchFamily="34" charset="-122"/>
              </a:rPr>
              <a:t>：</a:t>
            </a:r>
            <a:r>
              <a:rPr lang="en-US" altLang="zh-CN" sz="2200" b="1" dirty="0">
                <a:solidFill>
                  <a:srgbClr val="009242"/>
                </a:solidFill>
                <a:latin typeface="微软雅黑" pitchFamily="34" charset="-122"/>
                <a:ea typeface="微软雅黑" pitchFamily="34" charset="-122"/>
              </a:rPr>
              <a:t>0010</a:t>
            </a:r>
            <a:r>
              <a:rPr lang="en-US" altLang="zh-CN" sz="2200" b="1" dirty="0">
                <a:latin typeface="微软雅黑" pitchFamily="34" charset="-122"/>
                <a:ea typeface="微软雅黑" pitchFamily="34" charset="-122"/>
              </a:rPr>
              <a:t> 0101</a:t>
            </a:r>
          </a:p>
          <a:p>
            <a:r>
              <a:rPr lang="en-US" altLang="zh-CN" sz="2200" b="1" dirty="0">
                <a:latin typeface="微软雅黑" pitchFamily="34" charset="-122"/>
                <a:ea typeface="微软雅黑" pitchFamily="34" charset="-122"/>
              </a:rPr>
              <a:t>2</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3</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4</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5</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0110 0111</a:t>
            </a:r>
          </a:p>
          <a:p>
            <a:r>
              <a:rPr lang="en-US" altLang="zh-CN" sz="2200" b="1" dirty="0">
                <a:latin typeface="微软雅黑" pitchFamily="34" charset="-122"/>
                <a:ea typeface="微软雅黑" pitchFamily="34" charset="-122"/>
              </a:rPr>
              <a:t>6</a:t>
            </a:r>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a:p>
            <a:endParaRPr lang="en-US" altLang="zh-CN" sz="2200" b="1" dirty="0">
              <a:latin typeface="微软雅黑" pitchFamily="34" charset="-122"/>
              <a:ea typeface="微软雅黑" pitchFamily="34" charset="-122"/>
            </a:endParaRPr>
          </a:p>
        </p:txBody>
      </p:sp>
      <p:sp>
        <p:nvSpPr>
          <p:cNvPr id="762886" name="Text Box 6"/>
          <p:cNvSpPr txBox="1">
            <a:spLocks noChangeArrowheads="1"/>
          </p:cNvSpPr>
          <p:nvPr/>
        </p:nvSpPr>
        <p:spPr bwMode="auto">
          <a:xfrm>
            <a:off x="7034213" y="1371600"/>
            <a:ext cx="1873250" cy="2436813"/>
          </a:xfrm>
          <a:prstGeom prst="rect">
            <a:avLst/>
          </a:prstGeom>
          <a:noFill/>
          <a:ln w="9525">
            <a:noFill/>
            <a:miter lim="800000"/>
            <a:headEnd/>
            <a:tailEnd/>
          </a:ln>
          <a:effectLst/>
        </p:spPr>
        <p:txBody>
          <a:bodyPr>
            <a:spAutoFit/>
          </a:bodyPr>
          <a:lstStyle/>
          <a:p>
            <a:r>
              <a:rPr lang="en-US" altLang="zh-CN" sz="2200" b="1" dirty="0">
                <a:latin typeface="微软雅黑" pitchFamily="34" charset="-122"/>
                <a:ea typeface="微软雅黑" pitchFamily="34" charset="-122"/>
              </a:rPr>
              <a:t>      add </a:t>
            </a:r>
            <a:r>
              <a:rPr lang="en-US" altLang="zh-CN" sz="2200" b="1" dirty="0">
                <a:solidFill>
                  <a:srgbClr val="FF0000"/>
                </a:solidFill>
                <a:latin typeface="微软雅黑" pitchFamily="34" charset="-122"/>
                <a:ea typeface="微软雅黑" pitchFamily="34" charset="-122"/>
              </a:rPr>
              <a:t>B</a:t>
            </a:r>
          </a:p>
          <a:p>
            <a:r>
              <a:rPr lang="en-US" altLang="zh-CN" sz="2200" b="1" dirty="0">
                <a:solidFill>
                  <a:srgbClr val="009242"/>
                </a:solidFill>
                <a:latin typeface="微软雅黑" pitchFamily="34" charset="-122"/>
                <a:ea typeface="微软雅黑" pitchFamily="34" charset="-122"/>
              </a:rPr>
              <a:t>      </a:t>
            </a:r>
            <a:r>
              <a:rPr lang="en-US" altLang="zh-CN" sz="2200" b="1" dirty="0" err="1">
                <a:solidFill>
                  <a:srgbClr val="009242"/>
                </a:solidFill>
                <a:latin typeface="微软雅黑" pitchFamily="34" charset="-122"/>
                <a:ea typeface="微软雅黑" pitchFamily="34" charset="-122"/>
              </a:rPr>
              <a:t>jmp</a:t>
            </a:r>
            <a:r>
              <a:rPr lang="en-US" altLang="zh-CN" sz="2200" b="1" dirty="0">
                <a:solidFill>
                  <a:srgbClr val="009242"/>
                </a:solidFill>
                <a:latin typeface="微软雅黑" pitchFamily="34" charset="-122"/>
                <a:ea typeface="微软雅黑" pitchFamily="34" charset="-122"/>
              </a:rPr>
              <a:t> </a:t>
            </a:r>
            <a:r>
              <a:rPr lang="en-US" altLang="zh-CN" sz="2200" b="1" dirty="0">
                <a:solidFill>
                  <a:srgbClr val="FF0000"/>
                </a:solidFill>
                <a:latin typeface="微软雅黑" pitchFamily="34" charset="-122"/>
                <a:ea typeface="微软雅黑" pitchFamily="34" charset="-122"/>
              </a:rPr>
              <a:t>L0</a:t>
            </a: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zh-CN" altLang="en-US" sz="2200" b="1" dirty="0">
                <a:latin typeface="微软雅黑" pitchFamily="34" charset="-122"/>
                <a:ea typeface="微软雅黑" pitchFamily="34" charset="-122"/>
              </a:rPr>
              <a:t>       </a:t>
            </a:r>
            <a:r>
              <a:rPr lang="en-US" altLang="zh-CN" sz="2200" b="1" dirty="0">
                <a:latin typeface="微软雅黑" pitchFamily="34" charset="-122"/>
                <a:ea typeface="微软雅黑" pitchFamily="34" charset="-122"/>
              </a:rPr>
              <a:t>……</a:t>
            </a:r>
          </a:p>
          <a:p>
            <a:r>
              <a:rPr lang="en-US" altLang="zh-CN" sz="2200" b="1" dirty="0">
                <a:latin typeface="微软雅黑" pitchFamily="34" charset="-122"/>
                <a:ea typeface="微软雅黑" pitchFamily="34" charset="-122"/>
              </a:rPr>
              <a:t>       ……</a:t>
            </a:r>
          </a:p>
          <a:p>
            <a:r>
              <a:rPr lang="en-US" altLang="zh-CN" sz="2200" b="1" dirty="0">
                <a:solidFill>
                  <a:srgbClr val="FF0000"/>
                </a:solidFill>
                <a:latin typeface="微软雅黑" pitchFamily="34" charset="-122"/>
                <a:ea typeface="微软雅黑" pitchFamily="34" charset="-122"/>
              </a:rPr>
              <a:t>L0</a:t>
            </a:r>
            <a:r>
              <a:rPr lang="zh-CN" altLang="en-US" sz="2200" b="1" dirty="0">
                <a:latin typeface="微软雅黑" pitchFamily="34" charset="-122"/>
                <a:ea typeface="微软雅黑" pitchFamily="34" charset="-122"/>
              </a:rPr>
              <a:t>：</a:t>
            </a:r>
            <a:r>
              <a:rPr lang="en-US" altLang="zh-CN" sz="2200" b="1" dirty="0">
                <a:latin typeface="微软雅黑" pitchFamily="34" charset="-122"/>
                <a:ea typeface="微软雅黑" pitchFamily="34" charset="-122"/>
              </a:rPr>
              <a:t>sub </a:t>
            </a:r>
            <a:r>
              <a:rPr lang="en-US" altLang="zh-CN" sz="2200" b="1" dirty="0">
                <a:solidFill>
                  <a:srgbClr val="FF0000"/>
                </a:solidFill>
                <a:latin typeface="微软雅黑" pitchFamily="34" charset="-122"/>
                <a:ea typeface="微软雅黑" pitchFamily="34" charset="-122"/>
              </a:rPr>
              <a:t>C</a:t>
            </a:r>
          </a:p>
          <a:p>
            <a:r>
              <a:rPr lang="en-US" altLang="zh-CN" sz="2200" b="1" dirty="0">
                <a:latin typeface="微软雅黑" pitchFamily="34" charset="-122"/>
                <a:ea typeface="微软雅黑" pitchFamily="34" charset="-122"/>
              </a:rPr>
              <a:t>       ……</a:t>
            </a:r>
          </a:p>
        </p:txBody>
      </p:sp>
      <p:sp>
        <p:nvSpPr>
          <p:cNvPr id="762887" name="Line 7"/>
          <p:cNvSpPr>
            <a:spLocks noChangeShapeType="1"/>
          </p:cNvSpPr>
          <p:nvPr/>
        </p:nvSpPr>
        <p:spPr bwMode="auto">
          <a:xfrm flipV="1">
            <a:off x="7086601" y="3309327"/>
            <a:ext cx="205032" cy="664796"/>
          </a:xfrm>
          <a:prstGeom prst="line">
            <a:avLst/>
          </a:prstGeom>
          <a:noFill/>
          <a:ln w="28575">
            <a:solidFill>
              <a:schemeClr val="tx1"/>
            </a:solidFill>
            <a:round/>
            <a:headEnd/>
            <a:tailEnd type="triangle" w="med" len="med"/>
          </a:ln>
          <a:effectLst/>
        </p:spPr>
        <p:txBody>
          <a:bodyPr/>
          <a:lstStyle/>
          <a:p>
            <a:endParaRPr lang="zh-CN" altLang="en-US"/>
          </a:p>
        </p:txBody>
      </p:sp>
      <p:sp>
        <p:nvSpPr>
          <p:cNvPr id="762888" name="Line 8"/>
          <p:cNvSpPr>
            <a:spLocks noChangeShapeType="1"/>
          </p:cNvSpPr>
          <p:nvPr/>
        </p:nvSpPr>
        <p:spPr bwMode="auto">
          <a:xfrm flipV="1">
            <a:off x="7658099" y="2017713"/>
            <a:ext cx="746125" cy="2615833"/>
          </a:xfrm>
          <a:prstGeom prst="line">
            <a:avLst/>
          </a:prstGeom>
          <a:noFill/>
          <a:ln w="28575">
            <a:solidFill>
              <a:schemeClr val="tx1"/>
            </a:solidFill>
            <a:round/>
            <a:headEnd/>
            <a:tailEnd type="triangle" w="med" len="med"/>
          </a:ln>
          <a:effectLst/>
        </p:spPr>
        <p:txBody>
          <a:bodyPr/>
          <a:lstStyle/>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62885"/>
                                        </p:tgtEl>
                                        <p:attrNameLst>
                                          <p:attrName>style.visibility</p:attrName>
                                        </p:attrNameLst>
                                      </p:cBhvr>
                                      <p:to>
                                        <p:strVal val="visible"/>
                                      </p:to>
                                    </p:set>
                                    <p:animEffect transition="in" filter="blinds(horizontal)">
                                      <p:cBhvr>
                                        <p:cTn id="7" dur="500"/>
                                        <p:tgtEl>
                                          <p:spTgt spid="7628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62886"/>
                                        </p:tgtEl>
                                        <p:attrNameLst>
                                          <p:attrName>style.visibility</p:attrName>
                                        </p:attrNameLst>
                                      </p:cBhvr>
                                      <p:to>
                                        <p:strVal val="visible"/>
                                      </p:to>
                                    </p:set>
                                    <p:animEffect transition="in" filter="blinds(horizontal)">
                                      <p:cBhvr>
                                        <p:cTn id="12" dur="500"/>
                                        <p:tgtEl>
                                          <p:spTgt spid="76288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62883">
                                            <p:txEl>
                                              <p:pRg st="1" end="1"/>
                                            </p:txEl>
                                          </p:spTgt>
                                        </p:tgtEl>
                                        <p:attrNameLst>
                                          <p:attrName>style.visibility</p:attrName>
                                        </p:attrNameLst>
                                      </p:cBhvr>
                                      <p:to>
                                        <p:strVal val="visible"/>
                                      </p:to>
                                    </p:set>
                                    <p:animEffect transition="in" filter="blinds(horizontal)">
                                      <p:cBhvr>
                                        <p:cTn id="17" dur="500"/>
                                        <p:tgtEl>
                                          <p:spTgt spid="76288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62883">
                                            <p:txEl>
                                              <p:pRg st="2" end="2"/>
                                            </p:txEl>
                                          </p:spTgt>
                                        </p:tgtEl>
                                        <p:attrNameLst>
                                          <p:attrName>style.visibility</p:attrName>
                                        </p:attrNameLst>
                                      </p:cBhvr>
                                      <p:to>
                                        <p:strVal val="visible"/>
                                      </p:to>
                                    </p:set>
                                    <p:animEffect transition="in" filter="blinds(horizontal)">
                                      <p:cBhvr>
                                        <p:cTn id="22" dur="500"/>
                                        <p:tgtEl>
                                          <p:spTgt spid="76288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762883">
                                            <p:txEl>
                                              <p:pRg st="3" end="3"/>
                                            </p:txEl>
                                          </p:spTgt>
                                        </p:tgtEl>
                                        <p:attrNameLst>
                                          <p:attrName>style.visibility</p:attrName>
                                        </p:attrNameLst>
                                      </p:cBhvr>
                                      <p:to>
                                        <p:strVal val="visible"/>
                                      </p:to>
                                    </p:set>
                                    <p:animEffect transition="in" filter="blinds(horizontal)">
                                      <p:cBhvr>
                                        <p:cTn id="27" dur="500"/>
                                        <p:tgtEl>
                                          <p:spTgt spid="76288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62883">
                                            <p:txEl>
                                              <p:pRg st="4" end="4"/>
                                            </p:txEl>
                                          </p:spTgt>
                                        </p:tgtEl>
                                        <p:attrNameLst>
                                          <p:attrName>style.visibility</p:attrName>
                                        </p:attrNameLst>
                                      </p:cBhvr>
                                      <p:to>
                                        <p:strVal val="visible"/>
                                      </p:to>
                                    </p:set>
                                    <p:animEffect transition="in" filter="blinds(horizontal)">
                                      <p:cBhvr>
                                        <p:cTn id="32" dur="500"/>
                                        <p:tgtEl>
                                          <p:spTgt spid="76288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62883">
                                            <p:txEl>
                                              <p:pRg st="5" end="5"/>
                                            </p:txEl>
                                          </p:spTgt>
                                        </p:tgtEl>
                                        <p:attrNameLst>
                                          <p:attrName>style.visibility</p:attrName>
                                        </p:attrNameLst>
                                      </p:cBhvr>
                                      <p:to>
                                        <p:strVal val="visible"/>
                                      </p:to>
                                    </p:set>
                                    <p:animEffect transition="in" filter="blinds(horizontal)">
                                      <p:cBhvr>
                                        <p:cTn id="37" dur="500"/>
                                        <p:tgtEl>
                                          <p:spTgt spid="76288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762883">
                                            <p:txEl>
                                              <p:pRg st="6" end="6"/>
                                            </p:txEl>
                                          </p:spTgt>
                                        </p:tgtEl>
                                        <p:attrNameLst>
                                          <p:attrName>style.visibility</p:attrName>
                                        </p:attrNameLst>
                                      </p:cBhvr>
                                      <p:to>
                                        <p:strVal val="visible"/>
                                      </p:to>
                                    </p:set>
                                    <p:animEffect transition="in" filter="blinds(horizontal)">
                                      <p:cBhvr>
                                        <p:cTn id="42" dur="500"/>
                                        <p:tgtEl>
                                          <p:spTgt spid="762883">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nodeType="clickEffect">
                                  <p:stCondLst>
                                    <p:cond delay="0"/>
                                  </p:stCondLst>
                                  <p:childTnLst>
                                    <p:set>
                                      <p:cBhvr>
                                        <p:cTn id="46" dur="1" fill="hold">
                                          <p:stCondLst>
                                            <p:cond delay="0"/>
                                          </p:stCondLst>
                                        </p:cTn>
                                        <p:tgtEl>
                                          <p:spTgt spid="762883">
                                            <p:txEl>
                                              <p:pRg st="7" end="7"/>
                                            </p:txEl>
                                          </p:spTgt>
                                        </p:tgtEl>
                                        <p:attrNameLst>
                                          <p:attrName>style.visibility</p:attrName>
                                        </p:attrNameLst>
                                      </p:cBhvr>
                                      <p:to>
                                        <p:strVal val="visible"/>
                                      </p:to>
                                    </p:set>
                                    <p:animEffect transition="in" filter="blinds(horizontal)">
                                      <p:cBhvr>
                                        <p:cTn id="47" dur="500"/>
                                        <p:tgtEl>
                                          <p:spTgt spid="762883">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62883">
                                            <p:txEl>
                                              <p:pRg st="8" end="8"/>
                                            </p:txEl>
                                          </p:spTgt>
                                        </p:tgtEl>
                                        <p:attrNameLst>
                                          <p:attrName>style.visibility</p:attrName>
                                        </p:attrNameLst>
                                      </p:cBhvr>
                                      <p:to>
                                        <p:strVal val="visible"/>
                                      </p:to>
                                    </p:set>
                                    <p:animEffect transition="in" filter="blinds(horizontal)">
                                      <p:cBhvr>
                                        <p:cTn id="52" dur="500"/>
                                        <p:tgtEl>
                                          <p:spTgt spid="762883">
                                            <p:txEl>
                                              <p:pRg st="8" end="8"/>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62887"/>
                                        </p:tgtEl>
                                        <p:attrNameLst>
                                          <p:attrName>style.visibility</p:attrName>
                                        </p:attrNameLst>
                                      </p:cBhvr>
                                      <p:to>
                                        <p:strVal val="visible"/>
                                      </p:to>
                                    </p:set>
                                    <p:animEffect transition="in" filter="blinds(horizontal)">
                                      <p:cBhvr>
                                        <p:cTn id="57" dur="500"/>
                                        <p:tgtEl>
                                          <p:spTgt spid="762887"/>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nodeType="clickEffect">
                                  <p:stCondLst>
                                    <p:cond delay="0"/>
                                  </p:stCondLst>
                                  <p:childTnLst>
                                    <p:set>
                                      <p:cBhvr>
                                        <p:cTn id="61" dur="1" fill="hold">
                                          <p:stCondLst>
                                            <p:cond delay="0"/>
                                          </p:stCondLst>
                                        </p:cTn>
                                        <p:tgtEl>
                                          <p:spTgt spid="762883">
                                            <p:txEl>
                                              <p:pRg st="9" end="9"/>
                                            </p:txEl>
                                          </p:spTgt>
                                        </p:tgtEl>
                                        <p:attrNameLst>
                                          <p:attrName>style.visibility</p:attrName>
                                        </p:attrNameLst>
                                      </p:cBhvr>
                                      <p:to>
                                        <p:strVal val="visible"/>
                                      </p:to>
                                    </p:set>
                                    <p:animEffect transition="in" filter="blinds(horizontal)">
                                      <p:cBhvr>
                                        <p:cTn id="62" dur="500"/>
                                        <p:tgtEl>
                                          <p:spTgt spid="762883">
                                            <p:txEl>
                                              <p:pRg st="9" end="9"/>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762888"/>
                                        </p:tgtEl>
                                        <p:attrNameLst>
                                          <p:attrName>style.visibility</p:attrName>
                                        </p:attrNameLst>
                                      </p:cBhvr>
                                      <p:to>
                                        <p:strVal val="visible"/>
                                      </p:to>
                                    </p:set>
                                    <p:animEffect transition="in" filter="blinds(horizontal)">
                                      <p:cBhvr>
                                        <p:cTn id="67" dur="500"/>
                                        <p:tgtEl>
                                          <p:spTgt spid="762888"/>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nodeType="clickEffect">
                                  <p:stCondLst>
                                    <p:cond delay="0"/>
                                  </p:stCondLst>
                                  <p:childTnLst>
                                    <p:set>
                                      <p:cBhvr>
                                        <p:cTn id="71" dur="1" fill="hold">
                                          <p:stCondLst>
                                            <p:cond delay="0"/>
                                          </p:stCondLst>
                                        </p:cTn>
                                        <p:tgtEl>
                                          <p:spTgt spid="762883">
                                            <p:txEl>
                                              <p:pRg st="10" end="10"/>
                                            </p:txEl>
                                          </p:spTgt>
                                        </p:tgtEl>
                                        <p:attrNameLst>
                                          <p:attrName>style.visibility</p:attrName>
                                        </p:attrNameLst>
                                      </p:cBhvr>
                                      <p:to>
                                        <p:strVal val="visible"/>
                                      </p:to>
                                    </p:set>
                                    <p:animEffect transition="in" filter="blinds(horizontal)">
                                      <p:cBhvr>
                                        <p:cTn id="72" dur="500"/>
                                        <p:tgtEl>
                                          <p:spTgt spid="762883">
                                            <p:txEl>
                                              <p:pRg st="10" end="10"/>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nodeType="clickEffect">
                                  <p:stCondLst>
                                    <p:cond delay="0"/>
                                  </p:stCondLst>
                                  <p:childTnLst>
                                    <p:set>
                                      <p:cBhvr>
                                        <p:cTn id="76" dur="1" fill="hold">
                                          <p:stCondLst>
                                            <p:cond delay="0"/>
                                          </p:stCondLst>
                                        </p:cTn>
                                        <p:tgtEl>
                                          <p:spTgt spid="762883">
                                            <p:txEl>
                                              <p:pRg st="11" end="11"/>
                                            </p:txEl>
                                          </p:spTgt>
                                        </p:tgtEl>
                                        <p:attrNameLst>
                                          <p:attrName>style.visibility</p:attrName>
                                        </p:attrNameLst>
                                      </p:cBhvr>
                                      <p:to>
                                        <p:strVal val="visible"/>
                                      </p:to>
                                    </p:set>
                                    <p:animEffect transition="in" filter="blinds(horizontal)">
                                      <p:cBhvr>
                                        <p:cTn id="77" dur="500"/>
                                        <p:tgtEl>
                                          <p:spTgt spid="762883">
                                            <p:txEl>
                                              <p:pRg st="11" end="11"/>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nodeType="clickEffect">
                                  <p:stCondLst>
                                    <p:cond delay="0"/>
                                  </p:stCondLst>
                                  <p:childTnLst>
                                    <p:set>
                                      <p:cBhvr>
                                        <p:cTn id="81" dur="1" fill="hold">
                                          <p:stCondLst>
                                            <p:cond delay="0"/>
                                          </p:stCondLst>
                                        </p:cTn>
                                        <p:tgtEl>
                                          <p:spTgt spid="762883">
                                            <p:txEl>
                                              <p:pRg st="12" end="12"/>
                                            </p:txEl>
                                          </p:spTgt>
                                        </p:tgtEl>
                                        <p:attrNameLst>
                                          <p:attrName>style.visibility</p:attrName>
                                        </p:attrNameLst>
                                      </p:cBhvr>
                                      <p:to>
                                        <p:strVal val="visible"/>
                                      </p:to>
                                    </p:set>
                                    <p:animEffect transition="in" filter="blinds(horizontal)">
                                      <p:cBhvr>
                                        <p:cTn id="82" dur="500"/>
                                        <p:tgtEl>
                                          <p:spTgt spid="76288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2885" grpId="0"/>
      <p:bldP spid="762886" grpId="0"/>
      <p:bldP spid="762887" grpId="0" animBg="1"/>
      <p:bldP spid="76288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5170" name="Rectangle 2"/>
          <p:cNvSpPr>
            <a:spLocks noGrp="1" noChangeArrowheads="1"/>
          </p:cNvSpPr>
          <p:nvPr>
            <p:ph type="title"/>
          </p:nvPr>
        </p:nvSpPr>
        <p:spPr/>
        <p:txBody>
          <a:bodyPr/>
          <a:lstStyle/>
          <a:p>
            <a:r>
              <a:rPr lang="zh-CN" altLang="en-US" smtClean="0"/>
              <a:t>链接操作的步骤</a:t>
            </a:r>
          </a:p>
        </p:txBody>
      </p:sp>
      <p:sp>
        <p:nvSpPr>
          <p:cNvPr id="775175" name="AutoShape 7"/>
          <p:cNvSpPr>
            <a:spLocks noChangeArrowheads="1"/>
          </p:cNvSpPr>
          <p:nvPr/>
        </p:nvSpPr>
        <p:spPr bwMode="auto">
          <a:xfrm>
            <a:off x="1801813" y="3635375"/>
            <a:ext cx="450850" cy="681038"/>
          </a:xfrm>
          <a:prstGeom prst="rightArrow">
            <a:avLst>
              <a:gd name="adj1" fmla="val 50000"/>
              <a:gd name="adj2" fmla="val 25000"/>
            </a:avLst>
          </a:prstGeom>
          <a:solidFill>
            <a:schemeClr val="accent1"/>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nvGrpSpPr>
          <p:cNvPr id="775254" name="Group 86"/>
          <p:cNvGrpSpPr>
            <a:grpSpLocks/>
          </p:cNvGrpSpPr>
          <p:nvPr/>
        </p:nvGrpSpPr>
        <p:grpSpPr bwMode="auto">
          <a:xfrm>
            <a:off x="2373313" y="1100138"/>
            <a:ext cx="2528887" cy="5451475"/>
            <a:chOff x="1495" y="693"/>
            <a:chExt cx="1593" cy="3434"/>
          </a:xfrm>
        </p:grpSpPr>
        <p:grpSp>
          <p:nvGrpSpPr>
            <p:cNvPr id="775176" name="Group 8"/>
            <p:cNvGrpSpPr>
              <a:grpSpLocks/>
            </p:cNvGrpSpPr>
            <p:nvPr/>
          </p:nvGrpSpPr>
          <p:grpSpPr bwMode="auto">
            <a:xfrm>
              <a:off x="2537" y="756"/>
              <a:ext cx="531" cy="2715"/>
              <a:chOff x="4818" y="847"/>
              <a:chExt cx="713" cy="2715"/>
            </a:xfrm>
          </p:grpSpPr>
          <p:sp>
            <p:nvSpPr>
              <p:cNvPr id="775177" name="AutoShape 9"/>
              <p:cNvSpPr>
                <a:spLocks/>
              </p:cNvSpPr>
              <p:nvPr/>
            </p:nvSpPr>
            <p:spPr bwMode="auto">
              <a:xfrm>
                <a:off x="4818" y="847"/>
                <a:ext cx="275" cy="2715"/>
              </a:xfrm>
              <a:prstGeom prst="rightBrace">
                <a:avLst>
                  <a:gd name="adj1" fmla="val 82273"/>
                  <a:gd name="adj2" fmla="val 50000"/>
                </a:avLst>
              </a:prstGeom>
              <a:noFill/>
              <a:ln w="28575">
                <a:solidFill>
                  <a:srgbClr val="009242"/>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78" name="Text Box 10"/>
              <p:cNvSpPr txBox="1">
                <a:spLocks noChangeArrowheads="1"/>
              </p:cNvSpPr>
              <p:nvPr/>
            </p:nvSpPr>
            <p:spPr bwMode="auto">
              <a:xfrm>
                <a:off x="5129" y="1981"/>
                <a:ext cx="402" cy="48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代码</a:t>
                </a:r>
              </a:p>
            </p:txBody>
          </p:sp>
        </p:grpSp>
        <p:sp>
          <p:nvSpPr>
            <p:cNvPr id="775180" name="AutoShape 12"/>
            <p:cNvSpPr>
              <a:spLocks/>
            </p:cNvSpPr>
            <p:nvPr/>
          </p:nvSpPr>
          <p:spPr bwMode="auto">
            <a:xfrm>
              <a:off x="2531" y="3508"/>
              <a:ext cx="192" cy="567"/>
            </a:xfrm>
            <a:prstGeom prst="rightBrace">
              <a:avLst>
                <a:gd name="adj1" fmla="val 24609"/>
                <a:gd name="adj2" fmla="val 50000"/>
              </a:avLst>
            </a:prstGeom>
            <a:noFill/>
            <a:ln w="28575">
              <a:solidFill>
                <a:srgbClr val="009242"/>
              </a:solidFill>
              <a:round/>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1" name="Text Box 13"/>
            <p:cNvSpPr txBox="1">
              <a:spLocks noChangeArrowheads="1"/>
            </p:cNvSpPr>
            <p:nvPr/>
          </p:nvSpPr>
          <p:spPr bwMode="auto">
            <a:xfrm>
              <a:off x="2686" y="3539"/>
              <a:ext cx="402" cy="48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A6A0A"/>
                  </a:solidFill>
                  <a:ea typeface="微软雅黑" pitchFamily="34" charset="-122"/>
                </a:rPr>
                <a:t>数据</a:t>
              </a:r>
            </a:p>
          </p:txBody>
        </p:sp>
        <p:sp>
          <p:nvSpPr>
            <p:cNvPr id="775183" name="Text Box 15"/>
            <p:cNvSpPr txBox="1">
              <a:spLocks noChangeArrowheads="1"/>
            </p:cNvSpPr>
            <p:nvPr/>
          </p:nvSpPr>
          <p:spPr bwMode="auto">
            <a:xfrm>
              <a:off x="1503" y="693"/>
              <a:ext cx="1180" cy="3434"/>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endParaRPr lang="en-US" altLang="zh-CN" sz="2200" b="1">
                <a:solidFill>
                  <a:srgbClr val="CC3300"/>
                </a:solidFill>
                <a:latin typeface="微软雅黑" pitchFamily="34" charset="-122"/>
                <a:ea typeface="微软雅黑" pitchFamily="34" charset="-122"/>
              </a:endParaRP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grpSp>
          <p:nvGrpSpPr>
            <p:cNvPr id="775184" name="Group 16"/>
            <p:cNvGrpSpPr>
              <a:grpSpLocks/>
            </p:cNvGrpSpPr>
            <p:nvPr/>
          </p:nvGrpSpPr>
          <p:grpSpPr bwMode="auto">
            <a:xfrm>
              <a:off x="1495" y="718"/>
              <a:ext cx="1024" cy="3403"/>
              <a:chOff x="3705" y="841"/>
              <a:chExt cx="1024" cy="3403"/>
            </a:xfrm>
          </p:grpSpPr>
          <p:sp>
            <p:nvSpPr>
              <p:cNvPr id="775185" name="Rectangle 17"/>
              <p:cNvSpPr>
                <a:spLocks noChangeArrowheads="1"/>
              </p:cNvSpPr>
              <p:nvPr/>
            </p:nvSpPr>
            <p:spPr bwMode="auto">
              <a:xfrm>
                <a:off x="3715" y="841"/>
                <a:ext cx="1014" cy="1481"/>
              </a:xfrm>
              <a:prstGeom prst="rect">
                <a:avLst/>
              </a:prstGeom>
              <a:solidFill>
                <a:schemeClr val="accent2">
                  <a:alpha val="24001"/>
                </a:scheme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6" name="Rectangle 18"/>
              <p:cNvSpPr>
                <a:spLocks noChangeArrowheads="1"/>
              </p:cNvSpPr>
              <p:nvPr/>
            </p:nvSpPr>
            <p:spPr bwMode="auto">
              <a:xfrm>
                <a:off x="3709" y="2316"/>
                <a:ext cx="1014" cy="1271"/>
              </a:xfrm>
              <a:prstGeom prst="rect">
                <a:avLst/>
              </a:prstGeom>
              <a:solidFill>
                <a:srgbClr val="FF000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7" name="Rectangle 19"/>
              <p:cNvSpPr>
                <a:spLocks noChangeArrowheads="1"/>
              </p:cNvSpPr>
              <p:nvPr/>
            </p:nvSpPr>
            <p:spPr bwMode="auto">
              <a:xfrm>
                <a:off x="3707" y="3586"/>
                <a:ext cx="1014" cy="412"/>
              </a:xfrm>
              <a:prstGeom prst="rect">
                <a:avLst/>
              </a:prstGeom>
              <a:solidFill>
                <a:srgbClr val="80008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88" name="Rectangle 20"/>
              <p:cNvSpPr>
                <a:spLocks noChangeArrowheads="1"/>
              </p:cNvSpPr>
              <p:nvPr/>
            </p:nvSpPr>
            <p:spPr bwMode="auto">
              <a:xfrm>
                <a:off x="3705" y="3997"/>
                <a:ext cx="1014" cy="247"/>
              </a:xfrm>
              <a:prstGeom prst="rect">
                <a:avLst/>
              </a:prstGeom>
              <a:solidFill>
                <a:srgbClr val="008000">
                  <a:alpha val="28999"/>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grpSp>
      <p:grpSp>
        <p:nvGrpSpPr>
          <p:cNvPr id="775189" name="Group 21"/>
          <p:cNvGrpSpPr>
            <a:grpSpLocks/>
          </p:cNvGrpSpPr>
          <p:nvPr/>
        </p:nvGrpSpPr>
        <p:grpSpPr bwMode="auto">
          <a:xfrm>
            <a:off x="2559050" y="1365250"/>
            <a:ext cx="1263650" cy="4862513"/>
            <a:chOff x="2787" y="987"/>
            <a:chExt cx="759" cy="3063"/>
          </a:xfrm>
        </p:grpSpPr>
        <p:sp>
          <p:nvSpPr>
            <p:cNvPr id="775190" name="Line 22"/>
            <p:cNvSpPr>
              <a:spLocks noChangeShapeType="1"/>
            </p:cNvSpPr>
            <p:nvPr/>
          </p:nvSpPr>
          <p:spPr bwMode="auto">
            <a:xfrm flipH="1">
              <a:off x="2787" y="987"/>
              <a:ext cx="658" cy="2606"/>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1" name="Line 23"/>
            <p:cNvSpPr>
              <a:spLocks noChangeShapeType="1"/>
            </p:cNvSpPr>
            <p:nvPr/>
          </p:nvSpPr>
          <p:spPr bwMode="auto">
            <a:xfrm flipH="1">
              <a:off x="2842" y="3346"/>
              <a:ext cx="631" cy="247"/>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2" name="Line 24"/>
            <p:cNvSpPr>
              <a:spLocks noChangeShapeType="1"/>
            </p:cNvSpPr>
            <p:nvPr/>
          </p:nvSpPr>
          <p:spPr bwMode="auto">
            <a:xfrm flipH="1">
              <a:off x="2897" y="2496"/>
              <a:ext cx="649" cy="1554"/>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3" name="Line 25"/>
            <p:cNvSpPr>
              <a:spLocks noChangeShapeType="1"/>
            </p:cNvSpPr>
            <p:nvPr/>
          </p:nvSpPr>
          <p:spPr bwMode="auto">
            <a:xfrm flipH="1">
              <a:off x="2887" y="2094"/>
              <a:ext cx="631" cy="1737"/>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4" name="Line 26"/>
            <p:cNvSpPr>
              <a:spLocks noChangeShapeType="1"/>
            </p:cNvSpPr>
            <p:nvPr/>
          </p:nvSpPr>
          <p:spPr bwMode="auto">
            <a:xfrm flipH="1">
              <a:off x="2869" y="1253"/>
              <a:ext cx="658" cy="63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195" name="Line 27"/>
            <p:cNvSpPr>
              <a:spLocks noChangeShapeType="1"/>
            </p:cNvSpPr>
            <p:nvPr/>
          </p:nvSpPr>
          <p:spPr bwMode="auto">
            <a:xfrm flipH="1">
              <a:off x="2833" y="1691"/>
              <a:ext cx="649" cy="64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75216" name="Group 48"/>
          <p:cNvGrpSpPr>
            <a:grpSpLocks/>
          </p:cNvGrpSpPr>
          <p:nvPr/>
        </p:nvGrpSpPr>
        <p:grpSpPr bwMode="auto">
          <a:xfrm>
            <a:off x="130175" y="4337050"/>
            <a:ext cx="1741488" cy="2449513"/>
            <a:chOff x="154" y="2632"/>
            <a:chExt cx="1097" cy="1543"/>
          </a:xfrm>
        </p:grpSpPr>
        <p:sp>
          <p:nvSpPr>
            <p:cNvPr id="775197" name="Text Box 29"/>
            <p:cNvSpPr txBox="1">
              <a:spLocks noChangeArrowheads="1"/>
            </p:cNvSpPr>
            <p:nvPr/>
          </p:nvSpPr>
          <p:spPr bwMode="auto">
            <a:xfrm>
              <a:off x="154" y="2640"/>
              <a:ext cx="1097" cy="1535"/>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P1:  </a:t>
              </a:r>
              <a:r>
                <a:rPr lang="en-US" altLang="zh-CN" sz="2200" b="1">
                  <a:solidFill>
                    <a:srgbClr val="000000"/>
                  </a:solidFill>
                  <a:latin typeface="微软雅黑" pitchFamily="34" charset="-122"/>
                  <a:ea typeface="微软雅黑" pitchFamily="34" charset="-122"/>
                </a:rPr>
                <a:t>add </a:t>
              </a:r>
              <a:r>
                <a:rPr lang="en-US" altLang="zh-CN" sz="2200" b="1">
                  <a:solidFill>
                    <a:srgbClr val="CC3300"/>
                  </a:solidFill>
                  <a:latin typeface="微软雅黑" pitchFamily="34" charset="-122"/>
                  <a:ea typeface="微软雅黑" pitchFamily="34" charset="-122"/>
                </a:rPr>
                <a:t>A</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zh-CN" altLang="en-US" sz="2200" b="1">
                  <a:solidFill>
                    <a:srgbClr val="FF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A</a:t>
              </a:r>
              <a:r>
                <a:rPr lang="en-US" altLang="zh-CN" sz="2200" b="1">
                  <a:solidFill>
                    <a:srgbClr val="000000"/>
                  </a:solidFill>
                  <a:latin typeface="微软雅黑" pitchFamily="34" charset="-122"/>
                  <a:ea typeface="微软雅黑" pitchFamily="34" charset="-122"/>
                </a:rPr>
                <a:t>:   </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30</a:t>
              </a:r>
            </a:p>
          </p:txBody>
        </p:sp>
        <p:sp>
          <p:nvSpPr>
            <p:cNvPr id="775198" name="Rectangle 30"/>
            <p:cNvSpPr>
              <a:spLocks noChangeArrowheads="1"/>
            </p:cNvSpPr>
            <p:nvPr/>
          </p:nvSpPr>
          <p:spPr bwMode="auto">
            <a:xfrm>
              <a:off x="177" y="2632"/>
              <a:ext cx="1014" cy="1280"/>
            </a:xfrm>
            <a:prstGeom prst="rect">
              <a:avLst/>
            </a:prstGeom>
            <a:solidFill>
              <a:srgbClr val="FF000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199" name="Rectangle 31"/>
            <p:cNvSpPr>
              <a:spLocks noChangeArrowheads="1"/>
            </p:cNvSpPr>
            <p:nvPr/>
          </p:nvSpPr>
          <p:spPr bwMode="auto">
            <a:xfrm>
              <a:off x="172" y="3911"/>
              <a:ext cx="1014" cy="247"/>
            </a:xfrm>
            <a:prstGeom prst="rect">
              <a:avLst/>
            </a:prstGeom>
            <a:solidFill>
              <a:srgbClr val="008000">
                <a:alpha val="28999"/>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grpSp>
      <p:grpSp>
        <p:nvGrpSpPr>
          <p:cNvPr id="775201" name="Group 33"/>
          <p:cNvGrpSpPr>
            <a:grpSpLocks/>
          </p:cNvGrpSpPr>
          <p:nvPr/>
        </p:nvGrpSpPr>
        <p:grpSpPr bwMode="auto">
          <a:xfrm>
            <a:off x="238125" y="668338"/>
            <a:ext cx="1920875" cy="3692525"/>
            <a:chOff x="224" y="1731"/>
            <a:chExt cx="1210" cy="2326"/>
          </a:xfrm>
        </p:grpSpPr>
        <p:sp>
          <p:nvSpPr>
            <p:cNvPr id="775202" name="Text Box 34"/>
            <p:cNvSpPr txBox="1">
              <a:spLocks noChangeArrowheads="1"/>
            </p:cNvSpPr>
            <p:nvPr/>
          </p:nvSpPr>
          <p:spPr bwMode="auto">
            <a:xfrm>
              <a:off x="254" y="1731"/>
              <a:ext cx="1180" cy="1957"/>
            </a:xfrm>
            <a:prstGeom prst="rect">
              <a:avLst/>
            </a:prstGeom>
            <a:noFill/>
            <a:ln w="9525">
              <a:noFill/>
              <a:miter lim="800000"/>
              <a:headEnd/>
              <a:tailEnd/>
            </a:ln>
            <a:effectLst/>
          </p:spPr>
          <p:txBody>
            <a:bodyPr>
              <a:spAutoFit/>
            </a:bodyPr>
            <a:lstStyle/>
            <a:p>
              <a:pPr fontAlgn="base">
                <a:spcBef>
                  <a:spcPct val="0"/>
                </a:spcBef>
                <a:spcAft>
                  <a:spcPct val="0"/>
                </a:spcAft>
              </a:pPr>
              <a:r>
                <a:rPr lang="en-US" altLang="zh-CN" sz="2200" b="1">
                  <a:solidFill>
                    <a:srgbClr val="FF0000"/>
                  </a:solidFill>
                  <a:latin typeface="微软雅黑" pitchFamily="34" charset="-122"/>
                  <a:ea typeface="微软雅黑" pitchFamily="34" charset="-122"/>
                </a:rPr>
                <a:t>P0</a:t>
              </a:r>
              <a:r>
                <a:rPr lang="en-US" altLang="zh-CN" sz="2200" b="1">
                  <a:solidFill>
                    <a:srgbClr val="000000"/>
                  </a:solidFill>
                  <a:latin typeface="微软雅黑" pitchFamily="34" charset="-122"/>
                  <a:ea typeface="微软雅黑" pitchFamily="34" charset="-122"/>
                </a:rPr>
                <a:t>: add </a:t>
              </a:r>
              <a:r>
                <a:rPr lang="en-US" altLang="zh-CN" sz="2200" b="1">
                  <a:solidFill>
                    <a:srgbClr val="CC3300"/>
                  </a:solidFill>
                  <a:latin typeface="微软雅黑" pitchFamily="34" charset="-122"/>
                  <a:ea typeface="微软雅黑" pitchFamily="34" charset="-122"/>
                </a:rPr>
                <a:t>B</a:t>
              </a:r>
            </a:p>
            <a:p>
              <a:pPr fontAlgn="base">
                <a:spcBef>
                  <a:spcPct val="0"/>
                </a:spcBef>
                <a:spcAft>
                  <a:spcPct val="0"/>
                </a:spcAft>
              </a:pPr>
              <a:r>
                <a:rPr lang="en-US" altLang="zh-CN" sz="2200" b="1">
                  <a:solidFill>
                    <a:srgbClr val="009242"/>
                  </a:solidFill>
                  <a:latin typeface="微软雅黑" pitchFamily="34" charset="-122"/>
                  <a:ea typeface="微软雅黑" pitchFamily="34" charset="-122"/>
                </a:rPr>
                <a:t>      jmp </a:t>
              </a:r>
              <a:r>
                <a:rPr lang="en-US" altLang="zh-CN" sz="2200" b="1">
                  <a:solidFill>
                    <a:srgbClr val="FF0000"/>
                  </a:solidFill>
                  <a:latin typeface="微软雅黑" pitchFamily="34" charset="-122"/>
                  <a:ea typeface="微软雅黑" pitchFamily="34" charset="-122"/>
                </a:rPr>
                <a:t>L0</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a:t>
              </a:r>
            </a:p>
            <a:p>
              <a:pPr fontAlgn="base">
                <a:spcBef>
                  <a:spcPct val="0"/>
                </a:spcBef>
                <a:spcAft>
                  <a:spcPct val="0"/>
                </a:spcAft>
              </a:pPr>
              <a:r>
                <a:rPr lang="zh-CN" altLang="en-US" sz="2200" b="1">
                  <a:solidFill>
                    <a:srgbClr val="000000"/>
                  </a:solidFill>
                  <a:latin typeface="微软雅黑" pitchFamily="34" charset="-122"/>
                  <a:ea typeface="微软雅黑" pitchFamily="34" charset="-122"/>
                </a:rPr>
                <a:t>      </a:t>
              </a:r>
              <a:r>
                <a:rPr lang="en-US" altLang="zh-CN" sz="2200" b="1">
                  <a:solidFill>
                    <a:srgbClr val="0A6A0A"/>
                  </a:solidFill>
                  <a:latin typeface="微软雅黑" pitchFamily="34" charset="-122"/>
                  <a:ea typeface="微软雅黑" pitchFamily="34" charset="-122"/>
                </a:rPr>
                <a:t>call</a:t>
              </a:r>
              <a:r>
                <a:rPr lang="en-US" altLang="zh-CN" sz="2200" b="1">
                  <a:solidFill>
                    <a:srgbClr val="000000"/>
                  </a:solidFill>
                  <a:latin typeface="微软雅黑" pitchFamily="34" charset="-122"/>
                  <a:ea typeface="微软雅黑" pitchFamily="34" charset="-122"/>
                </a:rPr>
                <a:t> </a:t>
              </a:r>
              <a:r>
                <a:rPr lang="en-US" altLang="zh-CN" sz="2200" b="1">
                  <a:solidFill>
                    <a:srgbClr val="FF0000"/>
                  </a:solidFill>
                  <a:latin typeface="微软雅黑" pitchFamily="34" charset="-122"/>
                  <a:ea typeface="微软雅黑" pitchFamily="34" charset="-122"/>
                </a:rPr>
                <a:t>P1</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FF0000"/>
                  </a:solidFill>
                  <a:latin typeface="微软雅黑" pitchFamily="34" charset="-122"/>
                  <a:ea typeface="微软雅黑" pitchFamily="34" charset="-122"/>
                </a:rPr>
                <a:t>L0:  </a:t>
              </a:r>
              <a:r>
                <a:rPr lang="en-US" altLang="zh-CN" sz="2200" b="1">
                  <a:solidFill>
                    <a:srgbClr val="000000"/>
                  </a:solidFill>
                  <a:latin typeface="微软雅黑" pitchFamily="34" charset="-122"/>
                  <a:ea typeface="微软雅黑" pitchFamily="34" charset="-122"/>
                </a:rPr>
                <a:t>sub </a:t>
              </a:r>
              <a:r>
                <a:rPr lang="en-US" altLang="zh-CN" sz="2200" b="1">
                  <a:solidFill>
                    <a:srgbClr val="CC3300"/>
                  </a:solidFill>
                  <a:latin typeface="微软雅黑" pitchFamily="34" charset="-122"/>
                  <a:ea typeface="微软雅黑" pitchFamily="34" charset="-122"/>
                </a:rPr>
                <a:t>C</a:t>
              </a:r>
            </a:p>
            <a:p>
              <a:pPr fontAlgn="base">
                <a:spcBef>
                  <a:spcPct val="0"/>
                </a:spcBef>
                <a:spcAft>
                  <a:spcPct val="0"/>
                </a:spcAft>
              </a:pPr>
              <a:r>
                <a:rPr lang="en-US" altLang="zh-CN" sz="2200" b="1">
                  <a:solidFill>
                    <a:srgbClr val="000000"/>
                  </a:solidFill>
                  <a:latin typeface="微软雅黑" pitchFamily="34" charset="-122"/>
                  <a:ea typeface="微软雅黑" pitchFamily="34" charset="-122"/>
                </a:rPr>
                <a:t>       ……</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B</a:t>
              </a:r>
              <a:r>
                <a:rPr lang="en-US" altLang="zh-CN" sz="2200" b="1">
                  <a:solidFill>
                    <a:srgbClr val="000000"/>
                  </a:solidFill>
                  <a:latin typeface="微软雅黑" pitchFamily="34" charset="-122"/>
                  <a:ea typeface="微软雅黑" pitchFamily="34" charset="-122"/>
                </a:rPr>
                <a:t>:  </a:t>
              </a:r>
              <a:r>
                <a:rPr lang="en-US" altLang="zh-CN">
                  <a:solidFill>
                    <a:srgbClr val="000000"/>
                  </a:solidFill>
                </a:rPr>
                <a:t>   </a:t>
              </a:r>
              <a:r>
                <a:rPr lang="en-US" altLang="zh-CN" sz="2200" b="1">
                  <a:solidFill>
                    <a:srgbClr val="000000"/>
                  </a:solidFill>
                  <a:latin typeface="微软雅黑" pitchFamily="34" charset="-122"/>
                  <a:ea typeface="微软雅黑" pitchFamily="34" charset="-122"/>
                </a:rPr>
                <a:t>10</a:t>
              </a:r>
            </a:p>
            <a:p>
              <a:pPr fontAlgn="base">
                <a:spcBef>
                  <a:spcPct val="0"/>
                </a:spcBef>
                <a:spcAft>
                  <a:spcPct val="0"/>
                </a:spcAft>
              </a:pPr>
              <a:r>
                <a:rPr lang="en-US" altLang="zh-CN" sz="2200" b="1">
                  <a:solidFill>
                    <a:srgbClr val="CC3300"/>
                  </a:solidFill>
                  <a:latin typeface="微软雅黑" pitchFamily="34" charset="-122"/>
                  <a:ea typeface="微软雅黑" pitchFamily="34" charset="-122"/>
                </a:rPr>
                <a:t>C</a:t>
              </a:r>
              <a:r>
                <a:rPr lang="zh-CN" altLang="en-US" sz="2200" b="1">
                  <a:solidFill>
                    <a:srgbClr val="000000"/>
                  </a:solidFill>
                  <a:latin typeface="微软雅黑" pitchFamily="34" charset="-122"/>
                  <a:ea typeface="微软雅黑" pitchFamily="34" charset="-122"/>
                </a:rPr>
                <a:t>：  </a:t>
              </a:r>
              <a:r>
                <a:rPr lang="en-US" altLang="zh-CN" sz="2200" b="1">
                  <a:solidFill>
                    <a:srgbClr val="000000"/>
                  </a:solidFill>
                  <a:latin typeface="微软雅黑" pitchFamily="34" charset="-122"/>
                  <a:ea typeface="微软雅黑" pitchFamily="34" charset="-122"/>
                </a:rPr>
                <a:t>20</a:t>
              </a:r>
            </a:p>
          </p:txBody>
        </p:sp>
        <p:sp>
          <p:nvSpPr>
            <p:cNvPr id="775203" name="Rectangle 35"/>
            <p:cNvSpPr>
              <a:spLocks noChangeArrowheads="1"/>
            </p:cNvSpPr>
            <p:nvPr/>
          </p:nvSpPr>
          <p:spPr bwMode="auto">
            <a:xfrm>
              <a:off x="229" y="1750"/>
              <a:ext cx="1014" cy="1481"/>
            </a:xfrm>
            <a:prstGeom prst="rect">
              <a:avLst/>
            </a:prstGeom>
            <a:solidFill>
              <a:schemeClr val="accent2">
                <a:alpha val="24001"/>
              </a:scheme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204" name="Rectangle 36"/>
            <p:cNvSpPr>
              <a:spLocks noChangeArrowheads="1"/>
            </p:cNvSpPr>
            <p:nvPr/>
          </p:nvSpPr>
          <p:spPr bwMode="auto">
            <a:xfrm>
              <a:off x="224" y="3225"/>
              <a:ext cx="1014" cy="412"/>
            </a:xfrm>
            <a:prstGeom prst="rect">
              <a:avLst/>
            </a:prstGeom>
            <a:solidFill>
              <a:srgbClr val="800080">
                <a:alpha val="24001"/>
              </a:srgbClr>
            </a:solidFill>
            <a:ln w="9525">
              <a:no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205" name="Text Box 37"/>
            <p:cNvSpPr txBox="1">
              <a:spLocks noChangeArrowheads="1"/>
            </p:cNvSpPr>
            <p:nvPr/>
          </p:nvSpPr>
          <p:spPr bwMode="auto">
            <a:xfrm>
              <a:off x="442" y="3788"/>
              <a:ext cx="585" cy="269"/>
            </a:xfrm>
            <a:prstGeom prst="rect">
              <a:avLst/>
            </a:prstGeom>
            <a:noFill/>
            <a:ln w="9525">
              <a:noFill/>
              <a:miter lim="800000"/>
              <a:headEnd/>
              <a:tailEnd/>
            </a:ln>
            <a:effectLst/>
          </p:spPr>
          <p:txBody>
            <a:bodyPr>
              <a:spAutoFit/>
            </a:bodyPr>
            <a:lstStyle/>
            <a:p>
              <a:pPr fontAlgn="base">
                <a:spcBef>
                  <a:spcPct val="50000"/>
                </a:spcBef>
                <a:spcAft>
                  <a:spcPct val="0"/>
                </a:spcAft>
              </a:pPr>
              <a:endParaRPr lang="zh-CN" altLang="en-US" sz="2200" b="1">
                <a:solidFill>
                  <a:srgbClr val="333399"/>
                </a:solidFill>
                <a:latin typeface="微软雅黑" pitchFamily="34" charset="-122"/>
                <a:ea typeface="微软雅黑" pitchFamily="34" charset="-122"/>
              </a:endParaRPr>
            </a:p>
          </p:txBody>
        </p:sp>
      </p:grpSp>
      <p:grpSp>
        <p:nvGrpSpPr>
          <p:cNvPr id="775219" name="Group 51"/>
          <p:cNvGrpSpPr>
            <a:grpSpLocks/>
          </p:cNvGrpSpPr>
          <p:nvPr/>
        </p:nvGrpSpPr>
        <p:grpSpPr bwMode="auto">
          <a:xfrm>
            <a:off x="609600" y="3803650"/>
            <a:ext cx="581025" cy="492125"/>
            <a:chOff x="384" y="2396"/>
            <a:chExt cx="366" cy="310"/>
          </a:xfrm>
        </p:grpSpPr>
        <p:sp>
          <p:nvSpPr>
            <p:cNvPr id="775217" name="Line 49"/>
            <p:cNvSpPr>
              <a:spLocks noChangeShapeType="1"/>
            </p:cNvSpPr>
            <p:nvPr/>
          </p:nvSpPr>
          <p:spPr bwMode="auto">
            <a:xfrm>
              <a:off x="384" y="2532"/>
              <a:ext cx="366" cy="0"/>
            </a:xfrm>
            <a:prstGeom prst="line">
              <a:avLst/>
            </a:prstGeom>
            <a:noFill/>
            <a:ln w="57150">
              <a:solidFill>
                <a:srgbClr val="009242"/>
              </a:solidFill>
              <a:round/>
              <a:headEnd/>
              <a:tailEnd/>
            </a:ln>
            <a:effectLst/>
          </p:spPr>
          <p:txBody>
            <a:bodyPr/>
            <a:lstStyle/>
            <a:p>
              <a:pPr fontAlgn="base">
                <a:spcBef>
                  <a:spcPct val="0"/>
                </a:spcBef>
                <a:spcAft>
                  <a:spcPct val="0"/>
                </a:spcAft>
              </a:pPr>
              <a:endParaRPr lang="zh-CN" altLang="en-US">
                <a:solidFill>
                  <a:srgbClr val="000000"/>
                </a:solidFill>
              </a:endParaRPr>
            </a:p>
          </p:txBody>
        </p:sp>
        <p:sp>
          <p:nvSpPr>
            <p:cNvPr id="775218" name="Line 50"/>
            <p:cNvSpPr>
              <a:spLocks noChangeShapeType="1"/>
            </p:cNvSpPr>
            <p:nvPr/>
          </p:nvSpPr>
          <p:spPr bwMode="auto">
            <a:xfrm>
              <a:off x="567" y="2396"/>
              <a:ext cx="0" cy="310"/>
            </a:xfrm>
            <a:prstGeom prst="line">
              <a:avLst/>
            </a:prstGeom>
            <a:noFill/>
            <a:ln w="57150">
              <a:solidFill>
                <a:srgbClr val="009242"/>
              </a:solidFill>
              <a:round/>
              <a:headEnd/>
              <a:tailEnd/>
            </a:ln>
            <a:effectLst/>
          </p:spPr>
          <p:txBody>
            <a:bodyPr/>
            <a:lstStyle/>
            <a:p>
              <a:pPr fontAlgn="base">
                <a:spcBef>
                  <a:spcPct val="0"/>
                </a:spcBef>
                <a:spcAft>
                  <a:spcPct val="0"/>
                </a:spcAft>
              </a:pPr>
              <a:endParaRPr lang="zh-CN" altLang="en-US">
                <a:solidFill>
                  <a:srgbClr val="000000"/>
                </a:solidFill>
              </a:endParaRPr>
            </a:p>
          </p:txBody>
        </p:sp>
      </p:grpSp>
      <p:grpSp>
        <p:nvGrpSpPr>
          <p:cNvPr id="775262" name="Group 94"/>
          <p:cNvGrpSpPr>
            <a:grpSpLocks/>
          </p:cNvGrpSpPr>
          <p:nvPr/>
        </p:nvGrpSpPr>
        <p:grpSpPr bwMode="auto">
          <a:xfrm>
            <a:off x="4516438" y="957263"/>
            <a:ext cx="4584700" cy="5872162"/>
            <a:chOff x="2816" y="540"/>
            <a:chExt cx="2888" cy="3699"/>
          </a:xfrm>
        </p:grpSpPr>
        <p:sp>
          <p:nvSpPr>
            <p:cNvPr id="775221" name="Text Box 25"/>
            <p:cNvSpPr txBox="1">
              <a:spLocks noChangeArrowheads="1"/>
            </p:cNvSpPr>
            <p:nvPr/>
          </p:nvSpPr>
          <p:spPr bwMode="auto">
            <a:xfrm>
              <a:off x="5323" y="1102"/>
              <a:ext cx="381" cy="221"/>
            </a:xfrm>
            <a:prstGeom prst="rect">
              <a:avLst/>
            </a:prstGeom>
            <a:noFill/>
            <a:ln w="9525">
              <a:noFill/>
              <a:round/>
              <a:headEnd/>
              <a:tailEnd/>
            </a:ln>
          </p:spPr>
          <p:txBody>
            <a:bodyPr wrap="none" lIns="0" tIns="46800" rIns="0" bIns="46800"/>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%esp </a:t>
              </a:r>
            </a:p>
          </p:txBody>
        </p:sp>
        <p:sp>
          <p:nvSpPr>
            <p:cNvPr id="775222" name="Line 26"/>
            <p:cNvSpPr>
              <a:spLocks noChangeShapeType="1"/>
            </p:cNvSpPr>
            <p:nvPr/>
          </p:nvSpPr>
          <p:spPr bwMode="auto">
            <a:xfrm flipH="1">
              <a:off x="5138" y="1217"/>
              <a:ext cx="197" cy="1"/>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4" name="Text Box 29"/>
            <p:cNvSpPr txBox="1">
              <a:spLocks noChangeArrowheads="1"/>
            </p:cNvSpPr>
            <p:nvPr/>
          </p:nvSpPr>
          <p:spPr bwMode="auto">
            <a:xfrm>
              <a:off x="5310" y="2502"/>
              <a:ext cx="370" cy="229"/>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900" b="1">
                  <a:solidFill>
                    <a:srgbClr val="000000"/>
                  </a:solidFill>
                  <a:latin typeface="微软雅黑" pitchFamily="34" charset="-122"/>
                  <a:ea typeface="微软雅黑" pitchFamily="34" charset="-122"/>
                  <a:cs typeface="msgothic"/>
                </a:rPr>
                <a:t>brk</a:t>
              </a:r>
            </a:p>
          </p:txBody>
        </p:sp>
        <p:sp>
          <p:nvSpPr>
            <p:cNvPr id="775225" name="Line 30"/>
            <p:cNvSpPr>
              <a:spLocks noChangeShapeType="1"/>
            </p:cNvSpPr>
            <p:nvPr/>
          </p:nvSpPr>
          <p:spPr bwMode="auto">
            <a:xfrm flipH="1">
              <a:off x="5150" y="2626"/>
              <a:ext cx="187" cy="1"/>
            </a:xfrm>
            <a:prstGeom prst="line">
              <a:avLst/>
            </a:prstGeom>
            <a:noFill/>
            <a:ln w="3240">
              <a:solidFill>
                <a:srgbClr val="000066"/>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6" name="Text Box 31"/>
            <p:cNvSpPr txBox="1">
              <a:spLocks noChangeArrowheads="1"/>
            </p:cNvSpPr>
            <p:nvPr/>
          </p:nvSpPr>
          <p:spPr bwMode="auto">
            <a:xfrm>
              <a:off x="2816" y="696"/>
              <a:ext cx="986" cy="203"/>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0xC00000000</a:t>
              </a:r>
            </a:p>
          </p:txBody>
        </p:sp>
        <p:sp>
          <p:nvSpPr>
            <p:cNvPr id="775227" name="Text Box 32"/>
            <p:cNvSpPr txBox="1">
              <a:spLocks noChangeArrowheads="1"/>
            </p:cNvSpPr>
            <p:nvPr/>
          </p:nvSpPr>
          <p:spPr bwMode="auto">
            <a:xfrm>
              <a:off x="2894" y="3755"/>
              <a:ext cx="900" cy="203"/>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微软雅黑" pitchFamily="34" charset="-122"/>
                  <a:ea typeface="微软雅黑" pitchFamily="34" charset="-122"/>
                  <a:cs typeface="msgothic"/>
                </a:rPr>
                <a:t>0x08048000</a:t>
              </a:r>
            </a:p>
          </p:txBody>
        </p:sp>
        <p:sp>
          <p:nvSpPr>
            <p:cNvPr id="775237" name="Text Box 24"/>
            <p:cNvSpPr txBox="1">
              <a:spLocks noChangeArrowheads="1"/>
            </p:cNvSpPr>
            <p:nvPr/>
          </p:nvSpPr>
          <p:spPr bwMode="auto">
            <a:xfrm>
              <a:off x="3497" y="4030"/>
              <a:ext cx="199" cy="209"/>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1600" b="1">
                  <a:solidFill>
                    <a:srgbClr val="000000"/>
                  </a:solidFill>
                  <a:latin typeface="Arial Black" pitchFamily="34" charset="0"/>
                  <a:ea typeface="msgothic"/>
                  <a:cs typeface="msgothic"/>
                </a:rPr>
                <a:t>0</a:t>
              </a:r>
            </a:p>
          </p:txBody>
        </p:sp>
        <p:grpSp>
          <p:nvGrpSpPr>
            <p:cNvPr id="775251" name="Group 83"/>
            <p:cNvGrpSpPr>
              <a:grpSpLocks/>
            </p:cNvGrpSpPr>
            <p:nvPr/>
          </p:nvGrpSpPr>
          <p:grpSpPr bwMode="auto">
            <a:xfrm>
              <a:off x="3761" y="540"/>
              <a:ext cx="1434" cy="3646"/>
              <a:chOff x="3151" y="513"/>
              <a:chExt cx="1873" cy="3646"/>
            </a:xfrm>
          </p:grpSpPr>
          <p:sp>
            <p:nvSpPr>
              <p:cNvPr id="775220" name="Rectangle 52"/>
              <p:cNvSpPr>
                <a:spLocks noChangeArrowheads="1"/>
              </p:cNvSpPr>
              <p:nvPr/>
            </p:nvSpPr>
            <p:spPr bwMode="auto">
              <a:xfrm>
                <a:off x="3151" y="1190"/>
                <a:ext cx="1784" cy="457"/>
              </a:xfrm>
              <a:prstGeom prst="rect">
                <a:avLst/>
              </a:prstGeom>
              <a:solidFill>
                <a:schemeClr val="bg1"/>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5223" name="Line 28"/>
              <p:cNvSpPr>
                <a:spLocks noChangeShapeType="1"/>
              </p:cNvSpPr>
              <p:nvPr/>
            </p:nvSpPr>
            <p:spPr bwMode="auto">
              <a:xfrm flipV="1">
                <a:off x="5023" y="523"/>
                <a:ext cx="1" cy="290"/>
              </a:xfrm>
              <a:prstGeom prst="line">
                <a:avLst/>
              </a:prstGeom>
              <a:noFill/>
              <a:ln w="3810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28" name="Rectangle 14"/>
              <p:cNvSpPr>
                <a:spLocks noChangeArrowheads="1"/>
              </p:cNvSpPr>
              <p:nvPr/>
            </p:nvSpPr>
            <p:spPr bwMode="auto">
              <a:xfrm>
                <a:off x="3152" y="513"/>
                <a:ext cx="1783" cy="326"/>
              </a:xfrm>
              <a:prstGeom prst="rect">
                <a:avLst/>
              </a:prstGeom>
              <a:solidFill>
                <a:srgbClr val="F1C7C7"/>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内核虚存区</a:t>
                </a:r>
              </a:p>
            </p:txBody>
          </p:sp>
          <p:sp>
            <p:nvSpPr>
              <p:cNvPr id="775229" name="Rectangle 15"/>
              <p:cNvSpPr>
                <a:spLocks noChangeArrowheads="1"/>
              </p:cNvSpPr>
              <p:nvPr/>
            </p:nvSpPr>
            <p:spPr bwMode="auto">
              <a:xfrm>
                <a:off x="3152" y="1652"/>
                <a:ext cx="1783" cy="448"/>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共享库区域</a:t>
                </a:r>
              </a:p>
            </p:txBody>
          </p:sp>
          <p:sp>
            <p:nvSpPr>
              <p:cNvPr id="33808" name="Rectangle 16"/>
              <p:cNvSpPr>
                <a:spLocks noChangeArrowheads="1"/>
              </p:cNvSpPr>
              <p:nvPr/>
            </p:nvSpPr>
            <p:spPr bwMode="auto">
              <a:xfrm>
                <a:off x="3152" y="2097"/>
                <a:ext cx="1783" cy="484"/>
              </a:xfrm>
              <a:prstGeom prst="rect">
                <a:avLst/>
              </a:prstGeom>
              <a:solidFill>
                <a:schemeClr val="bg1"/>
              </a:solidFill>
              <a:ln w="3302">
                <a:solidFill>
                  <a:schemeClr val="tx1"/>
                </a:solidFill>
                <a:miter lim="800000"/>
                <a:headEnd/>
                <a:tailEnd/>
              </a:ln>
            </p:spPr>
            <p:txBody>
              <a:bodyPr wrap="none" anchor="ctr"/>
              <a:lstStyle/>
              <a:p>
                <a:pPr eaLnBrk="0" fontAlgn="base" hangingPunct="0">
                  <a:spcBef>
                    <a:spcPct val="0"/>
                  </a:spcBef>
                  <a:spcAft>
                    <a:spcPct val="0"/>
                  </a:spcAft>
                  <a:defRPr/>
                </a:pPr>
                <a:endParaRPr lang="en-US" sz="2400" b="1">
                  <a:solidFill>
                    <a:srgbClr val="000000"/>
                  </a:solidFill>
                  <a:latin typeface="Arial Narrow" pitchFamily="34" charset="0"/>
                </a:endParaRPr>
              </a:p>
            </p:txBody>
          </p:sp>
          <p:sp>
            <p:nvSpPr>
              <p:cNvPr id="775231" name="Rectangle 17"/>
              <p:cNvSpPr>
                <a:spLocks noChangeArrowheads="1"/>
              </p:cNvSpPr>
              <p:nvPr/>
            </p:nvSpPr>
            <p:spPr bwMode="auto">
              <a:xfrm>
                <a:off x="3152" y="2580"/>
                <a:ext cx="1783" cy="448"/>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堆（</a:t>
                </a:r>
                <a:r>
                  <a:rPr lang="en-GB" altLang="zh-CN" sz="2000" b="1">
                    <a:solidFill>
                      <a:srgbClr val="000000"/>
                    </a:solidFill>
                    <a:latin typeface="微软雅黑" pitchFamily="34" charset="-122"/>
                    <a:ea typeface="微软雅黑" pitchFamily="34" charset="-122"/>
                    <a:cs typeface="msgothic"/>
                  </a:rPr>
                  <a:t>heap</a:t>
                </a:r>
                <a:r>
                  <a:rPr lang="zh-CN" altLang="en-GB" sz="2000" b="1">
                    <a:solidFill>
                      <a:srgbClr val="000000"/>
                    </a:solidFill>
                    <a:latin typeface="微软雅黑" pitchFamily="34" charset="-122"/>
                    <a:ea typeface="微软雅黑" pitchFamily="34" charset="-122"/>
                    <a:cs typeface="msgothic"/>
                  </a:rPr>
                  <a:t>）</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动态生成</a:t>
                </a:r>
                <a:r>
                  <a:rPr lang="en-GB" altLang="zh-CN" sz="2000" b="1">
                    <a:solidFill>
                      <a:srgbClr val="000000"/>
                    </a:solidFill>
                    <a:latin typeface="Calibri" pitchFamily="34" charset="0"/>
                    <a:ea typeface="微软雅黑" pitchFamily="34" charset="-122"/>
                    <a:cs typeface="msgothic"/>
                  </a:rPr>
                  <a:t>)</a:t>
                </a:r>
              </a:p>
            </p:txBody>
          </p:sp>
          <p:sp>
            <p:nvSpPr>
              <p:cNvPr id="775232" name="Line 19"/>
              <p:cNvSpPr>
                <a:spLocks noChangeShapeType="1"/>
              </p:cNvSpPr>
              <p:nvPr/>
            </p:nvSpPr>
            <p:spPr bwMode="auto">
              <a:xfrm flipV="1">
                <a:off x="4041" y="2317"/>
                <a:ext cx="1" cy="257"/>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3" name="Rectangle 20"/>
              <p:cNvSpPr>
                <a:spLocks noChangeArrowheads="1"/>
              </p:cNvSpPr>
              <p:nvPr/>
            </p:nvSpPr>
            <p:spPr bwMode="auto">
              <a:xfrm>
                <a:off x="3152" y="819"/>
                <a:ext cx="1783" cy="377"/>
              </a:xfrm>
              <a:prstGeom prst="rect">
                <a:avLst/>
              </a:prstGeom>
              <a:solidFill>
                <a:srgbClr val="D5F1CF"/>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用户栈</a:t>
                </a:r>
                <a:endParaRPr lang="zh-CN" altLang="en-GB" b="1">
                  <a:solidFill>
                    <a:srgbClr val="000000"/>
                  </a:solidFill>
                  <a:latin typeface="微软雅黑" pitchFamily="34" charset="-122"/>
                  <a:ea typeface="微软雅黑" pitchFamily="34" charset="-122"/>
                  <a:cs typeface="msgothic"/>
                </a:endParaRP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Calibri" pitchFamily="34" charset="0"/>
                    <a:ea typeface="微软雅黑" pitchFamily="34" charset="-122"/>
                    <a:cs typeface="msgothic"/>
                  </a:rPr>
                  <a:t>动态生成</a:t>
                </a:r>
              </a:p>
            </p:txBody>
          </p:sp>
          <p:sp>
            <p:nvSpPr>
              <p:cNvPr id="775234" name="Line 21"/>
              <p:cNvSpPr>
                <a:spLocks noChangeShapeType="1"/>
              </p:cNvSpPr>
              <p:nvPr/>
            </p:nvSpPr>
            <p:spPr bwMode="auto">
              <a:xfrm flipV="1">
                <a:off x="4041" y="1501"/>
                <a:ext cx="1" cy="155"/>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775235" name="Line 22"/>
              <p:cNvSpPr>
                <a:spLocks noChangeShapeType="1"/>
              </p:cNvSpPr>
              <p:nvPr/>
            </p:nvSpPr>
            <p:spPr bwMode="auto">
              <a:xfrm>
                <a:off x="4041" y="1196"/>
                <a:ext cx="1" cy="153"/>
              </a:xfrm>
              <a:prstGeom prst="line">
                <a:avLst/>
              </a:prstGeom>
              <a:noFill/>
              <a:ln w="3240">
                <a:solidFill>
                  <a:schemeClr val="tx1"/>
                </a:solidFill>
                <a:miter lim="800000"/>
                <a:headEnd/>
                <a:tailEnd type="triangle" w="med" len="med"/>
              </a:ln>
            </p:spPr>
            <p:txBody>
              <a:bodyPr/>
              <a:lstStyle/>
              <a:p>
                <a:pPr fontAlgn="base">
                  <a:spcBef>
                    <a:spcPct val="0"/>
                  </a:spcBef>
                  <a:spcAft>
                    <a:spcPct val="0"/>
                  </a:spcAft>
                </a:pPr>
                <a:endParaRPr lang="zh-CN" altLang="en-US">
                  <a:solidFill>
                    <a:srgbClr val="000000"/>
                  </a:solidFill>
                </a:endParaRPr>
              </a:p>
            </p:txBody>
          </p:sp>
          <p:sp>
            <p:nvSpPr>
              <p:cNvPr id="33815" name="Rectangle 23"/>
              <p:cNvSpPr>
                <a:spLocks noChangeArrowheads="1"/>
              </p:cNvSpPr>
              <p:nvPr/>
            </p:nvSpPr>
            <p:spPr bwMode="auto">
              <a:xfrm>
                <a:off x="3152" y="3893"/>
                <a:ext cx="1783" cy="266"/>
              </a:xfrm>
              <a:prstGeom prst="rect">
                <a:avLst/>
              </a:prstGeom>
              <a:solidFill>
                <a:schemeClr val="bg1">
                  <a:lumMod val="75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未使用</a:t>
                </a:r>
              </a:p>
            </p:txBody>
          </p:sp>
          <p:sp>
            <p:nvSpPr>
              <p:cNvPr id="33826" name="Rectangle 34"/>
              <p:cNvSpPr>
                <a:spLocks noChangeArrowheads="1"/>
              </p:cNvSpPr>
              <p:nvPr/>
            </p:nvSpPr>
            <p:spPr bwMode="auto">
              <a:xfrm>
                <a:off x="3152" y="3026"/>
                <a:ext cx="1783" cy="449"/>
              </a:xfrm>
              <a:prstGeom prst="rect">
                <a:avLst/>
              </a:prstGeom>
              <a:solidFill>
                <a:schemeClr val="accent2">
                  <a:lumMod val="20000"/>
                  <a:lumOff val="80000"/>
                </a:schemeClr>
              </a:solidFill>
              <a:ln w="3240">
                <a:solidFill>
                  <a:schemeClr val="tx1"/>
                </a:solidFill>
                <a:miter lim="800000"/>
                <a:headEnd/>
                <a:tailEnd/>
              </a:ln>
              <a:effectLst/>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读写数据段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 .bss)</a:t>
                </a:r>
              </a:p>
            </p:txBody>
          </p:sp>
          <p:sp>
            <p:nvSpPr>
              <p:cNvPr id="775239" name="Rectangle 35"/>
              <p:cNvSpPr>
                <a:spLocks noChangeArrowheads="1"/>
              </p:cNvSpPr>
              <p:nvPr/>
            </p:nvSpPr>
            <p:spPr bwMode="auto">
              <a:xfrm>
                <a:off x="3152" y="3445"/>
                <a:ext cx="1783" cy="448"/>
              </a:xfrm>
              <a:prstGeom prst="rect">
                <a:avLst/>
              </a:prstGeom>
              <a:solidFill>
                <a:srgbClr val="F6F5BD"/>
              </a:solidFill>
              <a:ln w="324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000" b="1">
                    <a:solidFill>
                      <a:srgbClr val="000000"/>
                    </a:solidFill>
                    <a:latin typeface="微软雅黑" pitchFamily="34" charset="-122"/>
                    <a:ea typeface="微软雅黑" pitchFamily="34" charset="-122"/>
                    <a:cs typeface="msgothic"/>
                  </a:rPr>
                  <a:t>只读代码段</a:t>
                </a:r>
              </a:p>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r>
                  <a:rPr lang="en-GB" altLang="zh-CN" sz="1600" b="1">
                    <a:solidFill>
                      <a:srgbClr val="000000"/>
                    </a:solidFill>
                    <a:latin typeface="Calibri" pitchFamily="34"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.rodata</a:t>
                </a:r>
                <a:r>
                  <a:rPr lang="zh-CN" altLang="en-GB" b="1">
                    <a:solidFill>
                      <a:srgbClr val="000000"/>
                    </a:solidFill>
                    <a:latin typeface="微软雅黑" pitchFamily="34" charset="-122"/>
                    <a:ea typeface="微软雅黑" pitchFamily="34" charset="-122"/>
                    <a:cs typeface="msgothic"/>
                  </a:rPr>
                  <a:t>等</a:t>
                </a:r>
                <a:r>
                  <a:rPr lang="en-GB" altLang="zh-CN" sz="1600" b="1">
                    <a:solidFill>
                      <a:srgbClr val="000000"/>
                    </a:solidFill>
                    <a:latin typeface="Calibri" pitchFamily="34" charset="0"/>
                    <a:ea typeface="微软雅黑" pitchFamily="34" charset="-122"/>
                    <a:cs typeface="msgothic"/>
                  </a:rPr>
                  <a:t>)</a:t>
                </a:r>
              </a:p>
            </p:txBody>
          </p:sp>
        </p:grpSp>
        <p:sp>
          <p:nvSpPr>
            <p:cNvPr id="775241" name="AutoShape 36"/>
            <p:cNvSpPr>
              <a:spLocks/>
            </p:cNvSpPr>
            <p:nvPr/>
          </p:nvSpPr>
          <p:spPr bwMode="auto">
            <a:xfrm>
              <a:off x="5127" y="3121"/>
              <a:ext cx="140" cy="816"/>
            </a:xfrm>
            <a:prstGeom prst="rightBrace">
              <a:avLst>
                <a:gd name="adj1" fmla="val 48571"/>
                <a:gd name="adj2" fmla="val 50000"/>
              </a:avLst>
            </a:prstGeom>
            <a:noFill/>
            <a:ln w="38100">
              <a:solidFill>
                <a:srgbClr val="FF0000"/>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sp>
          <p:nvSpPr>
            <p:cNvPr id="775242" name="Text Box 37"/>
            <p:cNvSpPr txBox="1">
              <a:spLocks noChangeArrowheads="1"/>
            </p:cNvSpPr>
            <p:nvPr/>
          </p:nvSpPr>
          <p:spPr bwMode="auto">
            <a:xfrm>
              <a:off x="5332" y="3119"/>
              <a:ext cx="323" cy="770"/>
            </a:xfrm>
            <a:prstGeom prst="rect">
              <a:avLst/>
            </a:prstGeom>
            <a:noFill/>
            <a:ln w="9525">
              <a:noFill/>
              <a:round/>
              <a:headEnd/>
              <a:tailEnd/>
            </a:ln>
          </p:spPr>
          <p:txBody>
            <a:bodyPr lIns="0" tIns="46800" rIns="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900" b="1">
                  <a:solidFill>
                    <a:srgbClr val="FF0000"/>
                  </a:solidFill>
                  <a:latin typeface="Calibri" pitchFamily="34" charset="0"/>
                  <a:ea typeface="微软雅黑" pitchFamily="34" charset="-122"/>
                  <a:cs typeface="msgothic"/>
                </a:rPr>
                <a:t>从可执行文件装入</a:t>
              </a:r>
            </a:p>
          </p:txBody>
        </p:sp>
        <p:sp>
          <p:nvSpPr>
            <p:cNvPr id="775250" name="Text Box 82"/>
            <p:cNvSpPr txBox="1">
              <a:spLocks noChangeArrowheads="1"/>
            </p:cNvSpPr>
            <p:nvPr/>
          </p:nvSpPr>
          <p:spPr bwMode="auto">
            <a:xfrm>
              <a:off x="5227" y="593"/>
              <a:ext cx="347" cy="250"/>
            </a:xfrm>
            <a:prstGeom prst="rect">
              <a:avLst/>
            </a:prstGeom>
            <a:noFill/>
            <a:ln w="9525">
              <a:noFill/>
              <a:miter lim="800000"/>
              <a:headEnd/>
              <a:tailEnd/>
            </a:ln>
            <a:effectLst/>
          </p:spPr>
          <p:txBody>
            <a:bodyPr lIns="0" rIns="0">
              <a:spAutoFit/>
            </a:bodyPr>
            <a:lstStyle/>
            <a:p>
              <a:pPr fontAlgn="base">
                <a:spcBef>
                  <a:spcPct val="50000"/>
                </a:spcBef>
                <a:spcAft>
                  <a:spcPct val="0"/>
                </a:spcAft>
              </a:pPr>
              <a:r>
                <a:rPr lang="en-US" altLang="zh-CN" sz="2000" b="1">
                  <a:solidFill>
                    <a:srgbClr val="CC3300"/>
                  </a:solidFill>
                  <a:latin typeface="微软雅黑" pitchFamily="34" charset="-122"/>
                  <a:ea typeface="微软雅黑" pitchFamily="34" charset="-122"/>
                </a:rPr>
                <a:t>1GB</a:t>
              </a:r>
            </a:p>
          </p:txBody>
        </p:sp>
      </p:grpSp>
      <p:sp>
        <p:nvSpPr>
          <p:cNvPr id="775252" name="Line 84"/>
          <p:cNvSpPr>
            <a:spLocks noChangeShapeType="1"/>
          </p:cNvSpPr>
          <p:nvPr/>
        </p:nvSpPr>
        <p:spPr bwMode="auto">
          <a:xfrm>
            <a:off x="4819650" y="3454400"/>
            <a:ext cx="1101725" cy="2365375"/>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3" name="Line 85"/>
          <p:cNvSpPr>
            <a:spLocks noChangeShapeType="1"/>
          </p:cNvSpPr>
          <p:nvPr/>
        </p:nvSpPr>
        <p:spPr bwMode="auto">
          <a:xfrm flipV="1">
            <a:off x="4716463" y="5167313"/>
            <a:ext cx="1204912" cy="798512"/>
          </a:xfrm>
          <a:prstGeom prst="line">
            <a:avLst/>
          </a:prstGeom>
          <a:noFill/>
          <a:ln w="38100">
            <a:solidFill>
              <a:srgbClr val="FF00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nvGrpSpPr>
          <p:cNvPr id="775261" name="Group 93"/>
          <p:cNvGrpSpPr>
            <a:grpSpLocks/>
          </p:cNvGrpSpPr>
          <p:nvPr/>
        </p:nvGrpSpPr>
        <p:grpSpPr bwMode="auto">
          <a:xfrm>
            <a:off x="392113" y="928688"/>
            <a:ext cx="1219200" cy="5559425"/>
            <a:chOff x="247" y="585"/>
            <a:chExt cx="768" cy="3502"/>
          </a:xfrm>
        </p:grpSpPr>
        <p:sp>
          <p:nvSpPr>
            <p:cNvPr id="775255" name="Line 87"/>
            <p:cNvSpPr>
              <a:spLocks noChangeShapeType="1"/>
            </p:cNvSpPr>
            <p:nvPr/>
          </p:nvSpPr>
          <p:spPr bwMode="auto">
            <a:xfrm flipH="1">
              <a:off x="274" y="1289"/>
              <a:ext cx="723" cy="150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6" name="Line 88"/>
            <p:cNvSpPr>
              <a:spLocks noChangeShapeType="1"/>
            </p:cNvSpPr>
            <p:nvPr/>
          </p:nvSpPr>
          <p:spPr bwMode="auto">
            <a:xfrm flipH="1">
              <a:off x="338" y="585"/>
              <a:ext cx="576" cy="1381"/>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7" name="Line 89"/>
            <p:cNvSpPr>
              <a:spLocks noChangeShapeType="1"/>
            </p:cNvSpPr>
            <p:nvPr/>
          </p:nvSpPr>
          <p:spPr bwMode="auto">
            <a:xfrm flipH="1">
              <a:off x="338" y="878"/>
              <a:ext cx="677" cy="640"/>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8" name="Line 90"/>
            <p:cNvSpPr>
              <a:spLocks noChangeShapeType="1"/>
            </p:cNvSpPr>
            <p:nvPr/>
          </p:nvSpPr>
          <p:spPr bwMode="auto">
            <a:xfrm flipH="1">
              <a:off x="357" y="1710"/>
              <a:ext cx="640" cy="512"/>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59" name="Line 91"/>
            <p:cNvSpPr>
              <a:spLocks noChangeShapeType="1"/>
            </p:cNvSpPr>
            <p:nvPr/>
          </p:nvSpPr>
          <p:spPr bwMode="auto">
            <a:xfrm flipH="1">
              <a:off x="247" y="2926"/>
              <a:ext cx="658" cy="1161"/>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5260" name="Line 92"/>
            <p:cNvSpPr>
              <a:spLocks noChangeShapeType="1"/>
            </p:cNvSpPr>
            <p:nvPr/>
          </p:nvSpPr>
          <p:spPr bwMode="auto">
            <a:xfrm flipH="1" flipV="1">
              <a:off x="393" y="2094"/>
              <a:ext cx="476" cy="1581"/>
            </a:xfrm>
            <a:prstGeom prst="line">
              <a:avLst/>
            </a:prstGeom>
            <a:noFill/>
            <a:ln w="9525">
              <a:solidFill>
                <a:schemeClr val="tx1"/>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75263" name="Text Box 95"/>
          <p:cNvSpPr txBox="1">
            <a:spLocks noChangeArrowheads="1"/>
          </p:cNvSpPr>
          <p:nvPr/>
        </p:nvSpPr>
        <p:spPr bwMode="auto">
          <a:xfrm>
            <a:off x="4429125" y="1568450"/>
            <a:ext cx="1304925" cy="1311275"/>
          </a:xfrm>
          <a:prstGeom prst="rect">
            <a:avLst/>
          </a:prstGeom>
          <a:noFill/>
          <a:ln w="9525">
            <a:noFill/>
            <a:miter lim="800000"/>
            <a:headEnd/>
            <a:tailEnd/>
          </a:ln>
          <a:effectLst/>
        </p:spPr>
        <p:txBody>
          <a:bodyPr>
            <a:spAutoFit/>
          </a:bodyPr>
          <a:lstStyle/>
          <a:p>
            <a:pPr fontAlgn="base">
              <a:spcBef>
                <a:spcPct val="0"/>
              </a:spcBef>
              <a:spcAft>
                <a:spcPct val="0"/>
              </a:spcAft>
            </a:pPr>
            <a:r>
              <a:rPr lang="zh-CN" altLang="en-US" sz="2000" b="1">
                <a:solidFill>
                  <a:srgbClr val="FF0000"/>
                </a:solidFill>
                <a:ea typeface="微软雅黑" pitchFamily="34" charset="-122"/>
              </a:rPr>
              <a:t>符号绑定</a:t>
            </a:r>
          </a:p>
          <a:p>
            <a:pPr fontAlgn="base">
              <a:spcBef>
                <a:spcPct val="0"/>
              </a:spcBef>
              <a:spcAft>
                <a:spcPct val="0"/>
              </a:spcAft>
            </a:pPr>
            <a:r>
              <a:rPr lang="zh-CN" altLang="en-US" sz="2000" b="1">
                <a:solidFill>
                  <a:srgbClr val="FF0000"/>
                </a:solidFill>
                <a:ea typeface="微软雅黑" pitchFamily="34" charset="-122"/>
              </a:rPr>
              <a:t>同节合并</a:t>
            </a:r>
          </a:p>
          <a:p>
            <a:pPr fontAlgn="base">
              <a:spcBef>
                <a:spcPct val="0"/>
              </a:spcBef>
              <a:spcAft>
                <a:spcPct val="0"/>
              </a:spcAft>
            </a:pPr>
            <a:r>
              <a:rPr lang="zh-CN" altLang="en-US" sz="2000" b="1">
                <a:solidFill>
                  <a:srgbClr val="FF0000"/>
                </a:solidFill>
                <a:ea typeface="微软雅黑" pitchFamily="34" charset="-122"/>
              </a:rPr>
              <a:t>确定地址</a:t>
            </a:r>
          </a:p>
          <a:p>
            <a:pPr fontAlgn="base">
              <a:spcBef>
                <a:spcPct val="0"/>
              </a:spcBef>
              <a:spcAft>
                <a:spcPct val="0"/>
              </a:spcAft>
            </a:pPr>
            <a:r>
              <a:rPr lang="zh-CN" altLang="en-US" sz="2000" b="1">
                <a:solidFill>
                  <a:srgbClr val="FF0000"/>
                </a:solidFill>
                <a:ea typeface="微软雅黑" pitchFamily="34" charset="-122"/>
              </a:rPr>
              <a:t>修改引用</a:t>
            </a:r>
          </a:p>
        </p:txBody>
      </p:sp>
    </p:spTree>
    <p:extLst>
      <p:ext uri="{BB962C8B-B14F-4D97-AF65-F5344CB8AC3E}">
        <p14:creationId xmlns:p14="http://schemas.microsoft.com/office/powerpoint/2010/main" xmlns="" val="519682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75201"/>
                                        </p:tgtEl>
                                        <p:attrNameLst>
                                          <p:attrName>style.visibility</p:attrName>
                                        </p:attrNameLst>
                                      </p:cBhvr>
                                      <p:to>
                                        <p:strVal val="visible"/>
                                      </p:to>
                                    </p:set>
                                    <p:animEffect transition="in" filter="blinds(horizontal)">
                                      <p:cBhvr>
                                        <p:cTn id="7" dur="500"/>
                                        <p:tgtEl>
                                          <p:spTgt spid="77520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75216"/>
                                        </p:tgtEl>
                                        <p:attrNameLst>
                                          <p:attrName>style.visibility</p:attrName>
                                        </p:attrNameLst>
                                      </p:cBhvr>
                                      <p:to>
                                        <p:strVal val="visible"/>
                                      </p:to>
                                    </p:set>
                                    <p:animEffect transition="in" filter="blinds(horizontal)">
                                      <p:cBhvr>
                                        <p:cTn id="12" dur="500"/>
                                        <p:tgtEl>
                                          <p:spTgt spid="77521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5261"/>
                                        </p:tgtEl>
                                        <p:attrNameLst>
                                          <p:attrName>style.visibility</p:attrName>
                                        </p:attrNameLst>
                                      </p:cBhvr>
                                      <p:to>
                                        <p:strVal val="visible"/>
                                      </p:to>
                                    </p:set>
                                    <p:animEffect transition="in" filter="blinds(horizontal)">
                                      <p:cBhvr>
                                        <p:cTn id="17" dur="500"/>
                                        <p:tgtEl>
                                          <p:spTgt spid="775261"/>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775219"/>
                                        </p:tgtEl>
                                        <p:attrNameLst>
                                          <p:attrName>style.visibility</p:attrName>
                                        </p:attrNameLst>
                                      </p:cBhvr>
                                      <p:to>
                                        <p:strVal val="visible"/>
                                      </p:to>
                                    </p:set>
                                    <p:animEffect transition="in" filter="blinds(horizontal)">
                                      <p:cBhvr>
                                        <p:cTn id="22" dur="500"/>
                                        <p:tgtEl>
                                          <p:spTgt spid="775219"/>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75175"/>
                                        </p:tgtEl>
                                        <p:attrNameLst>
                                          <p:attrName>style.visibility</p:attrName>
                                        </p:attrNameLst>
                                      </p:cBhvr>
                                      <p:to>
                                        <p:strVal val="visible"/>
                                      </p:to>
                                    </p:set>
                                    <p:animEffect transition="in" filter="blinds(horizontal)">
                                      <p:cBhvr>
                                        <p:cTn id="27" dur="500"/>
                                        <p:tgtEl>
                                          <p:spTgt spid="775175"/>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75189"/>
                                        </p:tgtEl>
                                        <p:attrNameLst>
                                          <p:attrName>style.visibility</p:attrName>
                                        </p:attrNameLst>
                                      </p:cBhvr>
                                      <p:to>
                                        <p:strVal val="visible"/>
                                      </p:to>
                                    </p:set>
                                    <p:animEffect transition="in" filter="blinds(horizontal)">
                                      <p:cBhvr>
                                        <p:cTn id="32" dur="500"/>
                                        <p:tgtEl>
                                          <p:spTgt spid="775189"/>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775262"/>
                                        </p:tgtEl>
                                        <p:attrNameLst>
                                          <p:attrName>style.visibility</p:attrName>
                                        </p:attrNameLst>
                                      </p:cBhvr>
                                      <p:to>
                                        <p:strVal val="visible"/>
                                      </p:to>
                                    </p:set>
                                    <p:animEffect transition="in" filter="blinds(horizontal)">
                                      <p:cBhvr>
                                        <p:cTn id="37" dur="500"/>
                                        <p:tgtEl>
                                          <p:spTgt spid="775262"/>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775252"/>
                                        </p:tgtEl>
                                        <p:attrNameLst>
                                          <p:attrName>style.visibility</p:attrName>
                                        </p:attrNameLst>
                                      </p:cBhvr>
                                      <p:to>
                                        <p:strVal val="visible"/>
                                      </p:to>
                                    </p:set>
                                    <p:animEffect transition="in" filter="blinds(horizontal)">
                                      <p:cBhvr>
                                        <p:cTn id="42" dur="500"/>
                                        <p:tgtEl>
                                          <p:spTgt spid="775252"/>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775253"/>
                                        </p:tgtEl>
                                        <p:attrNameLst>
                                          <p:attrName>style.visibility</p:attrName>
                                        </p:attrNameLst>
                                      </p:cBhvr>
                                      <p:to>
                                        <p:strVal val="visible"/>
                                      </p:to>
                                    </p:set>
                                    <p:animEffect transition="in" filter="blinds(horizontal)">
                                      <p:cBhvr>
                                        <p:cTn id="47" dur="500"/>
                                        <p:tgtEl>
                                          <p:spTgt spid="775253"/>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nodeType="clickEffect">
                                  <p:stCondLst>
                                    <p:cond delay="0"/>
                                  </p:stCondLst>
                                  <p:childTnLst>
                                    <p:set>
                                      <p:cBhvr>
                                        <p:cTn id="51" dur="1" fill="hold">
                                          <p:stCondLst>
                                            <p:cond delay="0"/>
                                          </p:stCondLst>
                                        </p:cTn>
                                        <p:tgtEl>
                                          <p:spTgt spid="775189"/>
                                        </p:tgtEl>
                                        <p:attrNameLst>
                                          <p:attrName>style.visibility</p:attrName>
                                        </p:attrNameLst>
                                      </p:cBhvr>
                                      <p:to>
                                        <p:strVal val="visible"/>
                                      </p:to>
                                    </p:set>
                                    <p:animEffect transition="in" filter="blinds(horizontal)">
                                      <p:cBhvr>
                                        <p:cTn id="52" dur="500"/>
                                        <p:tgtEl>
                                          <p:spTgt spid="775189"/>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775263"/>
                                        </p:tgtEl>
                                        <p:attrNameLst>
                                          <p:attrName>style.visibility</p:attrName>
                                        </p:attrNameLst>
                                      </p:cBhvr>
                                      <p:to>
                                        <p:strVal val="visible"/>
                                      </p:to>
                                    </p:set>
                                    <p:animEffect transition="in" filter="blinds(horizontal)">
                                      <p:cBhvr>
                                        <p:cTn id="57" dur="500"/>
                                        <p:tgtEl>
                                          <p:spTgt spid="775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175" grpId="0" animBg="1"/>
      <p:bldP spid="775252" grpId="0" animBg="1"/>
      <p:bldP spid="775253" grpId="0" animBg="1"/>
      <p:bldP spid="77526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6194" name="Rectangle 2"/>
          <p:cNvSpPr>
            <a:spLocks noGrp="1" noChangeArrowheads="1"/>
          </p:cNvSpPr>
          <p:nvPr>
            <p:ph type="title"/>
          </p:nvPr>
        </p:nvSpPr>
        <p:spPr/>
        <p:txBody>
          <a:bodyPr/>
          <a:lstStyle/>
          <a:p>
            <a:pPr algn="l"/>
            <a:r>
              <a:rPr lang="zh-CN" altLang="en-US" smtClean="0"/>
              <a:t>目标文件</a:t>
            </a:r>
          </a:p>
        </p:txBody>
      </p:sp>
      <p:sp>
        <p:nvSpPr>
          <p:cNvPr id="776195" name="Rectangle 3"/>
          <p:cNvSpPr>
            <a:spLocks noChangeArrowheads="1"/>
          </p:cNvSpPr>
          <p:nvPr/>
        </p:nvSpPr>
        <p:spPr bwMode="auto">
          <a:xfrm>
            <a:off x="2952750" y="179388"/>
            <a:ext cx="6070600" cy="3113087"/>
          </a:xfrm>
          <a:prstGeom prst="rect">
            <a:avLst/>
          </a:prstGeom>
          <a:solidFill>
            <a:schemeClr val="bg1"/>
          </a:solidFill>
          <a:ln w="9525">
            <a:noFill/>
            <a:miter lim="800000"/>
            <a:headEnd/>
            <a:tailEnd/>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00000000 &lt;add&gt;: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0: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3: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6: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9: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c: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f: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12: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15: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16:    c3              ret </a:t>
            </a:r>
          </a:p>
        </p:txBody>
      </p:sp>
      <p:sp>
        <p:nvSpPr>
          <p:cNvPr id="776196" name="Rectangle 4"/>
          <p:cNvSpPr>
            <a:spLocks noChangeArrowheads="1"/>
          </p:cNvSpPr>
          <p:nvPr/>
        </p:nvSpPr>
        <p:spPr bwMode="auto">
          <a:xfrm>
            <a:off x="2874963" y="3509963"/>
            <a:ext cx="6172200" cy="3113087"/>
          </a:xfrm>
          <a:prstGeom prst="rect">
            <a:avLst/>
          </a:prstGeom>
          <a:noFill/>
          <a:ln w="9525">
            <a:noFill/>
            <a:miter lim="800000"/>
            <a:headEnd/>
            <a:tailEnd/>
          </a:ln>
          <a:effectLst/>
        </p:spPr>
        <p:txBody>
          <a:bodyPr wrap="none" anchor="ctr">
            <a:spAutoFit/>
          </a:bodyPr>
          <a:lstStyle/>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080483d4 &lt;add&gt;:</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80483d4:    55             push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80483d5:    89 e5        mov   %esp, %ebp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80483d7:    83 ec 10   sub    $0x10, %esp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80483da:    8b 45 0c   mov    0xc(%ebp),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80483dd:    8b 55 08   mov    0x8(%ebp), %edx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80483e0:    8d 04 02   lea     (%edx,%eax,1),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80483e3:    89 45 fc    mov    %eax, -0x4(%ebp)</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80483e6:    8b 45 fc    mov    -0x4(%ebp), %eax</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80483e9:    c9              leave  </a:t>
            </a:r>
          </a:p>
          <a:p>
            <a:pPr indent="288925" fontAlgn="base">
              <a:spcBef>
                <a:spcPct val="0"/>
              </a:spcBef>
              <a:spcAft>
                <a:spcPct val="0"/>
              </a:spcAft>
            </a:pPr>
            <a:r>
              <a:rPr lang="en-US" altLang="zh-CN" b="1">
                <a:solidFill>
                  <a:srgbClr val="000000"/>
                </a:solidFill>
                <a:latin typeface="微软雅黑" pitchFamily="34" charset="-122"/>
                <a:ea typeface="微软雅黑" pitchFamily="34" charset="-122"/>
              </a:rPr>
              <a:t> 80483ea:    c3              ret   </a:t>
            </a:r>
          </a:p>
        </p:txBody>
      </p:sp>
      <p:sp>
        <p:nvSpPr>
          <p:cNvPr id="776197" name="Rectangle 5"/>
          <p:cNvSpPr>
            <a:spLocks noChangeArrowheads="1"/>
          </p:cNvSpPr>
          <p:nvPr/>
        </p:nvSpPr>
        <p:spPr bwMode="auto">
          <a:xfrm>
            <a:off x="3148013" y="231775"/>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6198" name="Rectangle 6"/>
          <p:cNvSpPr>
            <a:spLocks noChangeArrowheads="1"/>
          </p:cNvSpPr>
          <p:nvPr/>
        </p:nvSpPr>
        <p:spPr bwMode="auto">
          <a:xfrm>
            <a:off x="3125788" y="3503613"/>
            <a:ext cx="1320800" cy="3092450"/>
          </a:xfrm>
          <a:prstGeom prst="rect">
            <a:avLst/>
          </a:prstGeom>
          <a:solidFill>
            <a:schemeClr val="accent1">
              <a:alpha val="30000"/>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
        <p:nvSpPr>
          <p:cNvPr id="776199" name="Text Box 7"/>
          <p:cNvSpPr txBox="1">
            <a:spLocks noChangeArrowheads="1"/>
          </p:cNvSpPr>
          <p:nvPr/>
        </p:nvSpPr>
        <p:spPr bwMode="auto">
          <a:xfrm>
            <a:off x="5675313" y="71438"/>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test.o</a:t>
            </a:r>
            <a:r>
              <a:rPr lang="en-US" altLang="zh-CN">
                <a:solidFill>
                  <a:srgbClr val="000000"/>
                </a:solidFill>
              </a:rPr>
              <a:t> </a:t>
            </a:r>
            <a:endParaRPr lang="zh-CN" altLang="en-US">
              <a:solidFill>
                <a:srgbClr val="000000"/>
              </a:solidFill>
            </a:endParaRPr>
          </a:p>
        </p:txBody>
      </p:sp>
      <p:sp>
        <p:nvSpPr>
          <p:cNvPr id="776200" name="Text Box 8"/>
          <p:cNvSpPr txBox="1">
            <a:spLocks noChangeArrowheads="1"/>
          </p:cNvSpPr>
          <p:nvPr/>
        </p:nvSpPr>
        <p:spPr bwMode="auto">
          <a:xfrm>
            <a:off x="5681663" y="3387725"/>
            <a:ext cx="2597150" cy="396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FF0000"/>
                </a:solidFill>
                <a:latin typeface="微软雅黑" pitchFamily="34" charset="-122"/>
                <a:ea typeface="微软雅黑" pitchFamily="34" charset="-122"/>
              </a:rPr>
              <a:t>objdump -d test</a:t>
            </a:r>
            <a:r>
              <a:rPr lang="en-US" altLang="zh-CN">
                <a:solidFill>
                  <a:srgbClr val="000000"/>
                </a:solidFill>
              </a:rPr>
              <a:t> </a:t>
            </a:r>
            <a:endParaRPr lang="zh-CN" altLang="en-US">
              <a:solidFill>
                <a:srgbClr val="000000"/>
              </a:solidFill>
            </a:endParaRPr>
          </a:p>
        </p:txBody>
      </p:sp>
      <p:sp>
        <p:nvSpPr>
          <p:cNvPr id="776201" name="Rectangle 9"/>
          <p:cNvSpPr>
            <a:spLocks noChangeArrowheads="1"/>
          </p:cNvSpPr>
          <p:nvPr/>
        </p:nvSpPr>
        <p:spPr bwMode="auto">
          <a:xfrm>
            <a:off x="198438" y="1179513"/>
            <a:ext cx="2960687" cy="2282825"/>
          </a:xfrm>
          <a:prstGeom prst="rect">
            <a:avLst/>
          </a:prstGeom>
          <a:noFill/>
          <a:ln w="9525">
            <a:noFill/>
            <a:miter lim="800000"/>
            <a:headEnd/>
            <a:tailEnd/>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main.c */</a:t>
            </a:r>
            <a:endParaRPr lang="zh-CN" altLang="en-US" sz="2000" b="1">
              <a:solidFill>
                <a:srgbClr val="000000"/>
              </a:solidFill>
              <a:latin typeface="微软雅黑" pitchFamily="34" charset="-122"/>
              <a:ea typeface="微软雅黑" pitchFamily="34" charset="-122"/>
            </a:endParaRP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int);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main(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add(20, 13);</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
        <p:nvSpPr>
          <p:cNvPr id="776202" name="Rectangle 10"/>
          <p:cNvSpPr>
            <a:spLocks noChangeArrowheads="1"/>
          </p:cNvSpPr>
          <p:nvPr/>
        </p:nvSpPr>
        <p:spPr bwMode="auto">
          <a:xfrm>
            <a:off x="211138" y="4183063"/>
            <a:ext cx="2714625" cy="2282825"/>
          </a:xfrm>
          <a:prstGeom prst="rect">
            <a:avLst/>
          </a:prstGeom>
          <a:noFill/>
          <a:ln w="9525">
            <a:noFill/>
            <a:miter lim="800000"/>
            <a:headEnd/>
            <a:tailEnd/>
          </a:ln>
          <a:effectLst/>
        </p:spPr>
        <p:txBody>
          <a:bodyPr>
            <a:spAutoFit/>
          </a:bodyPr>
          <a:lstStyle/>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test.c */</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int add(int i, int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int x = i + j;</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     return x;</a:t>
            </a:r>
          </a:p>
          <a:p>
            <a:pPr fontAlgn="base">
              <a:lnSpc>
                <a:spcPct val="120000"/>
              </a:lnSpc>
              <a:spcBef>
                <a:spcPct val="0"/>
              </a:spcBef>
              <a:spcAft>
                <a:spcPct val="0"/>
              </a:spcAft>
            </a:pPr>
            <a:r>
              <a:rPr lang="en-US" altLang="zh-CN" sz="2000" b="1">
                <a:solidFill>
                  <a:srgbClr val="000000"/>
                </a:solidFill>
                <a:latin typeface="微软雅黑" pitchFamily="34" charset="-122"/>
                <a:ea typeface="微软雅黑" pitchFamily="34" charset="-122"/>
              </a:rPr>
              <a:t>}</a:t>
            </a:r>
          </a:p>
        </p:txBody>
      </p:sp>
    </p:spTree>
    <p:extLst>
      <p:ext uri="{BB962C8B-B14F-4D97-AF65-F5344CB8AC3E}">
        <p14:creationId xmlns:p14="http://schemas.microsoft.com/office/powerpoint/2010/main" xmlns="" val="55586294"/>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62</a:t>
            </a:fld>
            <a:endParaRPr lang="zh-CN" altLang="en-US"/>
          </a:p>
        </p:txBody>
      </p:sp>
      <p:sp>
        <p:nvSpPr>
          <p:cNvPr id="3" name="内容占位符 2"/>
          <p:cNvSpPr txBox="1">
            <a:spLocks/>
          </p:cNvSpPr>
          <p:nvPr/>
        </p:nvSpPr>
        <p:spPr>
          <a:xfrm>
            <a:off x="263236" y="701028"/>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zh-CN" altLang="en-US" sz="2400" dirty="0" smtClean="0"/>
              <a:t>重定位</a:t>
            </a:r>
            <a:endParaRPr lang="en-US" altLang="zh-CN" sz="2400" dirty="0"/>
          </a:p>
          <a:p>
            <a:pPr lvl="1"/>
            <a:r>
              <a:rPr lang="zh-CN" altLang="en-US" sz="2100" dirty="0"/>
              <a:t>完成符号解析后，可以开始模块的内存布局，然后就可以将代码中的未解析的符号引用（对应重定位表项）确定具体的地址。</a:t>
            </a:r>
            <a:endParaRPr lang="en-US" altLang="zh-CN" sz="2100" dirty="0"/>
          </a:p>
          <a:p>
            <a:pPr lvl="1"/>
            <a:r>
              <a:rPr lang="zh-CN" altLang="en-US" sz="2100" dirty="0"/>
              <a:t>重定位：</a:t>
            </a:r>
            <a:endParaRPr lang="en-US" altLang="zh-CN" sz="2100" dirty="0"/>
          </a:p>
          <a:p>
            <a:pPr lvl="2"/>
            <a:r>
              <a:rPr lang="zh-CN" altLang="en-US" sz="1800" dirty="0"/>
              <a:t>完成内存布局，确定“节”和“符号”的地址：</a:t>
            </a:r>
            <a:endParaRPr lang="en-US" altLang="zh-CN" sz="1800" dirty="0"/>
          </a:p>
          <a:p>
            <a:pPr lvl="3"/>
            <a:r>
              <a:rPr lang="zh-CN" altLang="en-US" sz="1500" dirty="0"/>
              <a:t>所有输入模块的</a:t>
            </a:r>
            <a:r>
              <a:rPr lang="en-US" altLang="zh-CN" sz="1500" dirty="0"/>
              <a:t>text</a:t>
            </a:r>
            <a:r>
              <a:rPr lang="zh-CN" altLang="en-US" sz="1500" dirty="0"/>
              <a:t>节合并为一个</a:t>
            </a:r>
            <a:r>
              <a:rPr lang="en-US" altLang="zh-CN" sz="1500" dirty="0"/>
              <a:t>text</a:t>
            </a:r>
            <a:r>
              <a:rPr lang="zh-CN" altLang="en-US" sz="1500" dirty="0"/>
              <a:t>，所有的</a:t>
            </a:r>
            <a:r>
              <a:rPr lang="en-US" altLang="zh-CN" sz="1500" dirty="0"/>
              <a:t>data</a:t>
            </a:r>
            <a:r>
              <a:rPr lang="zh-CN" altLang="en-US" sz="1500" dirty="0"/>
              <a:t>节合并为一个</a:t>
            </a:r>
            <a:r>
              <a:rPr lang="en-US" altLang="zh-CN" sz="1500" dirty="0"/>
              <a:t>data</a:t>
            </a:r>
            <a:r>
              <a:rPr lang="zh-CN" altLang="en-US" sz="1500" dirty="0"/>
              <a:t>节，原来的节在这里不再是从</a:t>
            </a:r>
            <a:r>
              <a:rPr lang="en-US" altLang="zh-CN" sz="1500" dirty="0"/>
              <a:t>0</a:t>
            </a:r>
            <a:r>
              <a:rPr lang="zh-CN" altLang="en-US" sz="1500" dirty="0"/>
              <a:t>地址开始，原来的符号地址也发生了变化。</a:t>
            </a:r>
            <a:endParaRPr lang="en-US" altLang="zh-CN" sz="1500" dirty="0"/>
          </a:p>
          <a:p>
            <a:pPr lvl="2"/>
            <a:r>
              <a:rPr lang="zh-CN" altLang="en-US" sz="1800" dirty="0"/>
              <a:t>对“符号引用”进行定位：</a:t>
            </a:r>
            <a:endParaRPr lang="en-US" altLang="zh-CN" sz="1800" dirty="0"/>
          </a:p>
          <a:p>
            <a:pPr lvl="3"/>
            <a:r>
              <a:rPr lang="zh-CN" altLang="en-US" sz="1500" dirty="0"/>
              <a:t>根据重定位条目（</a:t>
            </a:r>
            <a:r>
              <a:rPr lang="en-US" altLang="zh-CN" sz="1500" dirty="0"/>
              <a:t>relocation entry</a:t>
            </a:r>
            <a:r>
              <a:rPr lang="zh-CN" altLang="en-US" sz="1500" dirty="0"/>
              <a:t>），将</a:t>
            </a:r>
            <a:r>
              <a:rPr lang="en-US" altLang="zh-CN" sz="1500" dirty="0">
                <a:solidFill>
                  <a:srgbClr val="FF0000"/>
                </a:solidFill>
              </a:rPr>
              <a:t>.</a:t>
            </a:r>
            <a:r>
              <a:rPr lang="en-US" altLang="zh-CN" sz="1500" dirty="0" err="1">
                <a:solidFill>
                  <a:srgbClr val="FF0000"/>
                </a:solidFill>
              </a:rPr>
              <a:t>rel.text</a:t>
            </a:r>
            <a:r>
              <a:rPr lang="zh-CN" altLang="en-US" sz="1500" dirty="0"/>
              <a:t>和</a:t>
            </a:r>
            <a:r>
              <a:rPr lang="en-US" altLang="zh-CN" sz="1500" dirty="0">
                <a:solidFill>
                  <a:srgbClr val="FF0000"/>
                </a:solidFill>
              </a:rPr>
              <a:t>.</a:t>
            </a:r>
            <a:r>
              <a:rPr lang="en-US" altLang="zh-CN" sz="1500" dirty="0" err="1">
                <a:solidFill>
                  <a:srgbClr val="FF0000"/>
                </a:solidFill>
              </a:rPr>
              <a:t>rel.data</a:t>
            </a:r>
            <a:r>
              <a:rPr lang="zh-CN" altLang="en-US" sz="1500" dirty="0"/>
              <a:t>中的每个重定位条目修改为上步骤所确定的地址。</a:t>
            </a:r>
            <a:endParaRPr lang="en-US" altLang="zh-CN" sz="1500" dirty="0"/>
          </a:p>
        </p:txBody>
      </p:sp>
      <p:sp>
        <p:nvSpPr>
          <p:cNvPr id="4" name="矩形 3"/>
          <p:cNvSpPr/>
          <p:nvPr/>
        </p:nvSpPr>
        <p:spPr>
          <a:xfrm>
            <a:off x="3904775" y="4363321"/>
            <a:ext cx="5237798" cy="1546577"/>
          </a:xfrm>
          <a:prstGeom prst="rect">
            <a:avLst/>
          </a:prstGeom>
        </p:spPr>
        <p:txBody>
          <a:bodyPr wrap="square">
            <a:spAutoFit/>
          </a:bodyPr>
          <a:lstStyle/>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en-US" altLang="zh-CN" sz="1350" i="1" dirty="0">
              <a:solidFill>
                <a:srgbClr val="000000"/>
              </a:solidFill>
              <a:latin typeface="TimesTen-Italic"/>
            </a:endParaRPr>
          </a:p>
          <a:p>
            <a:r>
              <a:rPr lang="en-US" altLang="zh-CN" sz="600" dirty="0">
                <a:solidFill>
                  <a:srgbClr val="00AEF0"/>
                </a:solidFill>
                <a:latin typeface="StoneSans"/>
              </a:rPr>
              <a:t>1 </a:t>
            </a:r>
            <a:r>
              <a:rPr lang="en-US" altLang="zh-CN" sz="1350" dirty="0" err="1">
                <a:solidFill>
                  <a:srgbClr val="000000"/>
                </a:solidFill>
                <a:latin typeface="ZztexMono-Regular"/>
              </a:rPr>
              <a:t>typedef</a:t>
            </a:r>
            <a:r>
              <a:rPr lang="en-US" altLang="zh-CN" sz="1350" dirty="0">
                <a:solidFill>
                  <a:srgbClr val="000000"/>
                </a:solidFill>
                <a:latin typeface="ZztexMono-Regular"/>
              </a:rPr>
              <a:t> </a:t>
            </a:r>
            <a:r>
              <a:rPr lang="en-US" altLang="zh-CN" sz="1350" dirty="0" err="1">
                <a:solidFill>
                  <a:srgbClr val="000000"/>
                </a:solidFill>
                <a:latin typeface="ZztexMono-Regular"/>
              </a:rPr>
              <a:t>struct</a:t>
            </a:r>
            <a:r>
              <a:rPr lang="en-US" altLang="zh-CN" sz="1350" dirty="0">
                <a:solidFill>
                  <a:srgbClr val="000000"/>
                </a:solidFill>
                <a:latin typeface="ZztexMono-Regular"/>
              </a:rPr>
              <a:t> {</a:t>
            </a:r>
          </a:p>
          <a:p>
            <a:r>
              <a:rPr lang="en-US" altLang="zh-CN" sz="600" dirty="0">
                <a:solidFill>
                  <a:srgbClr val="00AEF0"/>
                </a:solidFill>
                <a:latin typeface="StoneSans"/>
              </a:rPr>
              <a:t>2 </a:t>
            </a:r>
            <a:r>
              <a:rPr lang="en-US" altLang="zh-CN" sz="1350" dirty="0" err="1">
                <a:solidFill>
                  <a:srgbClr val="000000"/>
                </a:solidFill>
                <a:latin typeface="ZztexMono-Regular"/>
              </a:rPr>
              <a:t>int</a:t>
            </a:r>
            <a:r>
              <a:rPr lang="en-US" altLang="zh-CN" sz="1350" dirty="0">
                <a:solidFill>
                  <a:srgbClr val="000000"/>
                </a:solidFill>
                <a:latin typeface="ZztexMono-Regular"/>
              </a:rPr>
              <a:t> offset; </a:t>
            </a:r>
            <a:r>
              <a:rPr lang="en-US" altLang="zh-CN" sz="1350" dirty="0">
                <a:solidFill>
                  <a:srgbClr val="00AEF0"/>
                </a:solidFill>
                <a:latin typeface="ZztexMono-Regular"/>
              </a:rPr>
              <a:t>/* Offset of the reference to relocate */</a:t>
            </a:r>
          </a:p>
          <a:p>
            <a:r>
              <a:rPr lang="en-US" altLang="zh-CN" sz="600" dirty="0">
                <a:solidFill>
                  <a:srgbClr val="00AEF0"/>
                </a:solidFill>
                <a:latin typeface="StoneSans"/>
              </a:rPr>
              <a:t>3 </a:t>
            </a:r>
            <a:r>
              <a:rPr lang="en-US" altLang="zh-CN" sz="1350" dirty="0" err="1">
                <a:solidFill>
                  <a:srgbClr val="000000"/>
                </a:solidFill>
                <a:latin typeface="ZztexMono-Regular"/>
              </a:rPr>
              <a:t>int</a:t>
            </a:r>
            <a:r>
              <a:rPr lang="en-US" altLang="zh-CN" sz="1350" dirty="0">
                <a:solidFill>
                  <a:srgbClr val="000000"/>
                </a:solidFill>
                <a:latin typeface="ZztexMono-Regular"/>
              </a:rPr>
              <a:t> symbol:24, </a:t>
            </a:r>
            <a:r>
              <a:rPr lang="en-US" altLang="zh-CN" sz="1350" dirty="0">
                <a:solidFill>
                  <a:srgbClr val="00AEF0"/>
                </a:solidFill>
                <a:latin typeface="ZztexMono-Regular"/>
              </a:rPr>
              <a:t>/* Symbol the reference should point to */</a:t>
            </a:r>
          </a:p>
          <a:p>
            <a:r>
              <a:rPr lang="en-US" altLang="zh-CN" sz="600" dirty="0">
                <a:solidFill>
                  <a:srgbClr val="00AEF0"/>
                </a:solidFill>
                <a:latin typeface="StoneSans"/>
              </a:rPr>
              <a:t>4 </a:t>
            </a:r>
            <a:r>
              <a:rPr lang="en-US" altLang="zh-CN" sz="1350" dirty="0">
                <a:solidFill>
                  <a:srgbClr val="000000"/>
                </a:solidFill>
                <a:latin typeface="ZztexMono-Regular"/>
              </a:rPr>
              <a:t>type:8; </a:t>
            </a:r>
            <a:r>
              <a:rPr lang="en-US" altLang="zh-CN" sz="1350" dirty="0">
                <a:solidFill>
                  <a:srgbClr val="00AEF0"/>
                </a:solidFill>
                <a:latin typeface="ZztexMono-Regular"/>
              </a:rPr>
              <a:t>/* Relocation type */</a:t>
            </a:r>
          </a:p>
          <a:p>
            <a:r>
              <a:rPr lang="en-US" altLang="zh-CN" sz="600" dirty="0">
                <a:solidFill>
                  <a:srgbClr val="00AEF0"/>
                </a:solidFill>
                <a:latin typeface="StoneSans"/>
              </a:rPr>
              <a:t>5 </a:t>
            </a:r>
            <a:r>
              <a:rPr lang="en-US" altLang="zh-CN" sz="1350" dirty="0">
                <a:solidFill>
                  <a:srgbClr val="000000"/>
                </a:solidFill>
                <a:latin typeface="ZztexMono-Regular"/>
              </a:rPr>
              <a:t>} Elf32_Rel;</a:t>
            </a:r>
          </a:p>
          <a:p>
            <a:r>
              <a:rPr lang="en-US" altLang="zh-CN" sz="1350" i="1" dirty="0">
                <a:solidFill>
                  <a:srgbClr val="000000"/>
                </a:solidFill>
                <a:latin typeface="TimesTen-Italic"/>
              </a:rPr>
              <a:t>code/link/</a:t>
            </a:r>
            <a:r>
              <a:rPr lang="en-US" altLang="zh-CN" sz="1350" i="1" dirty="0" err="1">
                <a:solidFill>
                  <a:srgbClr val="000000"/>
                </a:solidFill>
                <a:latin typeface="TimesTen-Italic"/>
              </a:rPr>
              <a:t>elfstructs.c</a:t>
            </a:r>
            <a:endParaRPr lang="zh-CN" altLang="en-US" sz="1350" dirty="0"/>
          </a:p>
        </p:txBody>
      </p:sp>
      <p:sp>
        <p:nvSpPr>
          <p:cNvPr id="5" name="文本框 4"/>
          <p:cNvSpPr txBox="1"/>
          <p:nvPr/>
        </p:nvSpPr>
        <p:spPr>
          <a:xfrm>
            <a:off x="762952" y="5136610"/>
            <a:ext cx="2083118" cy="715581"/>
          </a:xfrm>
          <a:prstGeom prst="rect">
            <a:avLst/>
          </a:prstGeom>
          <a:noFill/>
        </p:spPr>
        <p:txBody>
          <a:bodyPr wrap="square" rtlCol="0">
            <a:spAutoFit/>
          </a:bodyPr>
          <a:lstStyle/>
          <a:p>
            <a:r>
              <a:rPr lang="en-US" altLang="zh-CN" sz="1350" dirty="0"/>
              <a:t>PC</a:t>
            </a:r>
            <a:r>
              <a:rPr lang="zh-CN" altLang="en-US" sz="1350" dirty="0"/>
              <a:t>相对引用 </a:t>
            </a:r>
            <a:r>
              <a:rPr lang="en-US" altLang="zh-CN" sz="1350" dirty="0"/>
              <a:t>R_386_PC32</a:t>
            </a:r>
          </a:p>
          <a:p>
            <a:r>
              <a:rPr lang="zh-CN" altLang="en-US" sz="1350" dirty="0"/>
              <a:t>绝对引用      </a:t>
            </a:r>
            <a:r>
              <a:rPr lang="en-US" altLang="zh-CN" sz="1350" dirty="0"/>
              <a:t>R_386_32</a:t>
            </a:r>
            <a:endParaRPr lang="zh-CN" altLang="en-US" sz="1350" dirty="0"/>
          </a:p>
        </p:txBody>
      </p:sp>
      <p:sp>
        <p:nvSpPr>
          <p:cNvPr id="6" name="右大括号 5"/>
          <p:cNvSpPr/>
          <p:nvPr/>
        </p:nvSpPr>
        <p:spPr>
          <a:xfrm>
            <a:off x="2773204" y="5136610"/>
            <a:ext cx="145733" cy="4879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p>
        </p:txBody>
      </p:sp>
      <p:cxnSp>
        <p:nvCxnSpPr>
          <p:cNvPr id="8" name="直接箭头连接符 7"/>
          <p:cNvCxnSpPr>
            <a:stCxn id="6" idx="1"/>
          </p:cNvCxnSpPr>
          <p:nvPr/>
        </p:nvCxnSpPr>
        <p:spPr>
          <a:xfrm flipV="1">
            <a:off x="2918937" y="5378984"/>
            <a:ext cx="912971" cy="1578"/>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846070" y="4940403"/>
            <a:ext cx="801269"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
        <p:nvSpPr>
          <p:cNvPr id="10" name="Rectangle 2"/>
          <p:cNvSpPr txBox="1">
            <a:spLocks noChangeArrowheads="1"/>
          </p:cNvSpPr>
          <p:nvPr/>
        </p:nvSpPr>
        <p:spPr>
          <a:xfrm>
            <a:off x="457200" y="53975"/>
            <a:ext cx="8229600" cy="561975"/>
          </a:xfrm>
          <a:prstGeom prst="rect">
            <a:avLst/>
          </a:prstGeom>
        </p:spPr>
        <p:txBody>
          <a:bodyPr/>
          <a:lstStyle>
            <a:lvl1pPr algn="ctr" rtl="0" eaLnBrk="0" fontAlgn="base" hangingPunct="0">
              <a:spcBef>
                <a:spcPct val="0"/>
              </a:spcBef>
              <a:spcAft>
                <a:spcPct val="0"/>
              </a:spcAft>
              <a:defRPr sz="3600" b="1">
                <a:solidFill>
                  <a:srgbClr val="CC3300"/>
                </a:solidFill>
                <a:latin typeface="+mj-lt"/>
                <a:ea typeface="黑体" pitchFamily="49" charset="-122"/>
                <a:cs typeface="+mj-cs"/>
              </a:defRPr>
            </a:lvl1pPr>
            <a:lvl2pPr algn="ctr" rtl="0" eaLnBrk="0" fontAlgn="base" hangingPunct="0">
              <a:spcBef>
                <a:spcPct val="0"/>
              </a:spcBef>
              <a:spcAft>
                <a:spcPct val="0"/>
              </a:spcAft>
              <a:defRPr sz="3600" b="1">
                <a:solidFill>
                  <a:srgbClr val="CC3300"/>
                </a:solidFill>
                <a:latin typeface="Arial" charset="0"/>
                <a:ea typeface="黑体" pitchFamily="49" charset="-122"/>
              </a:defRPr>
            </a:lvl2pPr>
            <a:lvl3pPr algn="ctr" rtl="0" eaLnBrk="0" fontAlgn="base" hangingPunct="0">
              <a:spcBef>
                <a:spcPct val="0"/>
              </a:spcBef>
              <a:spcAft>
                <a:spcPct val="0"/>
              </a:spcAft>
              <a:defRPr sz="3600" b="1">
                <a:solidFill>
                  <a:srgbClr val="CC3300"/>
                </a:solidFill>
                <a:latin typeface="Arial" charset="0"/>
                <a:ea typeface="黑体" pitchFamily="49" charset="-122"/>
              </a:defRPr>
            </a:lvl3pPr>
            <a:lvl4pPr algn="ctr" rtl="0" eaLnBrk="0" fontAlgn="base" hangingPunct="0">
              <a:spcBef>
                <a:spcPct val="0"/>
              </a:spcBef>
              <a:spcAft>
                <a:spcPct val="0"/>
              </a:spcAft>
              <a:defRPr sz="3600" b="1">
                <a:solidFill>
                  <a:srgbClr val="CC3300"/>
                </a:solidFill>
                <a:latin typeface="Arial" charset="0"/>
                <a:ea typeface="黑体" pitchFamily="49" charset="-122"/>
              </a:defRPr>
            </a:lvl4pPr>
            <a:lvl5pPr algn="ctr" rtl="0" eaLnBrk="0" fontAlgn="base" hangingPunct="0">
              <a:spcBef>
                <a:spcPct val="0"/>
              </a:spcBef>
              <a:spcAft>
                <a:spcPct val="0"/>
              </a:spcAft>
              <a:defRPr sz="3600" b="1">
                <a:solidFill>
                  <a:srgbClr val="CC3300"/>
                </a:solidFill>
                <a:latin typeface="Arial" charset="0"/>
                <a:ea typeface="黑体" pitchFamily="49" charset="-122"/>
              </a:defRPr>
            </a:lvl5pPr>
            <a:lvl6pPr marL="457200" algn="ctr" rtl="0" fontAlgn="base">
              <a:spcBef>
                <a:spcPct val="0"/>
              </a:spcBef>
              <a:spcAft>
                <a:spcPct val="0"/>
              </a:spcAft>
              <a:defRPr sz="4000" b="1">
                <a:solidFill>
                  <a:srgbClr val="CC3300"/>
                </a:solidFill>
                <a:latin typeface="Arial" charset="0"/>
                <a:ea typeface="宋体" pitchFamily="2" charset="-122"/>
              </a:defRPr>
            </a:lvl6pPr>
            <a:lvl7pPr marL="914400" algn="ctr" rtl="0" fontAlgn="base">
              <a:spcBef>
                <a:spcPct val="0"/>
              </a:spcBef>
              <a:spcAft>
                <a:spcPct val="0"/>
              </a:spcAft>
              <a:defRPr sz="4000" b="1">
                <a:solidFill>
                  <a:srgbClr val="CC3300"/>
                </a:solidFill>
                <a:latin typeface="Arial" charset="0"/>
                <a:ea typeface="宋体" pitchFamily="2" charset="-122"/>
              </a:defRPr>
            </a:lvl7pPr>
            <a:lvl8pPr marL="1371600" algn="ctr" rtl="0" fontAlgn="base">
              <a:spcBef>
                <a:spcPct val="0"/>
              </a:spcBef>
              <a:spcAft>
                <a:spcPct val="0"/>
              </a:spcAft>
              <a:defRPr sz="4000" b="1">
                <a:solidFill>
                  <a:srgbClr val="CC3300"/>
                </a:solidFill>
                <a:latin typeface="Arial" charset="0"/>
                <a:ea typeface="宋体" pitchFamily="2" charset="-122"/>
              </a:defRPr>
            </a:lvl8pPr>
            <a:lvl9pPr marL="1828800" algn="ctr" rtl="0" fontAlgn="base">
              <a:spcBef>
                <a:spcPct val="0"/>
              </a:spcBef>
              <a:spcAft>
                <a:spcPct val="0"/>
              </a:spcAft>
              <a:defRPr sz="4000" b="1">
                <a:solidFill>
                  <a:srgbClr val="CC3300"/>
                </a:solidFill>
                <a:latin typeface="Arial" charset="0"/>
                <a:ea typeface="宋体" pitchFamily="2" charset="-122"/>
              </a:defRPr>
            </a:lvl9pPr>
          </a:lstStyle>
          <a:p>
            <a:r>
              <a:rPr lang="en-GB" altLang="zh-CN" kern="0" smtClean="0">
                <a:sym typeface="+mn-ea"/>
              </a:rPr>
              <a:t>Step </a:t>
            </a:r>
            <a:r>
              <a:rPr lang="en-US" altLang="en-GB" kern="0" smtClean="0">
                <a:sym typeface="+mn-ea"/>
              </a:rPr>
              <a:t>2</a:t>
            </a:r>
            <a:r>
              <a:rPr lang="en-GB" altLang="zh-CN" kern="0" smtClean="0">
                <a:sym typeface="+mn-ea"/>
              </a:rPr>
              <a:t>:</a:t>
            </a:r>
            <a:r>
              <a:rPr lang="zh-CN" altLang="en-US" kern="0" smtClean="0"/>
              <a:t>重定位</a:t>
            </a:r>
            <a:endParaRPr lang="zh-CN" altLang="en-US" kern="0" dirty="0" smtClean="0"/>
          </a:p>
        </p:txBody>
      </p:sp>
    </p:spTree>
    <p:extLst>
      <p:ext uri="{BB962C8B-B14F-4D97-AF65-F5344CB8AC3E}">
        <p14:creationId xmlns:p14="http://schemas.microsoft.com/office/powerpoint/2010/main" xmlns="" val="1446011817"/>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63</a:t>
            </a:fld>
            <a:endParaRPr lang="zh-CN" altLang="en-US"/>
          </a:p>
        </p:txBody>
      </p:sp>
      <p:pic>
        <p:nvPicPr>
          <p:cNvPr id="3" name="图片 2"/>
          <p:cNvPicPr>
            <a:picLocks noChangeAspect="1"/>
          </p:cNvPicPr>
          <p:nvPr/>
        </p:nvPicPr>
        <p:blipFill>
          <a:blip r:embed="rId2" cstate="print"/>
          <a:stretch>
            <a:fillRect/>
          </a:stretch>
        </p:blipFill>
        <p:spPr>
          <a:xfrm>
            <a:off x="1587747" y="1403350"/>
            <a:ext cx="6930853" cy="1879600"/>
          </a:xfrm>
          <a:prstGeom prst="rect">
            <a:avLst/>
          </a:prstGeom>
        </p:spPr>
      </p:pic>
      <p:sp>
        <p:nvSpPr>
          <p:cNvPr id="4" name="文本框 3"/>
          <p:cNvSpPr txBox="1"/>
          <p:nvPr/>
        </p:nvSpPr>
        <p:spPr>
          <a:xfrm>
            <a:off x="1086054" y="1387928"/>
            <a:ext cx="1371600"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sp>
        <p:nvSpPr>
          <p:cNvPr id="5" name="文本框 4"/>
          <p:cNvSpPr txBox="1"/>
          <p:nvPr/>
        </p:nvSpPr>
        <p:spPr>
          <a:xfrm>
            <a:off x="580140" y="3927709"/>
            <a:ext cx="6506460" cy="1754326"/>
          </a:xfrm>
          <a:prstGeom prst="rect">
            <a:avLst/>
          </a:prstGeom>
          <a:noFill/>
        </p:spPr>
        <p:txBody>
          <a:bodyPr wrap="square" rtlCol="0">
            <a:spAutoFit/>
          </a:bodyPr>
          <a:lstStyle/>
          <a:p>
            <a:r>
              <a:rPr lang="en-US" altLang="zh-CN" dirty="0"/>
              <a:t>PC</a:t>
            </a:r>
            <a:r>
              <a:rPr lang="zh-CN" altLang="en-US" dirty="0"/>
              <a:t>相对引用 </a:t>
            </a:r>
            <a:r>
              <a:rPr lang="en-US" altLang="zh-CN" dirty="0"/>
              <a:t>R_x86_64_PC32</a:t>
            </a:r>
          </a:p>
          <a:p>
            <a:r>
              <a:rPr lang="zh-CN" altLang="en-US" dirty="0"/>
              <a:t>绝对引用      </a:t>
            </a:r>
            <a:r>
              <a:rPr lang="en-US" altLang="zh-CN" dirty="0"/>
              <a:t>R_x86_64_32</a:t>
            </a:r>
          </a:p>
          <a:p>
            <a:endParaRPr lang="en-US" altLang="zh-CN" dirty="0"/>
          </a:p>
          <a:p>
            <a:r>
              <a:rPr lang="en-US" altLang="zh-CN" dirty="0"/>
              <a:t>x86-64</a:t>
            </a:r>
            <a:r>
              <a:rPr lang="zh-CN" altLang="en-US" dirty="0"/>
              <a:t>小型代码模型</a:t>
            </a:r>
            <a:r>
              <a:rPr lang="en-US" altLang="zh-CN" dirty="0"/>
              <a:t>small code model </a:t>
            </a:r>
            <a:r>
              <a:rPr lang="zh-CN" altLang="en-US" dirty="0"/>
              <a:t>采用</a:t>
            </a:r>
            <a:endParaRPr lang="en-US" altLang="zh-CN" dirty="0"/>
          </a:p>
          <a:p>
            <a:r>
              <a:rPr lang="zh-CN" altLang="en-US" dirty="0"/>
              <a:t>当程序超过</a:t>
            </a:r>
            <a:r>
              <a:rPr lang="en-US" altLang="zh-CN" dirty="0"/>
              <a:t>2GB</a:t>
            </a:r>
            <a:r>
              <a:rPr lang="zh-CN" altLang="en-US" dirty="0"/>
              <a:t>后，可以使用</a:t>
            </a:r>
            <a:r>
              <a:rPr lang="en-US" altLang="zh-CN" dirty="0"/>
              <a:t>-</a:t>
            </a:r>
            <a:r>
              <a:rPr lang="en-US" altLang="zh-CN" dirty="0" err="1"/>
              <a:t>mcmodel</a:t>
            </a:r>
            <a:r>
              <a:rPr lang="en-US" altLang="zh-CN" dirty="0"/>
              <a:t>=</a:t>
            </a:r>
            <a:r>
              <a:rPr lang="en-US" altLang="zh-CN" dirty="0" err="1"/>
              <a:t>mediu</a:t>
            </a:r>
            <a:r>
              <a:rPr lang="zh-CN" altLang="en-US" dirty="0"/>
              <a:t>中型或</a:t>
            </a:r>
            <a:r>
              <a:rPr lang="en-US" altLang="zh-CN" dirty="0"/>
              <a:t>-</a:t>
            </a:r>
            <a:r>
              <a:rPr lang="en-US" altLang="zh-CN" dirty="0" err="1"/>
              <a:t>mcmodel</a:t>
            </a:r>
            <a:r>
              <a:rPr lang="en-US" altLang="zh-CN" dirty="0"/>
              <a:t>=large</a:t>
            </a:r>
            <a:r>
              <a:rPr lang="zh-CN" altLang="en-US" dirty="0"/>
              <a:t>标志来编译</a:t>
            </a:r>
          </a:p>
        </p:txBody>
      </p:sp>
      <p:sp>
        <p:nvSpPr>
          <p:cNvPr id="6" name="任意多边形 5"/>
          <p:cNvSpPr/>
          <p:nvPr/>
        </p:nvSpPr>
        <p:spPr>
          <a:xfrm>
            <a:off x="1184950" y="2343150"/>
            <a:ext cx="1321486" cy="1543050"/>
          </a:xfrm>
          <a:custGeom>
            <a:avLst/>
            <a:gdLst>
              <a:gd name="connsiteX0" fmla="*/ 967324 w 1761981"/>
              <a:gd name="connsiteY0" fmla="*/ 2057400 h 2057400"/>
              <a:gd name="connsiteX1" fmla="*/ 20267 w 1761981"/>
              <a:gd name="connsiteY1" fmla="*/ 381000 h 2057400"/>
              <a:gd name="connsiteX2" fmla="*/ 1761981 w 1761981"/>
              <a:gd name="connsiteY2" fmla="*/ 0 h 2057400"/>
            </a:gdLst>
            <a:ahLst/>
            <a:cxnLst>
              <a:cxn ang="0">
                <a:pos x="connsiteX0" y="connsiteY0"/>
              </a:cxn>
              <a:cxn ang="0">
                <a:pos x="connsiteX1" y="connsiteY1"/>
              </a:cxn>
              <a:cxn ang="0">
                <a:pos x="connsiteX2" y="connsiteY2"/>
              </a:cxn>
            </a:cxnLst>
            <a:rect l="l" t="t" r="r" b="b"/>
            <a:pathLst>
              <a:path w="1761981" h="2057400">
                <a:moveTo>
                  <a:pt x="967324" y="2057400"/>
                </a:moveTo>
                <a:cubicBezTo>
                  <a:pt x="427574" y="1390650"/>
                  <a:pt x="-112176" y="723900"/>
                  <a:pt x="20267" y="381000"/>
                </a:cubicBezTo>
                <a:cubicBezTo>
                  <a:pt x="152710" y="38100"/>
                  <a:pt x="957345" y="19050"/>
                  <a:pt x="1761981" y="0"/>
                </a:cubicBezTo>
              </a:path>
            </a:pathLst>
          </a:custGeom>
          <a:noFill/>
          <a:ln>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xmlns="" val="38967092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64</a:t>
            </a:fld>
            <a:endParaRPr lang="zh-CN" altLang="en-US"/>
          </a:p>
        </p:txBody>
      </p:sp>
      <p:sp>
        <p:nvSpPr>
          <p:cNvPr id="3" name="矩形 2"/>
          <p:cNvSpPr/>
          <p:nvPr/>
        </p:nvSpPr>
        <p:spPr>
          <a:xfrm>
            <a:off x="620100" y="1372219"/>
            <a:ext cx="1223412" cy="300082"/>
          </a:xfrm>
          <a:prstGeom prst="rect">
            <a:avLst/>
          </a:prstGeom>
        </p:spPr>
        <p:txBody>
          <a:bodyPr wrap="none">
            <a:spAutoFit/>
          </a:bodyPr>
          <a:lstStyle/>
          <a:p>
            <a:r>
              <a:rPr lang="zh-CN" altLang="en-US" sz="1350" b="1" dirty="0"/>
              <a:t>重定位过程：</a:t>
            </a:r>
          </a:p>
        </p:txBody>
      </p:sp>
      <p:sp>
        <p:nvSpPr>
          <p:cNvPr id="4" name="矩形 3"/>
          <p:cNvSpPr/>
          <p:nvPr/>
        </p:nvSpPr>
        <p:spPr>
          <a:xfrm>
            <a:off x="900113" y="1844493"/>
            <a:ext cx="7646670" cy="3539430"/>
          </a:xfrm>
          <a:prstGeom prst="rect">
            <a:avLst/>
          </a:prstGeom>
        </p:spPr>
        <p:txBody>
          <a:bodyPr wrap="square">
            <a:spAutoFit/>
          </a:bodyPr>
          <a:lstStyle/>
          <a:p>
            <a:r>
              <a:rPr lang="en-US" altLang="zh-CN" sz="1600" dirty="0">
                <a:solidFill>
                  <a:srgbClr val="00AEF0"/>
                </a:solidFill>
                <a:latin typeface="StoneSans"/>
              </a:rPr>
              <a:t>1 </a:t>
            </a:r>
            <a:r>
              <a:rPr lang="en-US" altLang="zh-CN" sz="1600" dirty="0" err="1">
                <a:solidFill>
                  <a:srgbClr val="000000"/>
                </a:solidFill>
                <a:latin typeface="ZztexMono-Regular"/>
              </a:rPr>
              <a:t>foreach</a:t>
            </a:r>
            <a:r>
              <a:rPr lang="en-US" altLang="zh-CN" sz="1600" dirty="0">
                <a:solidFill>
                  <a:srgbClr val="000000"/>
                </a:solidFill>
                <a:latin typeface="ZztexMono-Regular"/>
              </a:rPr>
              <a:t> section s {			</a:t>
            </a:r>
            <a:r>
              <a:rPr lang="zh-CN" altLang="en-US" sz="1600" dirty="0">
                <a:solidFill>
                  <a:srgbClr val="000000"/>
                </a:solidFill>
                <a:latin typeface="ZztexMono-Regular"/>
              </a:rPr>
              <a:t>遍历所有的节</a:t>
            </a:r>
            <a:endParaRPr lang="en-US" altLang="zh-CN" sz="1600" dirty="0">
              <a:solidFill>
                <a:srgbClr val="000000"/>
              </a:solidFill>
              <a:latin typeface="ZztexMono-Regular"/>
            </a:endParaRPr>
          </a:p>
          <a:p>
            <a:r>
              <a:rPr lang="en-US" altLang="zh-CN" sz="1600" dirty="0">
                <a:solidFill>
                  <a:srgbClr val="00AEF0"/>
                </a:solidFill>
                <a:latin typeface="StoneSans"/>
              </a:rPr>
              <a:t>2 </a:t>
            </a:r>
            <a:r>
              <a:rPr lang="en-US" altLang="zh-CN" sz="1600" dirty="0" err="1">
                <a:solidFill>
                  <a:srgbClr val="000000"/>
                </a:solidFill>
                <a:latin typeface="ZztexMono-Regular"/>
              </a:rPr>
              <a:t>foreach</a:t>
            </a:r>
            <a:r>
              <a:rPr lang="en-US" altLang="zh-CN" sz="1600" dirty="0">
                <a:solidFill>
                  <a:srgbClr val="000000"/>
                </a:solidFill>
                <a:latin typeface="ZztexMono-Regular"/>
              </a:rPr>
              <a:t> relocation entry r {		</a:t>
            </a:r>
            <a:r>
              <a:rPr lang="zh-CN" altLang="en-US" sz="1600" dirty="0">
                <a:solidFill>
                  <a:srgbClr val="000000"/>
                </a:solidFill>
                <a:latin typeface="ZztexMono-Regular"/>
              </a:rPr>
              <a:t>遍历该节内的所有重定位符号</a:t>
            </a:r>
            <a:endParaRPr lang="en-US" altLang="zh-CN" sz="1600" dirty="0">
              <a:solidFill>
                <a:srgbClr val="000000"/>
              </a:solidFill>
              <a:latin typeface="ZztexMono-Regular"/>
            </a:endParaRPr>
          </a:p>
          <a:p>
            <a:r>
              <a:rPr lang="en-US" altLang="zh-CN" sz="1600" dirty="0">
                <a:solidFill>
                  <a:srgbClr val="00AEF0"/>
                </a:solidFill>
                <a:latin typeface="StoneSans"/>
              </a:rPr>
              <a:t>3 </a:t>
            </a:r>
            <a:r>
              <a:rPr lang="en-US" altLang="zh-CN" sz="1600" dirty="0" err="1">
                <a:solidFill>
                  <a:srgbClr val="000000"/>
                </a:solidFill>
                <a:latin typeface="ZztexMono-Regular"/>
              </a:rPr>
              <a:t>refptr</a:t>
            </a:r>
            <a:r>
              <a:rPr lang="en-US" altLang="zh-CN" sz="1600" dirty="0">
                <a:solidFill>
                  <a:srgbClr val="000000"/>
                </a:solidFill>
                <a:latin typeface="ZztexMono-Regular"/>
              </a:rPr>
              <a:t> = = ADDR(s)  + </a:t>
            </a:r>
            <a:r>
              <a:rPr lang="en-US" altLang="zh-CN" sz="1600" dirty="0" err="1">
                <a:solidFill>
                  <a:srgbClr val="000000"/>
                </a:solidFill>
                <a:latin typeface="ZztexMono-Regular"/>
              </a:rPr>
              <a:t>r.offset</a:t>
            </a:r>
            <a:r>
              <a:rPr lang="en-US" altLang="zh-CN" sz="1600" dirty="0">
                <a:solidFill>
                  <a:srgbClr val="000000"/>
                </a:solidFill>
                <a:latin typeface="ZztexMono-Regular"/>
              </a:rPr>
              <a:t>; </a:t>
            </a:r>
            <a:r>
              <a:rPr lang="en-US" altLang="zh-CN" sz="1600" dirty="0">
                <a:solidFill>
                  <a:srgbClr val="00AEF0"/>
                </a:solidFill>
                <a:latin typeface="ZztexMono-Regular"/>
              </a:rPr>
              <a:t>/* </a:t>
            </a:r>
            <a:r>
              <a:rPr lang="en-US" altLang="zh-CN" sz="1600" dirty="0" err="1">
                <a:solidFill>
                  <a:srgbClr val="00AEF0"/>
                </a:solidFill>
                <a:latin typeface="ZztexMono-Regular"/>
              </a:rPr>
              <a:t>ptr</a:t>
            </a:r>
            <a:r>
              <a:rPr lang="en-US" altLang="zh-CN" sz="1600" dirty="0">
                <a:solidFill>
                  <a:srgbClr val="00AEF0"/>
                </a:solidFill>
                <a:latin typeface="ZztexMono-Regular"/>
              </a:rPr>
              <a:t> to reference to be relocated */</a:t>
            </a:r>
          </a:p>
          <a:p>
            <a:r>
              <a:rPr lang="en-US" altLang="zh-CN" sz="1600" dirty="0">
                <a:solidFill>
                  <a:srgbClr val="00AEF0"/>
                </a:solidFill>
                <a:latin typeface="StoneSans"/>
              </a:rPr>
              <a:t>4</a:t>
            </a:r>
          </a:p>
          <a:p>
            <a:r>
              <a:rPr lang="en-US" altLang="zh-CN" sz="1600" dirty="0">
                <a:solidFill>
                  <a:srgbClr val="00AEF0"/>
                </a:solidFill>
                <a:latin typeface="StoneSans"/>
              </a:rPr>
              <a:t>5 </a:t>
            </a:r>
            <a:r>
              <a:rPr lang="en-US" altLang="zh-CN" sz="1600" dirty="0">
                <a:solidFill>
                  <a:srgbClr val="00AEF0"/>
                </a:solidFill>
                <a:latin typeface="ZztexMono-Regular"/>
              </a:rPr>
              <a:t>/* Relocate a PC-relative reference */	PC</a:t>
            </a:r>
            <a:r>
              <a:rPr lang="zh-CN" altLang="en-US" sz="1600" dirty="0">
                <a:solidFill>
                  <a:srgbClr val="00AEF0"/>
                </a:solidFill>
                <a:latin typeface="ZztexMono-Regular"/>
              </a:rPr>
              <a:t>相对寻址</a:t>
            </a:r>
            <a:endParaRPr lang="en-US" altLang="zh-CN" sz="1600" dirty="0">
              <a:solidFill>
                <a:srgbClr val="00AEF0"/>
              </a:solidFill>
              <a:latin typeface="ZztexMono-Regular"/>
            </a:endParaRPr>
          </a:p>
          <a:p>
            <a:r>
              <a:rPr lang="en-US" altLang="zh-CN" sz="1600" dirty="0">
                <a:solidFill>
                  <a:srgbClr val="00AEF0"/>
                </a:solidFill>
                <a:latin typeface="StoneSans"/>
              </a:rPr>
              <a:t>6 </a:t>
            </a:r>
            <a:r>
              <a:rPr lang="en-US" altLang="zh-CN" sz="1600" dirty="0">
                <a:solidFill>
                  <a:srgbClr val="000000"/>
                </a:solidFill>
                <a:latin typeface="ZztexMono-Regular"/>
              </a:rPr>
              <a:t>if (</a:t>
            </a:r>
            <a:r>
              <a:rPr lang="en-US" altLang="zh-CN" sz="1600" dirty="0" err="1">
                <a:solidFill>
                  <a:srgbClr val="000000"/>
                </a:solidFill>
                <a:latin typeface="ZztexMono-Regular"/>
              </a:rPr>
              <a:t>r.type</a:t>
            </a:r>
            <a:r>
              <a:rPr lang="en-US" altLang="zh-CN" sz="1600" dirty="0">
                <a:solidFill>
                  <a:srgbClr val="000000"/>
                </a:solidFill>
                <a:latin typeface="ZztexMono-Regular"/>
              </a:rPr>
              <a:t> == R_386_PC32) {</a:t>
            </a:r>
          </a:p>
          <a:p>
            <a:r>
              <a:rPr lang="en-US" altLang="zh-CN" sz="1600" dirty="0">
                <a:solidFill>
                  <a:srgbClr val="00AEF0"/>
                </a:solidFill>
                <a:latin typeface="StoneSans"/>
              </a:rPr>
              <a:t>7 </a:t>
            </a:r>
            <a:r>
              <a:rPr lang="en-US" altLang="zh-CN" sz="1600" dirty="0" err="1">
                <a:solidFill>
                  <a:srgbClr val="000000"/>
                </a:solidFill>
                <a:latin typeface="ZztexMono-Regular"/>
              </a:rPr>
              <a:t>refaddr</a:t>
            </a:r>
            <a:r>
              <a:rPr lang="en-US" altLang="zh-CN" sz="1600" dirty="0">
                <a:solidFill>
                  <a:srgbClr val="000000"/>
                </a:solidFill>
                <a:latin typeface="ZztexMono-Regular"/>
              </a:rPr>
              <a:t> = ADDR(s) + </a:t>
            </a:r>
            <a:r>
              <a:rPr lang="en-US" altLang="zh-CN" sz="1600" dirty="0" err="1">
                <a:solidFill>
                  <a:srgbClr val="000000"/>
                </a:solidFill>
                <a:latin typeface="ZztexMono-Regular"/>
              </a:rPr>
              <a:t>r.offset</a:t>
            </a:r>
            <a:r>
              <a:rPr lang="en-US" altLang="zh-CN" sz="1600" dirty="0">
                <a:solidFill>
                  <a:srgbClr val="000000"/>
                </a:solidFill>
                <a:latin typeface="ZztexMono-Regular"/>
              </a:rPr>
              <a:t>; </a:t>
            </a:r>
            <a:r>
              <a:rPr lang="en-US" altLang="zh-CN" sz="1600" dirty="0">
                <a:solidFill>
                  <a:srgbClr val="00AEF0"/>
                </a:solidFill>
                <a:latin typeface="ZztexMono-Regular"/>
              </a:rPr>
              <a:t>/* ref’s run-time address */</a:t>
            </a:r>
          </a:p>
          <a:p>
            <a:r>
              <a:rPr lang="en-US" altLang="zh-CN" sz="1600" dirty="0">
                <a:solidFill>
                  <a:srgbClr val="00AEF0"/>
                </a:solidFill>
                <a:latin typeface="StoneSans"/>
              </a:rPr>
              <a:t>8 </a:t>
            </a:r>
            <a:r>
              <a:rPr lang="en-US" altLang="zh-CN" sz="1600" dirty="0">
                <a:solidFill>
                  <a:srgbClr val="000000"/>
                </a:solidFill>
                <a:latin typeface="ZztexMono-Regular"/>
              </a:rPr>
              <a:t>*</a:t>
            </a:r>
            <a:r>
              <a:rPr lang="en-US" altLang="zh-CN" sz="1600" dirty="0" err="1">
                <a:solidFill>
                  <a:srgbClr val="000000"/>
                </a:solidFill>
                <a:latin typeface="ZztexMono-Regular"/>
              </a:rPr>
              <a:t>refptr</a:t>
            </a:r>
            <a:r>
              <a:rPr lang="en-US" altLang="zh-CN" sz="1600" dirty="0">
                <a:solidFill>
                  <a:srgbClr val="000000"/>
                </a:solidFill>
                <a:latin typeface="ZztexMono-Regular"/>
              </a:rPr>
              <a:t> = (unsigned) (ADDR(</a:t>
            </a:r>
            <a:r>
              <a:rPr lang="en-US" altLang="zh-CN" sz="1600" dirty="0" err="1">
                <a:solidFill>
                  <a:srgbClr val="000000"/>
                </a:solidFill>
                <a:latin typeface="ZztexMono-Regular"/>
              </a:rPr>
              <a:t>r.symbol</a:t>
            </a:r>
            <a:r>
              <a:rPr lang="en-US" altLang="zh-CN" sz="1600" dirty="0">
                <a:solidFill>
                  <a:srgbClr val="000000"/>
                </a:solidFill>
                <a:latin typeface="ZztexMono-Regular"/>
              </a:rPr>
              <a:t>) + *</a:t>
            </a:r>
            <a:r>
              <a:rPr lang="en-US" altLang="zh-CN" sz="1600" dirty="0" err="1">
                <a:solidFill>
                  <a:srgbClr val="000000"/>
                </a:solidFill>
                <a:latin typeface="ZztexMono-Regular"/>
              </a:rPr>
              <a:t>refptr</a:t>
            </a:r>
            <a:r>
              <a:rPr lang="en-US" altLang="zh-CN" sz="1600" dirty="0">
                <a:solidFill>
                  <a:srgbClr val="000000"/>
                </a:solidFill>
                <a:latin typeface="ZztexMono-Regular"/>
              </a:rPr>
              <a:t> - </a:t>
            </a:r>
            <a:r>
              <a:rPr lang="en-US" altLang="zh-CN" sz="1600" dirty="0" err="1">
                <a:solidFill>
                  <a:srgbClr val="000000"/>
                </a:solidFill>
                <a:latin typeface="ZztexMono-Regular"/>
              </a:rPr>
              <a:t>refaddr</a:t>
            </a:r>
            <a:r>
              <a:rPr lang="en-US" altLang="zh-CN" sz="1600" dirty="0">
                <a:solidFill>
                  <a:srgbClr val="000000"/>
                </a:solidFill>
                <a:latin typeface="ZztexMono-Regular"/>
              </a:rPr>
              <a:t>);</a:t>
            </a:r>
          </a:p>
          <a:p>
            <a:r>
              <a:rPr lang="en-US" altLang="zh-CN" sz="1600" dirty="0">
                <a:solidFill>
                  <a:srgbClr val="00AEF0"/>
                </a:solidFill>
                <a:latin typeface="StoneSans"/>
              </a:rPr>
              <a:t>9 </a:t>
            </a:r>
            <a:r>
              <a:rPr lang="en-US" altLang="zh-CN" sz="1600" dirty="0">
                <a:solidFill>
                  <a:srgbClr val="000000"/>
                </a:solidFill>
                <a:latin typeface="ZztexMono-Regular"/>
              </a:rPr>
              <a:t>}</a:t>
            </a:r>
          </a:p>
          <a:p>
            <a:r>
              <a:rPr lang="en-US" altLang="zh-CN" sz="1600" dirty="0">
                <a:solidFill>
                  <a:srgbClr val="00AEF0"/>
                </a:solidFill>
                <a:latin typeface="StoneSans"/>
              </a:rPr>
              <a:t>10</a:t>
            </a:r>
          </a:p>
          <a:p>
            <a:r>
              <a:rPr lang="en-US" altLang="zh-CN" sz="1600" dirty="0">
                <a:solidFill>
                  <a:srgbClr val="00AEF0"/>
                </a:solidFill>
                <a:latin typeface="StoneSans"/>
              </a:rPr>
              <a:t>11 </a:t>
            </a:r>
            <a:r>
              <a:rPr lang="en-US" altLang="zh-CN" sz="1600" dirty="0">
                <a:solidFill>
                  <a:srgbClr val="00AEF0"/>
                </a:solidFill>
                <a:latin typeface="ZztexMono-Regular"/>
              </a:rPr>
              <a:t>/* Relocate an absolute reference */		</a:t>
            </a:r>
            <a:r>
              <a:rPr lang="zh-CN" altLang="en-US" sz="1600" dirty="0">
                <a:solidFill>
                  <a:srgbClr val="00AEF0"/>
                </a:solidFill>
                <a:latin typeface="ZztexMono-Regular"/>
              </a:rPr>
              <a:t>绝对寻址</a:t>
            </a:r>
            <a:endParaRPr lang="en-US" altLang="zh-CN" sz="1600" dirty="0">
              <a:solidFill>
                <a:srgbClr val="00AEF0"/>
              </a:solidFill>
              <a:latin typeface="ZztexMono-Regular"/>
            </a:endParaRPr>
          </a:p>
          <a:p>
            <a:r>
              <a:rPr lang="en-US" altLang="zh-CN" sz="1600" dirty="0">
                <a:solidFill>
                  <a:srgbClr val="00AEF0"/>
                </a:solidFill>
                <a:latin typeface="StoneSans"/>
              </a:rPr>
              <a:t>12 </a:t>
            </a:r>
            <a:r>
              <a:rPr lang="en-US" altLang="zh-CN" sz="1600" dirty="0">
                <a:solidFill>
                  <a:srgbClr val="000000"/>
                </a:solidFill>
                <a:latin typeface="ZztexMono-Regular"/>
              </a:rPr>
              <a:t>if (</a:t>
            </a:r>
            <a:r>
              <a:rPr lang="en-US" altLang="zh-CN" sz="1600" dirty="0" err="1">
                <a:solidFill>
                  <a:srgbClr val="000000"/>
                </a:solidFill>
                <a:latin typeface="ZztexMono-Regular"/>
              </a:rPr>
              <a:t>r.type</a:t>
            </a:r>
            <a:r>
              <a:rPr lang="en-US" altLang="zh-CN" sz="1600" dirty="0">
                <a:solidFill>
                  <a:srgbClr val="000000"/>
                </a:solidFill>
                <a:latin typeface="ZztexMono-Regular"/>
              </a:rPr>
              <a:t> == R_386_32)</a:t>
            </a:r>
          </a:p>
          <a:p>
            <a:r>
              <a:rPr lang="en-US" altLang="zh-CN" sz="1600" dirty="0">
                <a:solidFill>
                  <a:srgbClr val="00AEF0"/>
                </a:solidFill>
                <a:latin typeface="StoneSans"/>
              </a:rPr>
              <a:t>13 </a:t>
            </a:r>
            <a:r>
              <a:rPr lang="en-US" altLang="zh-CN" sz="1600" dirty="0">
                <a:solidFill>
                  <a:srgbClr val="000000"/>
                </a:solidFill>
                <a:latin typeface="ZztexMono-Regular"/>
              </a:rPr>
              <a:t>*</a:t>
            </a:r>
            <a:r>
              <a:rPr lang="en-US" altLang="zh-CN" sz="1600" dirty="0" err="1">
                <a:solidFill>
                  <a:srgbClr val="000000"/>
                </a:solidFill>
                <a:latin typeface="ZztexMono-Regular"/>
              </a:rPr>
              <a:t>refptr</a:t>
            </a:r>
            <a:r>
              <a:rPr lang="en-US" altLang="zh-CN" sz="1600" dirty="0">
                <a:solidFill>
                  <a:srgbClr val="000000"/>
                </a:solidFill>
                <a:latin typeface="ZztexMono-Regular"/>
              </a:rPr>
              <a:t> = (unsigned) (ADDR(</a:t>
            </a:r>
            <a:r>
              <a:rPr lang="en-US" altLang="zh-CN" sz="1600" dirty="0" err="1">
                <a:solidFill>
                  <a:srgbClr val="000000"/>
                </a:solidFill>
                <a:latin typeface="ZztexMono-Regular"/>
              </a:rPr>
              <a:t>r.symbol</a:t>
            </a:r>
            <a:r>
              <a:rPr lang="en-US" altLang="zh-CN" sz="1600" dirty="0">
                <a:solidFill>
                  <a:srgbClr val="000000"/>
                </a:solidFill>
                <a:latin typeface="ZztexMono-Regular"/>
              </a:rPr>
              <a:t>) + *</a:t>
            </a:r>
            <a:r>
              <a:rPr lang="en-US" altLang="zh-CN" sz="1600" dirty="0" err="1">
                <a:solidFill>
                  <a:srgbClr val="000000"/>
                </a:solidFill>
                <a:latin typeface="ZztexMono-Regular"/>
              </a:rPr>
              <a:t>refptr</a:t>
            </a:r>
            <a:r>
              <a:rPr lang="en-US" altLang="zh-CN" sz="1600" dirty="0">
                <a:solidFill>
                  <a:srgbClr val="000000"/>
                </a:solidFill>
                <a:latin typeface="ZztexMono-Regular"/>
              </a:rPr>
              <a:t>);</a:t>
            </a:r>
          </a:p>
          <a:p>
            <a:r>
              <a:rPr lang="en-US" altLang="zh-CN" sz="1600" dirty="0">
                <a:solidFill>
                  <a:srgbClr val="00AEF0"/>
                </a:solidFill>
                <a:latin typeface="StoneSans"/>
              </a:rPr>
              <a:t>14</a:t>
            </a:r>
            <a:endParaRPr lang="zh-CN" altLang="en-US" sz="1600" dirty="0"/>
          </a:p>
        </p:txBody>
      </p:sp>
      <p:sp>
        <p:nvSpPr>
          <p:cNvPr id="6" name="文本框 5"/>
          <p:cNvSpPr txBox="1"/>
          <p:nvPr/>
        </p:nvSpPr>
        <p:spPr>
          <a:xfrm>
            <a:off x="1736340" y="1372220"/>
            <a:ext cx="1117696"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Tree>
    <p:extLst>
      <p:ext uri="{BB962C8B-B14F-4D97-AF65-F5344CB8AC3E}">
        <p14:creationId xmlns:p14="http://schemas.microsoft.com/office/powerpoint/2010/main" xmlns="" val="2381645419"/>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65</a:t>
            </a:fld>
            <a:endParaRPr lang="zh-CN" altLang="en-US"/>
          </a:p>
        </p:txBody>
      </p:sp>
      <p:sp>
        <p:nvSpPr>
          <p:cNvPr id="3" name="矩形 2"/>
          <p:cNvSpPr/>
          <p:nvPr/>
        </p:nvSpPr>
        <p:spPr>
          <a:xfrm>
            <a:off x="620100" y="1372219"/>
            <a:ext cx="1223412" cy="300082"/>
          </a:xfrm>
          <a:prstGeom prst="rect">
            <a:avLst/>
          </a:prstGeom>
        </p:spPr>
        <p:txBody>
          <a:bodyPr wrap="none">
            <a:spAutoFit/>
          </a:bodyPr>
          <a:lstStyle/>
          <a:p>
            <a:r>
              <a:rPr lang="zh-CN" altLang="en-US" sz="1350" b="1" dirty="0"/>
              <a:t>重定位过程：</a:t>
            </a:r>
          </a:p>
        </p:txBody>
      </p:sp>
      <p:sp>
        <p:nvSpPr>
          <p:cNvPr id="6" name="文本框 5"/>
          <p:cNvSpPr txBox="1"/>
          <p:nvPr/>
        </p:nvSpPr>
        <p:spPr>
          <a:xfrm>
            <a:off x="1899626" y="1302970"/>
            <a:ext cx="661103" cy="646331"/>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7" name="图片 6"/>
          <p:cNvPicPr>
            <a:picLocks noChangeAspect="1"/>
          </p:cNvPicPr>
          <p:nvPr/>
        </p:nvPicPr>
        <p:blipFill>
          <a:blip r:embed="rId2" cstate="print"/>
          <a:stretch>
            <a:fillRect/>
          </a:stretch>
        </p:blipFill>
        <p:spPr>
          <a:xfrm>
            <a:off x="824593" y="1649218"/>
            <a:ext cx="7062107" cy="3470969"/>
          </a:xfrm>
          <a:prstGeom prst="rect">
            <a:avLst/>
          </a:prstGeom>
        </p:spPr>
      </p:pic>
    </p:spTree>
    <p:extLst>
      <p:ext uri="{BB962C8B-B14F-4D97-AF65-F5344CB8AC3E}">
        <p14:creationId xmlns:p14="http://schemas.microsoft.com/office/powerpoint/2010/main" xmlns="" val="355203920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290" name="Rectangle 7"/>
          <p:cNvSpPr>
            <a:spLocks noGrp="1" noChangeArrowheads="1"/>
          </p:cNvSpPr>
          <p:nvPr>
            <p:ph type="title" idx="4294967295"/>
          </p:nvPr>
        </p:nvSpPr>
        <p:spPr>
          <a:xfrm>
            <a:off x="341313" y="0"/>
            <a:ext cx="7591425" cy="762000"/>
          </a:xfrm>
        </p:spPr>
        <p:txBody>
          <a:bodyPr/>
          <a:lstStyle/>
          <a:p>
            <a:r>
              <a:rPr lang="zh-CN" altLang="en-US" smtClean="0"/>
              <a:t>重定位操作举例</a:t>
            </a:r>
            <a:endParaRPr lang="en-US" altLang="zh-CN" smtClean="0"/>
          </a:p>
        </p:txBody>
      </p:sp>
      <p:sp>
        <p:nvSpPr>
          <p:cNvPr id="780291" name="Rectangle 3"/>
          <p:cNvSpPr>
            <a:spLocks noChangeArrowheads="1"/>
          </p:cNvSpPr>
          <p:nvPr/>
        </p:nvSpPr>
        <p:spPr bwMode="auto">
          <a:xfrm>
            <a:off x="796925" y="1331913"/>
            <a:ext cx="2479675" cy="25336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buf[2] = {1, 2};</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 </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swap();</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a:t>
            </a:r>
          </a:p>
        </p:txBody>
      </p:sp>
      <p:sp>
        <p:nvSpPr>
          <p:cNvPr id="780292" name="Rectangle 4"/>
          <p:cNvSpPr>
            <a:spLocks noChangeArrowheads="1"/>
          </p:cNvSpPr>
          <p:nvPr/>
        </p:nvSpPr>
        <p:spPr bwMode="auto">
          <a:xfrm>
            <a:off x="762000" y="763588"/>
            <a:ext cx="11953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main.c</a:t>
            </a:r>
          </a:p>
        </p:txBody>
      </p:sp>
      <p:sp>
        <p:nvSpPr>
          <p:cNvPr id="780293" name="Rectangle 5"/>
          <p:cNvSpPr>
            <a:spLocks noChangeArrowheads="1"/>
          </p:cNvSpPr>
          <p:nvPr/>
        </p:nvSpPr>
        <p:spPr bwMode="auto">
          <a:xfrm>
            <a:off x="4648200" y="677863"/>
            <a:ext cx="1222375"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swap.c</a:t>
            </a:r>
          </a:p>
        </p:txBody>
      </p:sp>
      <p:sp>
        <p:nvSpPr>
          <p:cNvPr id="780294" name="Rectangle 6"/>
          <p:cNvSpPr>
            <a:spLocks noChangeArrowheads="1"/>
          </p:cNvSpPr>
          <p:nvPr/>
        </p:nvSpPr>
        <p:spPr bwMode="auto">
          <a:xfrm>
            <a:off x="4535488" y="1174750"/>
            <a:ext cx="3665537" cy="3562350"/>
          </a:xfrm>
          <a:prstGeom prst="rect">
            <a:avLst/>
          </a:prstGeom>
          <a:solidFill>
            <a:srgbClr val="DBF2DA"/>
          </a:solidFill>
          <a:ln w="3175">
            <a:solidFill>
              <a:schemeClr val="tx1"/>
            </a:solidFill>
            <a:miter lim="800000"/>
            <a:headEnd/>
            <a:tailEnd/>
          </a:ln>
        </p:spPr>
        <p:txBody>
          <a:bodyPr>
            <a:spAutoFit/>
          </a:bodyPr>
          <a:lstStyle/>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extern int buf[]; </a:t>
            </a:r>
          </a:p>
          <a:p>
            <a:pPr eaLnBrk="0" fontAlgn="base" hangingPunct="0">
              <a:lnSpc>
                <a:spcPct val="95000"/>
              </a:lnSpc>
              <a:spcBef>
                <a:spcPct val="0"/>
              </a:spcBef>
              <a:spcAft>
                <a:spcPct val="0"/>
              </a:spcAft>
            </a:pPr>
            <a:r>
              <a:rPr lang="en-US" altLang="zh-CN" sz="1000" b="1">
                <a:solidFill>
                  <a:srgbClr val="000000"/>
                </a:solidFill>
                <a:latin typeface="微软雅黑" pitchFamily="34" charset="-122"/>
                <a:ea typeface="微软雅黑" pitchFamily="34" charset="-122"/>
                <a:cs typeface="Courier New" pitchFamily="49" charset="0"/>
              </a:rPr>
              <a:t> </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*bufp0 = &amp;buf[0];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static int *bufp1;</a:t>
            </a:r>
          </a:p>
          <a:p>
            <a:pPr eaLnBrk="0" fontAlgn="base" hangingPunct="0">
              <a:lnSpc>
                <a:spcPct val="95000"/>
              </a:lnSpc>
              <a:spcBef>
                <a:spcPct val="0"/>
              </a:spcBef>
              <a:spcAft>
                <a:spcPct val="0"/>
              </a:spcAft>
            </a:pPr>
            <a:endParaRPr lang="en-US" altLang="zh-CN" sz="1000" b="1">
              <a:solidFill>
                <a:srgbClr val="F7F5CD"/>
              </a:solidFill>
              <a:latin typeface="微软雅黑" pitchFamily="34" charset="-122"/>
              <a:ea typeface="微软雅黑" pitchFamily="34" charset="-122"/>
              <a:cs typeface="Courier New"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&amp;buf[1];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temp = *bufp0;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*bufp0 = *bufp1;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780295" name="Text Box 7"/>
          <p:cNvSpPr txBox="1">
            <a:spLocks noChangeArrowheads="1"/>
          </p:cNvSpPr>
          <p:nvPr/>
        </p:nvSpPr>
        <p:spPr bwMode="auto">
          <a:xfrm>
            <a:off x="217488" y="5289550"/>
            <a:ext cx="7343775" cy="427038"/>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你能说出哪些是</a:t>
            </a:r>
            <a:r>
              <a:rPr lang="zh-CN" altLang="en-US" sz="2200" b="1">
                <a:solidFill>
                  <a:srgbClr val="FF0000"/>
                </a:solidFill>
                <a:ea typeface="微软雅黑" pitchFamily="34" charset="-122"/>
              </a:rPr>
              <a:t>符号定义</a:t>
            </a:r>
            <a:r>
              <a:rPr lang="zh-CN" altLang="en-US" sz="2200" b="1">
                <a:solidFill>
                  <a:srgbClr val="000000"/>
                </a:solidFill>
                <a:ea typeface="微软雅黑" pitchFamily="34" charset="-122"/>
              </a:rPr>
              <a:t>？哪些是</a:t>
            </a:r>
            <a:r>
              <a:rPr lang="zh-CN" altLang="en-US" sz="2200" b="1">
                <a:solidFill>
                  <a:srgbClr val="FF0000"/>
                </a:solidFill>
                <a:ea typeface="微软雅黑" pitchFamily="34" charset="-122"/>
              </a:rPr>
              <a:t>符号的引用</a:t>
            </a:r>
            <a:r>
              <a:rPr lang="zh-CN" altLang="en-US" sz="2200" b="1">
                <a:solidFill>
                  <a:srgbClr val="000000"/>
                </a:solidFill>
                <a:ea typeface="微软雅黑" pitchFamily="34" charset="-122"/>
              </a:rPr>
              <a:t>？</a:t>
            </a:r>
          </a:p>
        </p:txBody>
      </p:sp>
      <p:grpSp>
        <p:nvGrpSpPr>
          <p:cNvPr id="780312" name="Group 24"/>
          <p:cNvGrpSpPr>
            <a:grpSpLocks/>
          </p:cNvGrpSpPr>
          <p:nvPr/>
        </p:nvGrpSpPr>
        <p:grpSpPr bwMode="auto">
          <a:xfrm>
            <a:off x="1395413" y="1497013"/>
            <a:ext cx="4976812" cy="3876675"/>
            <a:chOff x="879" y="943"/>
            <a:chExt cx="3135" cy="2442"/>
          </a:xfrm>
        </p:grpSpPr>
        <p:sp>
          <p:nvSpPr>
            <p:cNvPr id="780296" name="Line 8"/>
            <p:cNvSpPr>
              <a:spLocks noChangeShapeType="1"/>
            </p:cNvSpPr>
            <p:nvPr/>
          </p:nvSpPr>
          <p:spPr bwMode="auto">
            <a:xfrm flipH="1" flipV="1">
              <a:off x="879" y="1016"/>
              <a:ext cx="1014" cy="2350"/>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297" name="Line 9"/>
            <p:cNvSpPr>
              <a:spLocks noChangeShapeType="1"/>
            </p:cNvSpPr>
            <p:nvPr/>
          </p:nvSpPr>
          <p:spPr bwMode="auto">
            <a:xfrm flipH="1" flipV="1">
              <a:off x="914" y="1619"/>
              <a:ext cx="915" cy="1747"/>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298" name="Line 10"/>
            <p:cNvSpPr>
              <a:spLocks noChangeShapeType="1"/>
            </p:cNvSpPr>
            <p:nvPr/>
          </p:nvSpPr>
          <p:spPr bwMode="auto">
            <a:xfrm flipV="1">
              <a:off x="1920" y="943"/>
              <a:ext cx="1864" cy="2405"/>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299" name="Line 11"/>
            <p:cNvSpPr>
              <a:spLocks noChangeShapeType="1"/>
            </p:cNvSpPr>
            <p:nvPr/>
          </p:nvSpPr>
          <p:spPr bwMode="auto">
            <a:xfrm flipV="1">
              <a:off x="1884" y="1181"/>
              <a:ext cx="1453" cy="2157"/>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0" name="Line 12"/>
            <p:cNvSpPr>
              <a:spLocks noChangeShapeType="1"/>
            </p:cNvSpPr>
            <p:nvPr/>
          </p:nvSpPr>
          <p:spPr bwMode="auto">
            <a:xfrm flipV="1">
              <a:off x="1993" y="1409"/>
              <a:ext cx="2021" cy="1976"/>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1" name="Line 13"/>
            <p:cNvSpPr>
              <a:spLocks noChangeShapeType="1"/>
            </p:cNvSpPr>
            <p:nvPr/>
          </p:nvSpPr>
          <p:spPr bwMode="auto">
            <a:xfrm flipV="1">
              <a:off x="1966" y="1674"/>
              <a:ext cx="1527" cy="1664"/>
            </a:xfrm>
            <a:prstGeom prst="line">
              <a:avLst/>
            </a:prstGeom>
            <a:noFill/>
            <a:ln w="28575">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80302" name="Text Box 14"/>
          <p:cNvSpPr txBox="1">
            <a:spLocks noChangeArrowheads="1"/>
          </p:cNvSpPr>
          <p:nvPr/>
        </p:nvSpPr>
        <p:spPr bwMode="auto">
          <a:xfrm>
            <a:off x="274638" y="5819775"/>
            <a:ext cx="8069262" cy="396875"/>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000" b="1">
                <a:solidFill>
                  <a:srgbClr val="3366FF"/>
                </a:solidFill>
                <a:ea typeface="微软雅黑" pitchFamily="34" charset="-122"/>
              </a:rPr>
              <a:t>局部变量</a:t>
            </a:r>
            <a:r>
              <a:rPr lang="en-US" altLang="zh-CN" sz="2000" b="1">
                <a:solidFill>
                  <a:srgbClr val="CC0066"/>
                </a:solidFill>
                <a:ea typeface="微软雅黑" pitchFamily="34" charset="-122"/>
              </a:rPr>
              <a:t>temp</a:t>
            </a:r>
            <a:r>
              <a:rPr lang="zh-CN" altLang="en-US" sz="2000" b="1">
                <a:solidFill>
                  <a:srgbClr val="3366FF"/>
                </a:solidFill>
                <a:ea typeface="微软雅黑" pitchFamily="34" charset="-122"/>
              </a:rPr>
              <a:t>分配在栈中，不会在过程外被引用，因此不是符号定义</a:t>
            </a:r>
          </a:p>
        </p:txBody>
      </p:sp>
      <p:grpSp>
        <p:nvGrpSpPr>
          <p:cNvPr id="780313" name="Group 25"/>
          <p:cNvGrpSpPr>
            <a:grpSpLocks/>
          </p:cNvGrpSpPr>
          <p:nvPr/>
        </p:nvGrpSpPr>
        <p:grpSpPr bwMode="auto">
          <a:xfrm>
            <a:off x="1190625" y="1917700"/>
            <a:ext cx="5718175" cy="3454400"/>
            <a:chOff x="750" y="1208"/>
            <a:chExt cx="3602" cy="2176"/>
          </a:xfrm>
        </p:grpSpPr>
        <p:sp>
          <p:nvSpPr>
            <p:cNvPr id="780303" name="Line 15"/>
            <p:cNvSpPr>
              <a:spLocks noChangeShapeType="1"/>
            </p:cNvSpPr>
            <p:nvPr/>
          </p:nvSpPr>
          <p:spPr bwMode="auto">
            <a:xfrm flipH="1" flipV="1">
              <a:off x="750" y="1985"/>
              <a:ext cx="2697" cy="1399"/>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4" name="Line 16"/>
            <p:cNvSpPr>
              <a:spLocks noChangeShapeType="1"/>
            </p:cNvSpPr>
            <p:nvPr/>
          </p:nvSpPr>
          <p:spPr bwMode="auto">
            <a:xfrm flipV="1">
              <a:off x="3474" y="1208"/>
              <a:ext cx="878" cy="2139"/>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5" name="Line 17"/>
            <p:cNvSpPr>
              <a:spLocks noChangeShapeType="1"/>
            </p:cNvSpPr>
            <p:nvPr/>
          </p:nvSpPr>
          <p:spPr bwMode="auto">
            <a:xfrm flipV="1">
              <a:off x="3529" y="2186"/>
              <a:ext cx="594" cy="1134"/>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6" name="Line 18"/>
            <p:cNvSpPr>
              <a:spLocks noChangeShapeType="1"/>
            </p:cNvSpPr>
            <p:nvPr/>
          </p:nvSpPr>
          <p:spPr bwMode="auto">
            <a:xfrm flipV="1">
              <a:off x="3588" y="2381"/>
              <a:ext cx="593" cy="951"/>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7" name="Line 19"/>
            <p:cNvSpPr>
              <a:spLocks noChangeShapeType="1"/>
            </p:cNvSpPr>
            <p:nvPr/>
          </p:nvSpPr>
          <p:spPr bwMode="auto">
            <a:xfrm flipV="1">
              <a:off x="3633" y="2573"/>
              <a:ext cx="549" cy="797"/>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8" name="Line 20"/>
            <p:cNvSpPr>
              <a:spLocks noChangeShapeType="1"/>
            </p:cNvSpPr>
            <p:nvPr/>
          </p:nvSpPr>
          <p:spPr bwMode="auto">
            <a:xfrm flipV="1">
              <a:off x="3456" y="2195"/>
              <a:ext cx="27" cy="1125"/>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09" name="Line 21"/>
            <p:cNvSpPr>
              <a:spLocks noChangeShapeType="1"/>
            </p:cNvSpPr>
            <p:nvPr/>
          </p:nvSpPr>
          <p:spPr bwMode="auto">
            <a:xfrm flipH="1" flipV="1">
              <a:off x="3221" y="2555"/>
              <a:ext cx="220" cy="795"/>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80310" name="Line 22"/>
            <p:cNvSpPr>
              <a:spLocks noChangeShapeType="1"/>
            </p:cNvSpPr>
            <p:nvPr/>
          </p:nvSpPr>
          <p:spPr bwMode="auto">
            <a:xfrm flipH="1" flipV="1">
              <a:off x="3185" y="2746"/>
              <a:ext cx="219" cy="577"/>
            </a:xfrm>
            <a:prstGeom prst="line">
              <a:avLst/>
            </a:prstGeom>
            <a:noFill/>
            <a:ln w="28575">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Tree>
    <p:extLst>
      <p:ext uri="{BB962C8B-B14F-4D97-AF65-F5344CB8AC3E}">
        <p14:creationId xmlns:p14="http://schemas.microsoft.com/office/powerpoint/2010/main" xmlns="" val="36771263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80295"/>
                                        </p:tgtEl>
                                        <p:attrNameLst>
                                          <p:attrName>style.visibility</p:attrName>
                                        </p:attrNameLst>
                                      </p:cBhvr>
                                      <p:to>
                                        <p:strVal val="visible"/>
                                      </p:to>
                                    </p:set>
                                    <p:animEffect transition="in" filter="blinds(horizontal)">
                                      <p:cBhvr>
                                        <p:cTn id="7" dur="500"/>
                                        <p:tgtEl>
                                          <p:spTgt spid="78029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80312"/>
                                        </p:tgtEl>
                                        <p:attrNameLst>
                                          <p:attrName>style.visibility</p:attrName>
                                        </p:attrNameLst>
                                      </p:cBhvr>
                                      <p:to>
                                        <p:strVal val="visible"/>
                                      </p:to>
                                    </p:set>
                                    <p:animEffect transition="in" filter="blinds(horizontal)">
                                      <p:cBhvr>
                                        <p:cTn id="12" dur="500"/>
                                        <p:tgtEl>
                                          <p:spTgt spid="78031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80313"/>
                                        </p:tgtEl>
                                        <p:attrNameLst>
                                          <p:attrName>style.visibility</p:attrName>
                                        </p:attrNameLst>
                                      </p:cBhvr>
                                      <p:to>
                                        <p:strVal val="visible"/>
                                      </p:to>
                                    </p:set>
                                    <p:animEffect transition="in" filter="blinds(horizontal)">
                                      <p:cBhvr>
                                        <p:cTn id="17" dur="500"/>
                                        <p:tgtEl>
                                          <p:spTgt spid="780313"/>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80302"/>
                                        </p:tgtEl>
                                        <p:attrNameLst>
                                          <p:attrName>style.visibility</p:attrName>
                                        </p:attrNameLst>
                                      </p:cBhvr>
                                      <p:to>
                                        <p:strVal val="visible"/>
                                      </p:to>
                                    </p:set>
                                    <p:animEffect transition="in" filter="blinds(horizontal)">
                                      <p:cBhvr>
                                        <p:cTn id="22" dur="500"/>
                                        <p:tgtEl>
                                          <p:spTgt spid="780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0295" grpId="0"/>
      <p:bldP spid="780302"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2338" name="Rectangle 7"/>
          <p:cNvSpPr>
            <a:spLocks noGrp="1" noChangeArrowheads="1"/>
          </p:cNvSpPr>
          <p:nvPr>
            <p:ph type="title" idx="4294967295"/>
          </p:nvPr>
        </p:nvSpPr>
        <p:spPr>
          <a:xfrm>
            <a:off x="341313" y="0"/>
            <a:ext cx="7591425" cy="762000"/>
          </a:xfrm>
        </p:spPr>
        <p:txBody>
          <a:bodyPr/>
          <a:lstStyle/>
          <a:p>
            <a:r>
              <a:rPr lang="zh-CN" altLang="en-US" smtClean="0"/>
              <a:t>重定位操作举例</a:t>
            </a:r>
            <a:endParaRPr lang="en-US" altLang="zh-CN" smtClean="0"/>
          </a:p>
        </p:txBody>
      </p:sp>
      <p:sp>
        <p:nvSpPr>
          <p:cNvPr id="782339" name="Rectangle 3"/>
          <p:cNvSpPr>
            <a:spLocks noChangeArrowheads="1"/>
          </p:cNvSpPr>
          <p:nvPr/>
        </p:nvSpPr>
        <p:spPr bwMode="auto">
          <a:xfrm>
            <a:off x="796925" y="1331913"/>
            <a:ext cx="2479675" cy="2533650"/>
          </a:xfrm>
          <a:prstGeom prst="rect">
            <a:avLst/>
          </a:prstGeom>
          <a:solidFill>
            <a:srgbClr val="F7F5CD"/>
          </a:solidFill>
          <a:ln w="3175">
            <a:solidFill>
              <a:schemeClr val="tx1"/>
            </a:solidFill>
            <a:miter lim="800000"/>
            <a:headEnd/>
            <a:tailEnd/>
          </a:ln>
        </p:spPr>
        <p:txBody>
          <a:bodyPr wrap="none">
            <a:spAutoFit/>
          </a:bodyPr>
          <a:lstStyle/>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buf[2] = {1, 2};</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 </a:t>
            </a:r>
          </a:p>
          <a:p>
            <a:pPr eaLnBrk="0" fontAlgn="base" hangingPunct="0">
              <a:spcBef>
                <a:spcPct val="0"/>
              </a:spcBef>
              <a:spcAft>
                <a:spcPct val="0"/>
              </a:spcAft>
            </a:pPr>
            <a:endParaRPr lang="en-US" altLang="zh-CN" sz="2000" b="1">
              <a:solidFill>
                <a:srgbClr val="000000"/>
              </a:solidFill>
              <a:latin typeface="微软雅黑" pitchFamily="34" charset="-122"/>
              <a:ea typeface="微软雅黑" pitchFamily="34" charset="-122"/>
              <a:cs typeface="Courier New" pitchFamily="49" charset="0"/>
            </a:endParaRP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main() </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swap();</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return 0;</a:t>
            </a:r>
          </a:p>
          <a:p>
            <a:pPr eaLnBrk="0" fontAlgn="base" hangingPunct="0">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a:t>
            </a:r>
          </a:p>
        </p:txBody>
      </p:sp>
      <p:sp>
        <p:nvSpPr>
          <p:cNvPr id="782340" name="Rectangle 4"/>
          <p:cNvSpPr>
            <a:spLocks noChangeArrowheads="1"/>
          </p:cNvSpPr>
          <p:nvPr/>
        </p:nvSpPr>
        <p:spPr bwMode="auto">
          <a:xfrm>
            <a:off x="762000" y="763588"/>
            <a:ext cx="1195388"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main.c</a:t>
            </a:r>
          </a:p>
        </p:txBody>
      </p:sp>
      <p:sp>
        <p:nvSpPr>
          <p:cNvPr id="782341" name="Rectangle 5"/>
          <p:cNvSpPr>
            <a:spLocks noChangeArrowheads="1"/>
          </p:cNvSpPr>
          <p:nvPr/>
        </p:nvSpPr>
        <p:spPr bwMode="auto">
          <a:xfrm>
            <a:off x="4648200" y="677863"/>
            <a:ext cx="1222375" cy="460375"/>
          </a:xfrm>
          <a:prstGeom prst="rect">
            <a:avLst/>
          </a:prstGeom>
          <a:noFill/>
          <a:ln w="3175">
            <a:solidFill>
              <a:schemeClr val="bg1"/>
            </a:solidFill>
            <a:miter lim="800000"/>
            <a:headEnd/>
            <a:tailEnd/>
          </a:ln>
        </p:spPr>
        <p:txBody>
          <a:bodyPr wrap="none">
            <a:spAutoFit/>
          </a:bodyPr>
          <a:lstStyle/>
          <a:p>
            <a:pPr eaLnBrk="0" fontAlgn="base" hangingPunct="0">
              <a:spcBef>
                <a:spcPct val="0"/>
              </a:spcBef>
              <a:spcAft>
                <a:spcPct val="0"/>
              </a:spcAft>
            </a:pPr>
            <a:r>
              <a:rPr lang="en-US" altLang="zh-CN" sz="2400" b="1">
                <a:solidFill>
                  <a:srgbClr val="0066FF"/>
                </a:solidFill>
                <a:latin typeface="微软雅黑" pitchFamily="34" charset="-122"/>
                <a:ea typeface="微软雅黑" pitchFamily="34" charset="-122"/>
                <a:cs typeface="Courier New" pitchFamily="49" charset="0"/>
              </a:rPr>
              <a:t>swap.c</a:t>
            </a:r>
          </a:p>
        </p:txBody>
      </p:sp>
      <p:sp>
        <p:nvSpPr>
          <p:cNvPr id="782342" name="Rectangle 6"/>
          <p:cNvSpPr>
            <a:spLocks noChangeArrowheads="1"/>
          </p:cNvSpPr>
          <p:nvPr/>
        </p:nvSpPr>
        <p:spPr bwMode="auto">
          <a:xfrm>
            <a:off x="4535488" y="1174750"/>
            <a:ext cx="3665537" cy="3562350"/>
          </a:xfrm>
          <a:prstGeom prst="rect">
            <a:avLst/>
          </a:prstGeom>
          <a:solidFill>
            <a:srgbClr val="DBF2DA"/>
          </a:solidFill>
          <a:ln w="3175">
            <a:solidFill>
              <a:schemeClr val="tx1"/>
            </a:solidFill>
            <a:miter lim="800000"/>
            <a:headEnd/>
            <a:tailEnd/>
          </a:ln>
        </p:spPr>
        <p:txBody>
          <a:bodyPr>
            <a:spAutoFit/>
          </a:bodyPr>
          <a:lstStyle/>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extern int buf[]; </a:t>
            </a:r>
          </a:p>
          <a:p>
            <a:pPr eaLnBrk="0" fontAlgn="base" hangingPunct="0">
              <a:lnSpc>
                <a:spcPct val="95000"/>
              </a:lnSpc>
              <a:spcBef>
                <a:spcPct val="0"/>
              </a:spcBef>
              <a:spcAft>
                <a:spcPct val="0"/>
              </a:spcAft>
            </a:pPr>
            <a:r>
              <a:rPr lang="en-US" altLang="zh-CN" sz="1000" b="1">
                <a:solidFill>
                  <a:srgbClr val="000000"/>
                </a:solidFill>
                <a:latin typeface="微软雅黑" pitchFamily="34" charset="-122"/>
                <a:ea typeface="微软雅黑" pitchFamily="34" charset="-122"/>
                <a:cs typeface="Courier New" pitchFamily="49" charset="0"/>
              </a:rPr>
              <a:t> </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int *bufp0 = &amp;buf[0];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static int *bufp1;</a:t>
            </a:r>
          </a:p>
          <a:p>
            <a:pPr eaLnBrk="0" fontAlgn="base" hangingPunct="0">
              <a:lnSpc>
                <a:spcPct val="95000"/>
              </a:lnSpc>
              <a:spcBef>
                <a:spcPct val="0"/>
              </a:spcBef>
              <a:spcAft>
                <a:spcPct val="0"/>
              </a:spcAft>
            </a:pPr>
            <a:endParaRPr lang="en-US" altLang="zh-CN" sz="1000" b="1">
              <a:solidFill>
                <a:srgbClr val="F7F5CD"/>
              </a:solidFill>
              <a:latin typeface="微软雅黑" pitchFamily="34" charset="-122"/>
              <a:ea typeface="微软雅黑" pitchFamily="34" charset="-122"/>
              <a:cs typeface="Courier New" pitchFamily="49" charset="0"/>
            </a:endParaRP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void swap()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int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&amp;buf[1];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temp = *bufp0;</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*bufp0 = *bufp1;</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   *bufp1 = temp;</a:t>
            </a:r>
          </a:p>
          <a:p>
            <a:pPr eaLnBrk="0" fontAlgn="base" hangingPunct="0">
              <a:lnSpc>
                <a:spcPct val="95000"/>
              </a:lnSpc>
              <a:spcBef>
                <a:spcPct val="0"/>
              </a:spcBef>
              <a:spcAft>
                <a:spcPct val="0"/>
              </a:spcAft>
            </a:pPr>
            <a:r>
              <a:rPr lang="en-US" altLang="zh-CN" sz="2000" b="1">
                <a:solidFill>
                  <a:srgbClr val="000000"/>
                </a:solidFill>
                <a:latin typeface="微软雅黑" pitchFamily="34" charset="-122"/>
                <a:ea typeface="微软雅黑" pitchFamily="34" charset="-122"/>
                <a:cs typeface="Courier New" pitchFamily="49" charset="0"/>
              </a:rPr>
              <a:t>}</a:t>
            </a:r>
          </a:p>
        </p:txBody>
      </p:sp>
      <p:sp>
        <p:nvSpPr>
          <p:cNvPr id="782343" name="Text Box 7"/>
          <p:cNvSpPr txBox="1">
            <a:spLocks noChangeArrowheads="1"/>
          </p:cNvSpPr>
          <p:nvPr/>
        </p:nvSpPr>
        <p:spPr bwMode="auto">
          <a:xfrm>
            <a:off x="274638" y="4568825"/>
            <a:ext cx="7343775" cy="427038"/>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200" b="1">
                <a:solidFill>
                  <a:srgbClr val="000000"/>
                </a:solidFill>
                <a:ea typeface="微软雅黑" pitchFamily="34" charset="-122"/>
              </a:rPr>
              <a:t>符号解析后的结果是什么？</a:t>
            </a:r>
          </a:p>
        </p:txBody>
      </p:sp>
      <p:sp>
        <p:nvSpPr>
          <p:cNvPr id="782351" name="Text Box 15"/>
          <p:cNvSpPr txBox="1">
            <a:spLocks noChangeArrowheads="1"/>
          </p:cNvSpPr>
          <p:nvPr/>
        </p:nvSpPr>
        <p:spPr bwMode="auto">
          <a:xfrm>
            <a:off x="244475" y="5060950"/>
            <a:ext cx="8591550" cy="1158875"/>
          </a:xfrm>
          <a:prstGeom prst="rect">
            <a:avLst/>
          </a:prstGeom>
          <a:noFill/>
          <a:ln w="9525">
            <a:noFill/>
            <a:miter lim="800000"/>
            <a:headEnd/>
            <a:tailEnd/>
          </a:ln>
          <a:effectLst/>
        </p:spPr>
        <p:txBody>
          <a:bodyPr>
            <a:spAutoFit/>
          </a:bodyPr>
          <a:lstStyle/>
          <a:p>
            <a:pPr fontAlgn="base">
              <a:spcBef>
                <a:spcPct val="50000"/>
              </a:spcBef>
              <a:spcAft>
                <a:spcPct val="0"/>
              </a:spcAft>
            </a:pPr>
            <a:r>
              <a:rPr lang="en-US" altLang="zh-CN" sz="2000" b="1">
                <a:solidFill>
                  <a:srgbClr val="3333CC"/>
                </a:solidFill>
                <a:ea typeface="微软雅黑" pitchFamily="34" charset="-122"/>
              </a:rPr>
              <a:t>E</a:t>
            </a:r>
            <a:r>
              <a:rPr lang="zh-CN" altLang="en-US" sz="2000" b="1">
                <a:solidFill>
                  <a:srgbClr val="3333CC"/>
                </a:solidFill>
                <a:ea typeface="微软雅黑" pitchFamily="34" charset="-122"/>
              </a:rPr>
              <a:t>中有</a:t>
            </a:r>
            <a:r>
              <a:rPr lang="en-US" altLang="zh-CN" sz="2000" b="1">
                <a:solidFill>
                  <a:srgbClr val="3333CC"/>
                </a:solidFill>
                <a:ea typeface="微软雅黑" pitchFamily="34" charset="-122"/>
              </a:rPr>
              <a:t>main.o</a:t>
            </a:r>
            <a:r>
              <a:rPr lang="zh-CN" altLang="en-US" sz="2000" b="1">
                <a:solidFill>
                  <a:srgbClr val="3333CC"/>
                </a:solidFill>
                <a:ea typeface="微软雅黑" pitchFamily="34" charset="-122"/>
              </a:rPr>
              <a:t>和</a:t>
            </a:r>
            <a:r>
              <a:rPr lang="en-US" altLang="zh-CN" sz="2000" b="1">
                <a:solidFill>
                  <a:srgbClr val="3333CC"/>
                </a:solidFill>
                <a:ea typeface="微软雅黑" pitchFamily="34" charset="-122"/>
              </a:rPr>
              <a:t>swap.o</a:t>
            </a:r>
            <a:r>
              <a:rPr lang="zh-CN" altLang="en-US" sz="2000" b="1">
                <a:solidFill>
                  <a:srgbClr val="3333CC"/>
                </a:solidFill>
                <a:ea typeface="微软雅黑" pitchFamily="34" charset="-122"/>
              </a:rPr>
              <a:t>两个模块！</a:t>
            </a:r>
            <a:r>
              <a:rPr lang="en-US" altLang="zh-CN" sz="2000" b="1">
                <a:solidFill>
                  <a:srgbClr val="3333CC"/>
                </a:solidFill>
                <a:ea typeface="微软雅黑" pitchFamily="34" charset="-122"/>
              </a:rPr>
              <a:t>D</a:t>
            </a:r>
            <a:r>
              <a:rPr lang="zh-CN" altLang="en-US" sz="2000" b="1">
                <a:solidFill>
                  <a:srgbClr val="3333CC"/>
                </a:solidFill>
                <a:ea typeface="微软雅黑" pitchFamily="34" charset="-122"/>
              </a:rPr>
              <a:t>中有所有定义的符号！</a:t>
            </a:r>
          </a:p>
          <a:p>
            <a:pPr fontAlgn="base">
              <a:spcBef>
                <a:spcPct val="50000"/>
              </a:spcBef>
              <a:spcAft>
                <a:spcPct val="0"/>
              </a:spcAft>
            </a:pPr>
            <a:r>
              <a:rPr lang="zh-CN" altLang="en-US" sz="2000" b="1">
                <a:solidFill>
                  <a:srgbClr val="3333CC"/>
                </a:solidFill>
                <a:ea typeface="微软雅黑" pitchFamily="34" charset="-122"/>
              </a:rPr>
              <a:t>在</a:t>
            </a:r>
            <a:r>
              <a:rPr lang="en-US" altLang="zh-CN" sz="2000" b="1">
                <a:solidFill>
                  <a:srgbClr val="3333CC"/>
                </a:solidFill>
                <a:ea typeface="微软雅黑" pitchFamily="34" charset="-122"/>
              </a:rPr>
              <a:t>main.o</a:t>
            </a:r>
            <a:r>
              <a:rPr lang="zh-CN" altLang="en-US" sz="2000" b="1">
                <a:solidFill>
                  <a:srgbClr val="3333CC"/>
                </a:solidFill>
                <a:ea typeface="微软雅黑" pitchFamily="34" charset="-122"/>
              </a:rPr>
              <a:t>和</a:t>
            </a:r>
            <a:r>
              <a:rPr lang="en-US" altLang="zh-CN" sz="2000" b="1">
                <a:solidFill>
                  <a:srgbClr val="3333CC"/>
                </a:solidFill>
                <a:ea typeface="微软雅黑" pitchFamily="34" charset="-122"/>
              </a:rPr>
              <a:t>swap.o</a:t>
            </a:r>
            <a:r>
              <a:rPr lang="zh-CN" altLang="en-US" sz="2000" b="1">
                <a:solidFill>
                  <a:srgbClr val="3333CC"/>
                </a:solidFill>
                <a:ea typeface="微软雅黑" pitchFamily="34" charset="-122"/>
              </a:rPr>
              <a:t>的重定位条目中有重定位信息，反映符号引用的位置、绑定的定义符号名、重定位类型</a:t>
            </a:r>
          </a:p>
        </p:txBody>
      </p:sp>
      <p:sp>
        <p:nvSpPr>
          <p:cNvPr id="782361" name="Rectangle 25"/>
          <p:cNvSpPr>
            <a:spLocks noChangeArrowheads="1"/>
          </p:cNvSpPr>
          <p:nvPr/>
        </p:nvSpPr>
        <p:spPr bwMode="auto">
          <a:xfrm>
            <a:off x="246063" y="6284913"/>
            <a:ext cx="7740650" cy="396875"/>
          </a:xfrm>
          <a:prstGeom prst="rect">
            <a:avLst/>
          </a:prstGeom>
          <a:noFill/>
          <a:ln w="9525">
            <a:noFill/>
            <a:miter lim="800000"/>
            <a:headEnd/>
            <a:tailEnd/>
          </a:ln>
          <a:effectLst/>
        </p:spPr>
        <p:txBody>
          <a:bodyPr anchor="ctr">
            <a:spAutoFit/>
          </a:bodyPr>
          <a:lstStyle/>
          <a:p>
            <a:pPr eaLnBrk="0" fontAlgn="base" hangingPunct="0">
              <a:spcBef>
                <a:spcPct val="0"/>
              </a:spcBef>
              <a:spcAft>
                <a:spcPct val="0"/>
              </a:spcAft>
            </a:pPr>
            <a:r>
              <a:rPr lang="zh-CN" altLang="en-US" sz="2000" b="1">
                <a:solidFill>
                  <a:srgbClr val="000000"/>
                </a:solidFill>
                <a:latin typeface="微软雅黑" pitchFamily="34" charset="-122"/>
                <a:ea typeface="微软雅黑" pitchFamily="34" charset="-122"/>
              </a:rPr>
              <a:t>用命令</a:t>
            </a:r>
            <a:r>
              <a:rPr lang="en-US" altLang="zh-CN" sz="2000" b="1">
                <a:solidFill>
                  <a:srgbClr val="333399"/>
                </a:solidFill>
                <a:latin typeface="微软雅黑" pitchFamily="34" charset="-122"/>
                <a:ea typeface="微软雅黑" pitchFamily="34" charset="-122"/>
              </a:rPr>
              <a:t>readelf -r main.o</a:t>
            </a:r>
            <a:r>
              <a:rPr lang="zh-CN" altLang="en-US" sz="2000" b="1">
                <a:solidFill>
                  <a:srgbClr val="000000"/>
                </a:solidFill>
                <a:latin typeface="微软雅黑" pitchFamily="34" charset="-122"/>
                <a:ea typeface="微软雅黑" pitchFamily="34" charset="-122"/>
              </a:rPr>
              <a:t>可显示</a:t>
            </a:r>
            <a:r>
              <a:rPr lang="en-US" altLang="zh-CN" sz="2000" b="1">
                <a:solidFill>
                  <a:srgbClr val="000000"/>
                </a:solidFill>
                <a:latin typeface="微软雅黑" pitchFamily="34" charset="-122"/>
                <a:ea typeface="微软雅黑" pitchFamily="34" charset="-122"/>
              </a:rPr>
              <a:t>main.o</a:t>
            </a:r>
            <a:r>
              <a:rPr lang="zh-CN" altLang="en-US" sz="2000" b="1">
                <a:solidFill>
                  <a:srgbClr val="000000"/>
                </a:solidFill>
                <a:latin typeface="微软雅黑" pitchFamily="34" charset="-122"/>
                <a:ea typeface="微软雅黑" pitchFamily="34" charset="-122"/>
              </a:rPr>
              <a:t>中的重定位条目（表项）</a:t>
            </a:r>
            <a:r>
              <a:rPr lang="zh-CN" altLang="en-US">
                <a:solidFill>
                  <a:srgbClr val="000000"/>
                </a:solidFill>
              </a:rPr>
              <a:t> </a:t>
            </a:r>
          </a:p>
        </p:txBody>
      </p:sp>
    </p:spTree>
    <p:extLst>
      <p:ext uri="{BB962C8B-B14F-4D97-AF65-F5344CB8AC3E}">
        <p14:creationId xmlns:p14="http://schemas.microsoft.com/office/powerpoint/2010/main" xmlns="" val="338768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82343"/>
                                        </p:tgtEl>
                                        <p:attrNameLst>
                                          <p:attrName>style.visibility</p:attrName>
                                        </p:attrNameLst>
                                      </p:cBhvr>
                                      <p:to>
                                        <p:strVal val="visible"/>
                                      </p:to>
                                    </p:set>
                                    <p:animEffect transition="in" filter="blinds(horizontal)">
                                      <p:cBhvr>
                                        <p:cTn id="7" dur="500"/>
                                        <p:tgtEl>
                                          <p:spTgt spid="78234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82351"/>
                                        </p:tgtEl>
                                        <p:attrNameLst>
                                          <p:attrName>style.visibility</p:attrName>
                                        </p:attrNameLst>
                                      </p:cBhvr>
                                      <p:to>
                                        <p:strVal val="visible"/>
                                      </p:to>
                                    </p:set>
                                    <p:animEffect transition="in" filter="blinds(horizontal)">
                                      <p:cBhvr>
                                        <p:cTn id="12" dur="500"/>
                                        <p:tgtEl>
                                          <p:spTgt spid="78235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82361"/>
                                        </p:tgtEl>
                                        <p:attrNameLst>
                                          <p:attrName>style.visibility</p:attrName>
                                        </p:attrNameLst>
                                      </p:cBhvr>
                                      <p:to>
                                        <p:strVal val="visible"/>
                                      </p:to>
                                    </p:set>
                                    <p:animEffect transition="in" filter="blinds(horizontal)">
                                      <p:cBhvr>
                                        <p:cTn id="17" dur="500"/>
                                        <p:tgtEl>
                                          <p:spTgt spid="7823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2343" grpId="0"/>
      <p:bldP spid="782351" grpId="0"/>
      <p:bldP spid="782361" grpId="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42" name="Rectangle 1"/>
          <p:cNvSpPr>
            <a:spLocks noGrp="1" noChangeArrowheads="1"/>
          </p:cNvSpPr>
          <p:nvPr>
            <p:ph type="title" idx="4294967295"/>
          </p:nvPr>
        </p:nvSpPr>
        <p:spPr>
          <a:xfrm>
            <a:off x="455613" y="123825"/>
            <a:ext cx="8232775" cy="422275"/>
          </a:xfrm>
        </p:spPr>
        <p:txBody>
          <a:bodyPr/>
          <a:lstStyle/>
          <a:p>
            <a:pPr marL="119063" indent="-119063" eaLnBrk="1" hangingPunct="1">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mtClean="0"/>
              <a:t>符号引用的地址需要重定位</a:t>
            </a:r>
          </a:p>
        </p:txBody>
      </p:sp>
      <p:sp>
        <p:nvSpPr>
          <p:cNvPr id="778243" name="Rectangle 2"/>
          <p:cNvSpPr>
            <a:spLocks noChangeArrowheads="1"/>
          </p:cNvSpPr>
          <p:nvPr/>
        </p:nvSpPr>
        <p:spPr bwMode="auto">
          <a:xfrm>
            <a:off x="508000" y="3702050"/>
            <a:ext cx="2278063" cy="533400"/>
          </a:xfrm>
          <a:prstGeom prst="rect">
            <a:avLst/>
          </a:prstGeom>
          <a:solidFill>
            <a:srgbClr val="FF0000">
              <a:alpha val="32001"/>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main()</a:t>
            </a:r>
          </a:p>
        </p:txBody>
      </p:sp>
      <p:sp>
        <p:nvSpPr>
          <p:cNvPr id="778244" name="Text Box 3"/>
          <p:cNvSpPr txBox="1">
            <a:spLocks noChangeArrowheads="1"/>
          </p:cNvSpPr>
          <p:nvPr/>
        </p:nvSpPr>
        <p:spPr bwMode="auto">
          <a:xfrm>
            <a:off x="434975" y="3338513"/>
            <a:ext cx="968375" cy="350837"/>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333399"/>
                </a:solidFill>
                <a:latin typeface="微软雅黑" pitchFamily="34" charset="-122"/>
                <a:ea typeface="微软雅黑" pitchFamily="34" charset="-122"/>
                <a:cs typeface="msgothic"/>
              </a:rPr>
              <a:t>main.o</a:t>
            </a:r>
          </a:p>
        </p:txBody>
      </p:sp>
      <p:sp>
        <p:nvSpPr>
          <p:cNvPr id="18436" name="Rectangle 4"/>
          <p:cNvSpPr>
            <a:spLocks noChangeArrowheads="1"/>
          </p:cNvSpPr>
          <p:nvPr/>
        </p:nvSpPr>
        <p:spPr bwMode="auto">
          <a:xfrm>
            <a:off x="508000" y="5565775"/>
            <a:ext cx="2278063" cy="358775"/>
          </a:xfrm>
          <a:prstGeom prst="rect">
            <a:avLst/>
          </a:prstGeom>
          <a:solidFill>
            <a:srgbClr val="008080">
              <a:alpha val="32001"/>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int *bufp0=&amp;buf[0]</a:t>
            </a:r>
          </a:p>
        </p:txBody>
      </p:sp>
      <p:sp>
        <p:nvSpPr>
          <p:cNvPr id="778246" name="Rectangle 5"/>
          <p:cNvSpPr>
            <a:spLocks noChangeArrowheads="1"/>
          </p:cNvSpPr>
          <p:nvPr/>
        </p:nvSpPr>
        <p:spPr bwMode="auto">
          <a:xfrm>
            <a:off x="508000" y="5032375"/>
            <a:ext cx="2278063" cy="533400"/>
          </a:xfrm>
          <a:prstGeom prst="rect">
            <a:avLst/>
          </a:prstGeom>
          <a:solidFill>
            <a:srgbClr val="FF0000">
              <a:alpha val="35001"/>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swap()</a:t>
            </a:r>
          </a:p>
        </p:txBody>
      </p:sp>
      <p:sp>
        <p:nvSpPr>
          <p:cNvPr id="778247" name="Text Box 6"/>
          <p:cNvSpPr txBox="1">
            <a:spLocks noChangeArrowheads="1"/>
          </p:cNvSpPr>
          <p:nvPr/>
        </p:nvSpPr>
        <p:spPr bwMode="auto">
          <a:xfrm>
            <a:off x="406400" y="4667250"/>
            <a:ext cx="989013" cy="350838"/>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333399"/>
                </a:solidFill>
                <a:latin typeface="微软雅黑" pitchFamily="34" charset="-122"/>
                <a:ea typeface="微软雅黑" pitchFamily="34" charset="-122"/>
                <a:cs typeface="msgothic"/>
              </a:rPr>
              <a:t>swap.o</a:t>
            </a:r>
          </a:p>
        </p:txBody>
      </p:sp>
      <p:sp>
        <p:nvSpPr>
          <p:cNvPr id="778248" name="Rectangle 12"/>
          <p:cNvSpPr>
            <a:spLocks noChangeArrowheads="1"/>
          </p:cNvSpPr>
          <p:nvPr/>
        </p:nvSpPr>
        <p:spPr bwMode="auto">
          <a:xfrm>
            <a:off x="508000" y="2057400"/>
            <a:ext cx="2278063" cy="533400"/>
          </a:xfrm>
          <a:prstGeom prst="rect">
            <a:avLst/>
          </a:prstGeom>
          <a:solidFill>
            <a:srgbClr val="FF0000">
              <a:alpha val="27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系统代码</a:t>
            </a:r>
          </a:p>
        </p:txBody>
      </p:sp>
      <p:sp>
        <p:nvSpPr>
          <p:cNvPr id="18446" name="Rectangle 14"/>
          <p:cNvSpPr>
            <a:spLocks noChangeArrowheads="1"/>
          </p:cNvSpPr>
          <p:nvPr/>
        </p:nvSpPr>
        <p:spPr bwMode="auto">
          <a:xfrm>
            <a:off x="508000" y="4235450"/>
            <a:ext cx="2278063" cy="346075"/>
          </a:xfrm>
          <a:prstGeom prst="rect">
            <a:avLst/>
          </a:prstGeom>
          <a:solidFill>
            <a:srgbClr val="008080">
              <a:alpha val="39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int</a:t>
            </a:r>
            <a:r>
              <a:rPr lang="en-GB" altLang="zh-CN" sz="1600" b="1">
                <a:solidFill>
                  <a:srgbClr val="000000"/>
                </a:solidFill>
                <a:latin typeface="Courier New" pitchFamily="49"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buf[2]={1,2}</a:t>
            </a:r>
          </a:p>
        </p:txBody>
      </p:sp>
      <p:sp>
        <p:nvSpPr>
          <p:cNvPr id="18447" name="Rectangle 15"/>
          <p:cNvSpPr>
            <a:spLocks noChangeArrowheads="1"/>
          </p:cNvSpPr>
          <p:nvPr/>
        </p:nvSpPr>
        <p:spPr bwMode="auto">
          <a:xfrm>
            <a:off x="508000" y="2590800"/>
            <a:ext cx="2278063" cy="373063"/>
          </a:xfrm>
          <a:prstGeom prst="rect">
            <a:avLst/>
          </a:prstGeom>
          <a:solidFill>
            <a:srgbClr val="008080">
              <a:alpha val="28999"/>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系统数据</a:t>
            </a:r>
          </a:p>
        </p:txBody>
      </p:sp>
      <p:sp>
        <p:nvSpPr>
          <p:cNvPr id="778251" name="Text Box 19"/>
          <p:cNvSpPr txBox="1">
            <a:spLocks noChangeArrowheads="1"/>
          </p:cNvSpPr>
          <p:nvPr/>
        </p:nvSpPr>
        <p:spPr bwMode="auto">
          <a:xfrm>
            <a:off x="419100" y="1452563"/>
            <a:ext cx="2619375" cy="449262"/>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solidFill>
                  <a:srgbClr val="000000"/>
                </a:solidFill>
                <a:latin typeface="Calibri" pitchFamily="34" charset="0"/>
                <a:ea typeface="微软雅黑" pitchFamily="34" charset="-122"/>
                <a:cs typeface="msgothic"/>
              </a:rPr>
              <a:t>可重定位目标文件</a:t>
            </a:r>
          </a:p>
        </p:txBody>
      </p:sp>
      <p:sp>
        <p:nvSpPr>
          <p:cNvPr id="778253" name="Text Box 23"/>
          <p:cNvSpPr txBox="1">
            <a:spLocks noChangeArrowheads="1"/>
          </p:cNvSpPr>
          <p:nvPr/>
        </p:nvSpPr>
        <p:spPr bwMode="auto">
          <a:xfrm>
            <a:off x="2778125" y="2112963"/>
            <a:ext cx="703263" cy="350837"/>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p>
        </p:txBody>
      </p:sp>
      <p:sp>
        <p:nvSpPr>
          <p:cNvPr id="778254" name="Text Box 24"/>
          <p:cNvSpPr txBox="1">
            <a:spLocks noChangeArrowheads="1"/>
          </p:cNvSpPr>
          <p:nvPr/>
        </p:nvSpPr>
        <p:spPr bwMode="auto">
          <a:xfrm>
            <a:off x="2778125" y="2520950"/>
            <a:ext cx="757238" cy="350838"/>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a:t>
            </a:r>
          </a:p>
        </p:txBody>
      </p:sp>
      <p:sp>
        <p:nvSpPr>
          <p:cNvPr id="778255" name="Text Box 25"/>
          <p:cNvSpPr txBox="1">
            <a:spLocks noChangeArrowheads="1"/>
          </p:cNvSpPr>
          <p:nvPr/>
        </p:nvSpPr>
        <p:spPr bwMode="auto">
          <a:xfrm>
            <a:off x="2778125" y="3741738"/>
            <a:ext cx="703263" cy="350837"/>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p>
        </p:txBody>
      </p:sp>
      <p:sp>
        <p:nvSpPr>
          <p:cNvPr id="778256" name="Text Box 26"/>
          <p:cNvSpPr txBox="1">
            <a:spLocks noChangeArrowheads="1"/>
          </p:cNvSpPr>
          <p:nvPr/>
        </p:nvSpPr>
        <p:spPr bwMode="auto">
          <a:xfrm>
            <a:off x="2771775" y="4198938"/>
            <a:ext cx="757238" cy="350837"/>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a:t>
            </a:r>
          </a:p>
        </p:txBody>
      </p:sp>
      <p:sp>
        <p:nvSpPr>
          <p:cNvPr id="778257" name="Text Box 27"/>
          <p:cNvSpPr txBox="1">
            <a:spLocks noChangeArrowheads="1"/>
          </p:cNvSpPr>
          <p:nvPr/>
        </p:nvSpPr>
        <p:spPr bwMode="auto">
          <a:xfrm>
            <a:off x="2800350" y="5103813"/>
            <a:ext cx="703263" cy="350837"/>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p>
        </p:txBody>
      </p:sp>
      <p:sp>
        <p:nvSpPr>
          <p:cNvPr id="778258" name="Text Box 28"/>
          <p:cNvSpPr txBox="1">
            <a:spLocks noChangeArrowheads="1"/>
          </p:cNvSpPr>
          <p:nvPr/>
        </p:nvSpPr>
        <p:spPr bwMode="auto">
          <a:xfrm>
            <a:off x="2801938" y="5565775"/>
            <a:ext cx="757237" cy="350838"/>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a:t>
            </a:r>
          </a:p>
        </p:txBody>
      </p:sp>
      <p:grpSp>
        <p:nvGrpSpPr>
          <p:cNvPr id="778290" name="Group 50"/>
          <p:cNvGrpSpPr>
            <a:grpSpLocks/>
          </p:cNvGrpSpPr>
          <p:nvPr/>
        </p:nvGrpSpPr>
        <p:grpSpPr bwMode="auto">
          <a:xfrm>
            <a:off x="4641850" y="912813"/>
            <a:ext cx="4060825" cy="5416550"/>
            <a:chOff x="2924" y="575"/>
            <a:chExt cx="2558" cy="3412"/>
          </a:xfrm>
        </p:grpSpPr>
        <p:sp>
          <p:nvSpPr>
            <p:cNvPr id="18452" name="Text Box 20"/>
            <p:cNvSpPr txBox="1">
              <a:spLocks noChangeArrowheads="1"/>
            </p:cNvSpPr>
            <p:nvPr/>
          </p:nvSpPr>
          <p:spPr bwMode="auto">
            <a:xfrm>
              <a:off x="3244" y="575"/>
              <a:ext cx="1458" cy="283"/>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2400" b="1">
                  <a:solidFill>
                    <a:srgbClr val="000000"/>
                  </a:solidFill>
                  <a:latin typeface="Calibri" pitchFamily="34" charset="0"/>
                  <a:ea typeface="微软雅黑" pitchFamily="34" charset="-122"/>
                  <a:cs typeface="msgothic"/>
                </a:rPr>
                <a:t>可执行目标文件</a:t>
              </a:r>
            </a:p>
          </p:txBody>
        </p:sp>
        <p:sp>
          <p:nvSpPr>
            <p:cNvPr id="18439" name="Rectangle 7"/>
            <p:cNvSpPr>
              <a:spLocks noChangeArrowheads="1"/>
            </p:cNvSpPr>
            <p:nvPr/>
          </p:nvSpPr>
          <p:spPr bwMode="auto">
            <a:xfrm>
              <a:off x="3116" y="2884"/>
              <a:ext cx="1642" cy="209"/>
            </a:xfrm>
            <a:prstGeom prst="rect">
              <a:avLst/>
            </a:prstGeom>
            <a:solidFill>
              <a:srgbClr val="008080">
                <a:alpha val="31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int buf[2]={1,2}</a:t>
              </a:r>
            </a:p>
          </p:txBody>
        </p:sp>
        <p:sp>
          <p:nvSpPr>
            <p:cNvPr id="18440" name="Rectangle 8"/>
            <p:cNvSpPr>
              <a:spLocks noChangeArrowheads="1"/>
            </p:cNvSpPr>
            <p:nvPr/>
          </p:nvSpPr>
          <p:spPr bwMode="auto">
            <a:xfrm>
              <a:off x="3116" y="956"/>
              <a:ext cx="1642" cy="241"/>
            </a:xfrm>
            <a:prstGeom prst="rect">
              <a:avLst/>
            </a:prstGeom>
            <a:solidFill>
              <a:srgbClr val="FFFFFF"/>
            </a:solidFill>
            <a:ln w="25560">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Headers</a:t>
              </a:r>
            </a:p>
          </p:txBody>
        </p:sp>
        <p:sp>
          <p:nvSpPr>
            <p:cNvPr id="18441" name="Rectangle 9"/>
            <p:cNvSpPr>
              <a:spLocks noChangeArrowheads="1"/>
            </p:cNvSpPr>
            <p:nvPr/>
          </p:nvSpPr>
          <p:spPr bwMode="auto">
            <a:xfrm>
              <a:off x="3116" y="1446"/>
              <a:ext cx="1642" cy="404"/>
            </a:xfrm>
            <a:prstGeom prst="rect">
              <a:avLst/>
            </a:prstGeom>
            <a:solidFill>
              <a:srgbClr val="FF0000">
                <a:alpha val="31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main()</a:t>
              </a:r>
            </a:p>
          </p:txBody>
        </p:sp>
        <p:sp>
          <p:nvSpPr>
            <p:cNvPr id="18442" name="Rectangle 10"/>
            <p:cNvSpPr>
              <a:spLocks noChangeArrowheads="1"/>
            </p:cNvSpPr>
            <p:nvPr/>
          </p:nvSpPr>
          <p:spPr bwMode="auto">
            <a:xfrm>
              <a:off x="3116" y="1850"/>
              <a:ext cx="1642" cy="404"/>
            </a:xfrm>
            <a:prstGeom prst="rect">
              <a:avLst/>
            </a:prstGeom>
            <a:solidFill>
              <a:srgbClr val="FF0000">
                <a:alpha val="28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swap()</a:t>
              </a:r>
            </a:p>
          </p:txBody>
        </p:sp>
        <p:sp>
          <p:nvSpPr>
            <p:cNvPr id="18443" name="Text Box 11"/>
            <p:cNvSpPr txBox="1">
              <a:spLocks noChangeArrowheads="1"/>
            </p:cNvSpPr>
            <p:nvPr/>
          </p:nvSpPr>
          <p:spPr bwMode="auto">
            <a:xfrm>
              <a:off x="2924" y="825"/>
              <a:ext cx="187" cy="228"/>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Calibri" pitchFamily="34" charset="0"/>
                  <a:ea typeface="msgothic"/>
                  <a:cs typeface="msgothic"/>
                </a:rPr>
                <a:t>0</a:t>
              </a:r>
            </a:p>
          </p:txBody>
        </p:sp>
        <p:sp>
          <p:nvSpPr>
            <p:cNvPr id="18445" name="Rectangle 13"/>
            <p:cNvSpPr>
              <a:spLocks noChangeArrowheads="1"/>
            </p:cNvSpPr>
            <p:nvPr/>
          </p:nvSpPr>
          <p:spPr bwMode="auto">
            <a:xfrm>
              <a:off x="3116" y="3094"/>
              <a:ext cx="1642" cy="208"/>
            </a:xfrm>
            <a:prstGeom prst="rect">
              <a:avLst/>
            </a:prstGeom>
            <a:solidFill>
              <a:srgbClr val="008080">
                <a:alpha val="28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int</a:t>
              </a:r>
              <a:r>
                <a:rPr lang="en-GB" altLang="zh-CN" sz="1600" b="1">
                  <a:solidFill>
                    <a:srgbClr val="000000"/>
                  </a:solidFill>
                  <a:latin typeface="Courier New" pitchFamily="49" charset="0"/>
                  <a:ea typeface="微软雅黑" pitchFamily="34" charset="-122"/>
                  <a:cs typeface="msgothic"/>
                </a:rPr>
                <a:t> </a:t>
              </a:r>
              <a:r>
                <a:rPr lang="en-GB" altLang="zh-CN" b="1">
                  <a:solidFill>
                    <a:srgbClr val="000000"/>
                  </a:solidFill>
                  <a:latin typeface="微软雅黑" pitchFamily="34" charset="-122"/>
                  <a:ea typeface="微软雅黑" pitchFamily="34" charset="-122"/>
                  <a:cs typeface="msgothic"/>
                </a:rPr>
                <a:t>*bufp0=&amp;buf[0]</a:t>
              </a:r>
            </a:p>
          </p:txBody>
        </p:sp>
        <p:sp>
          <p:nvSpPr>
            <p:cNvPr id="18448" name="Rectangle 16"/>
            <p:cNvSpPr>
              <a:spLocks noChangeArrowheads="1"/>
            </p:cNvSpPr>
            <p:nvPr/>
          </p:nvSpPr>
          <p:spPr bwMode="auto">
            <a:xfrm>
              <a:off x="3116" y="2254"/>
              <a:ext cx="1642" cy="403"/>
            </a:xfrm>
            <a:prstGeom prst="rect">
              <a:avLst/>
            </a:prstGeom>
            <a:solidFill>
              <a:srgbClr val="FF0000">
                <a:alpha val="27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更多系统代码</a:t>
              </a:r>
            </a:p>
          </p:txBody>
        </p:sp>
        <p:sp>
          <p:nvSpPr>
            <p:cNvPr id="18450" name="Rectangle 18"/>
            <p:cNvSpPr>
              <a:spLocks noChangeArrowheads="1"/>
            </p:cNvSpPr>
            <p:nvPr/>
          </p:nvSpPr>
          <p:spPr bwMode="auto">
            <a:xfrm>
              <a:off x="3116" y="2657"/>
              <a:ext cx="1642" cy="227"/>
            </a:xfrm>
            <a:prstGeom prst="rect">
              <a:avLst/>
            </a:prstGeom>
            <a:solidFill>
              <a:srgbClr val="008080">
                <a:alpha val="27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系统数据</a:t>
              </a:r>
            </a:p>
          </p:txBody>
        </p:sp>
        <p:sp>
          <p:nvSpPr>
            <p:cNvPr id="18453" name="AutoShape 21"/>
            <p:cNvSpPr>
              <a:spLocks/>
            </p:cNvSpPr>
            <p:nvPr/>
          </p:nvSpPr>
          <p:spPr bwMode="auto">
            <a:xfrm>
              <a:off x="4810" y="956"/>
              <a:ext cx="207" cy="1701"/>
            </a:xfrm>
            <a:prstGeom prst="rightBrace">
              <a:avLst>
                <a:gd name="adj1" fmla="val 66576"/>
                <a:gd name="adj2" fmla="val 50000"/>
              </a:avLst>
            </a:prstGeom>
            <a:noFill/>
            <a:ln w="25560">
              <a:solidFill>
                <a:schemeClr val="tx1"/>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sp>
          <p:nvSpPr>
            <p:cNvPr id="18454" name="Text Box 22"/>
            <p:cNvSpPr txBox="1">
              <a:spLocks noChangeArrowheads="1"/>
            </p:cNvSpPr>
            <p:nvPr/>
          </p:nvSpPr>
          <p:spPr bwMode="auto">
            <a:xfrm>
              <a:off x="5039" y="1702"/>
              <a:ext cx="443" cy="221"/>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.text</a:t>
              </a:r>
            </a:p>
          </p:txBody>
        </p:sp>
        <p:sp>
          <p:nvSpPr>
            <p:cNvPr id="18462" name="Rectangle 30"/>
            <p:cNvSpPr>
              <a:spLocks noChangeArrowheads="1"/>
            </p:cNvSpPr>
            <p:nvPr/>
          </p:nvSpPr>
          <p:spPr bwMode="auto">
            <a:xfrm>
              <a:off x="3116" y="3523"/>
              <a:ext cx="1642" cy="464"/>
            </a:xfrm>
            <a:prstGeom prst="rect">
              <a:avLst/>
            </a:prstGeom>
            <a:solidFill>
              <a:srgbClr val="FFFFFF"/>
            </a:solidFill>
            <a:ln w="25560">
              <a:solidFill>
                <a:schemeClr val="tx1"/>
              </a:solidFill>
              <a:miter lim="800000"/>
              <a:headEnd/>
              <a:tailEnd/>
            </a:ln>
          </p:spPr>
          <p:txBody>
            <a:bodyPr wrap="none" lIns="90000" tIns="46800" rIns="90000" bIns="46800" anchor="ctr"/>
            <a:lstStyle/>
            <a:p>
              <a:pPr algn="ctr" eaLnBrk="0" fontAlgn="base" hangingPunct="0">
                <a:lnSpc>
                  <a:spcPct val="105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.symtab</a:t>
              </a:r>
            </a:p>
            <a:p>
              <a:pPr algn="ctr" eaLnBrk="0" fontAlgn="base" hangingPunct="0">
                <a:lnSpc>
                  <a:spcPct val="105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.debug</a:t>
              </a:r>
            </a:p>
          </p:txBody>
        </p:sp>
        <p:sp>
          <p:nvSpPr>
            <p:cNvPr id="18463" name="AutoShape 31"/>
            <p:cNvSpPr>
              <a:spLocks/>
            </p:cNvSpPr>
            <p:nvPr/>
          </p:nvSpPr>
          <p:spPr bwMode="auto">
            <a:xfrm>
              <a:off x="4800" y="2657"/>
              <a:ext cx="180" cy="604"/>
            </a:xfrm>
            <a:prstGeom prst="rightBrace">
              <a:avLst>
                <a:gd name="adj1" fmla="val 27963"/>
                <a:gd name="adj2" fmla="val 50000"/>
              </a:avLst>
            </a:prstGeom>
            <a:noFill/>
            <a:ln w="25560">
              <a:solidFill>
                <a:schemeClr val="tx1"/>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sp>
          <p:nvSpPr>
            <p:cNvPr id="18464" name="Text Box 32"/>
            <p:cNvSpPr txBox="1">
              <a:spLocks noChangeArrowheads="1"/>
            </p:cNvSpPr>
            <p:nvPr/>
          </p:nvSpPr>
          <p:spPr bwMode="auto">
            <a:xfrm>
              <a:off x="4994" y="2917"/>
              <a:ext cx="477" cy="221"/>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.data</a:t>
              </a:r>
            </a:p>
          </p:txBody>
        </p:sp>
        <p:sp>
          <p:nvSpPr>
            <p:cNvPr id="18465" name="Rectangle 33"/>
            <p:cNvSpPr>
              <a:spLocks noChangeArrowheads="1"/>
            </p:cNvSpPr>
            <p:nvPr/>
          </p:nvSpPr>
          <p:spPr bwMode="auto">
            <a:xfrm>
              <a:off x="3116" y="3304"/>
              <a:ext cx="1642" cy="219"/>
            </a:xfrm>
            <a:prstGeom prst="rect">
              <a:avLst/>
            </a:prstGeom>
            <a:solidFill>
              <a:srgbClr val="993366">
                <a:alpha val="41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Courier New" pitchFamily="49" charset="0"/>
                </a:rPr>
                <a:t>int *bufp1</a:t>
              </a:r>
            </a:p>
          </p:txBody>
        </p:sp>
        <p:sp>
          <p:nvSpPr>
            <p:cNvPr id="18466" name="Text Box 34"/>
            <p:cNvSpPr txBox="1">
              <a:spLocks noChangeArrowheads="1"/>
            </p:cNvSpPr>
            <p:nvPr/>
          </p:nvSpPr>
          <p:spPr bwMode="auto">
            <a:xfrm>
              <a:off x="5012" y="3307"/>
              <a:ext cx="393" cy="221"/>
            </a:xfrm>
            <a:prstGeom prst="rect">
              <a:avLst/>
            </a:prstGeom>
            <a:noFill/>
            <a:ln w="9525">
              <a:noFill/>
              <a:round/>
              <a:headEnd/>
              <a:tailEnd/>
            </a:ln>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a:t>
              </a:r>
            </a:p>
          </p:txBody>
        </p:sp>
        <p:sp>
          <p:nvSpPr>
            <p:cNvPr id="18470" name="Rectangle 38"/>
            <p:cNvSpPr>
              <a:spLocks noChangeArrowheads="1"/>
            </p:cNvSpPr>
            <p:nvPr/>
          </p:nvSpPr>
          <p:spPr bwMode="auto">
            <a:xfrm>
              <a:off x="3116" y="1201"/>
              <a:ext cx="1642" cy="242"/>
            </a:xfrm>
            <a:prstGeom prst="rect">
              <a:avLst/>
            </a:prstGeom>
            <a:solidFill>
              <a:srgbClr val="FF0000">
                <a:alpha val="28000"/>
              </a:srgbClr>
            </a:solidFill>
            <a:ln w="25527">
              <a:solidFill>
                <a:schemeClr val="tx1"/>
              </a:solidFill>
              <a:miter lim="800000"/>
              <a:headEnd/>
              <a:tailEnd/>
            </a:ln>
          </p:spPr>
          <p:txBody>
            <a:bodyPr wrap="none" lIns="90000" tIns="46800" rIns="90000" bIns="46800" anchor="ctr"/>
            <a:lstStyle/>
            <a:p>
              <a:pPr algn="ct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b="1">
                  <a:solidFill>
                    <a:srgbClr val="000000"/>
                  </a:solidFill>
                  <a:latin typeface="微软雅黑" pitchFamily="34" charset="-122"/>
                  <a:ea typeface="微软雅黑" pitchFamily="34" charset="-122"/>
                  <a:cs typeface="msgothic"/>
                </a:rPr>
                <a:t>系统代码</a:t>
              </a:r>
            </a:p>
          </p:txBody>
        </p:sp>
        <p:sp>
          <p:nvSpPr>
            <p:cNvPr id="18471" name="AutoShape 39"/>
            <p:cNvSpPr>
              <a:spLocks/>
            </p:cNvSpPr>
            <p:nvPr/>
          </p:nvSpPr>
          <p:spPr bwMode="auto">
            <a:xfrm>
              <a:off x="4789" y="3325"/>
              <a:ext cx="170" cy="204"/>
            </a:xfrm>
            <a:prstGeom prst="rightBrace">
              <a:avLst>
                <a:gd name="adj1" fmla="val 10000"/>
                <a:gd name="adj2" fmla="val 50000"/>
              </a:avLst>
            </a:prstGeom>
            <a:noFill/>
            <a:ln w="25560">
              <a:solidFill>
                <a:schemeClr val="tx1"/>
              </a:solidFill>
              <a:miter lim="800000"/>
              <a:headEnd/>
              <a:tailEnd/>
            </a:ln>
          </p:spPr>
          <p:txBody>
            <a:bodyPr wrap="none" anchor="ctr"/>
            <a:lstStyle/>
            <a:p>
              <a:pPr eaLnBrk="0" fontAlgn="base" hangingPunct="0">
                <a:spcBef>
                  <a:spcPct val="0"/>
                </a:spcBef>
                <a:spcAft>
                  <a:spcPct val="0"/>
                </a:spcAft>
              </a:pPr>
              <a:endParaRPr lang="en-US" altLang="zh-CN" sz="2400" b="1">
                <a:solidFill>
                  <a:srgbClr val="000000"/>
                </a:solidFill>
                <a:latin typeface="Arial Narrow" pitchFamily="34" charset="0"/>
              </a:endParaRPr>
            </a:p>
          </p:txBody>
        </p:sp>
      </p:grpSp>
      <p:sp>
        <p:nvSpPr>
          <p:cNvPr id="41" name="Rectangle 33"/>
          <p:cNvSpPr>
            <a:spLocks noChangeArrowheads="1"/>
          </p:cNvSpPr>
          <p:nvPr/>
        </p:nvSpPr>
        <p:spPr bwMode="auto">
          <a:xfrm>
            <a:off x="508000" y="5919788"/>
            <a:ext cx="2270125" cy="401637"/>
          </a:xfrm>
          <a:prstGeom prst="rect">
            <a:avLst/>
          </a:prstGeom>
          <a:solidFill>
            <a:srgbClr val="993366">
              <a:alpha val="37000"/>
            </a:srgbClr>
          </a:solidFill>
          <a:ln w="25527">
            <a:solidFill>
              <a:schemeClr val="tx1"/>
            </a:solidFill>
            <a:miter lim="800000"/>
            <a:headEnd/>
            <a:tailEnd/>
          </a:ln>
        </p:spPr>
        <p:txBody>
          <a:bodyPr wrap="none" lIns="90000" tIns="46800" rIns="90000" bIns="46800" anchor="ct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Courier New" pitchFamily="49" charset="0"/>
              </a:rPr>
              <a:t>static int *bufp1</a:t>
            </a:r>
          </a:p>
        </p:txBody>
      </p:sp>
      <p:sp>
        <p:nvSpPr>
          <p:cNvPr id="43" name="Text Box 34"/>
          <p:cNvSpPr txBox="1">
            <a:spLocks noChangeArrowheads="1"/>
          </p:cNvSpPr>
          <p:nvPr/>
        </p:nvSpPr>
        <p:spPr bwMode="auto">
          <a:xfrm>
            <a:off x="2827338" y="6024563"/>
            <a:ext cx="623887" cy="350837"/>
          </a:xfrm>
          <a:prstGeom prst="rect">
            <a:avLst/>
          </a:prstGeom>
          <a:noFill/>
          <a:ln w="9525">
            <a:noFill/>
            <a:round/>
            <a:headEnd/>
            <a:tailEnd/>
          </a:ln>
        </p:spPr>
        <p:txBody>
          <a:bodyPr wrap="none" lIns="90000" tIns="46800" rIns="90000" bIns="46800">
            <a:spAutoFit/>
          </a:bodyPr>
          <a:lstStyle/>
          <a:p>
            <a:pPr algn="ct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b="1">
                <a:solidFill>
                  <a:srgbClr val="000000"/>
                </a:solidFill>
                <a:latin typeface="微软雅黑" pitchFamily="34" charset="-122"/>
                <a:ea typeface="微软雅黑" pitchFamily="34" charset="-122"/>
                <a:cs typeface="msgothic"/>
              </a:rPr>
              <a:t>.bss</a:t>
            </a:r>
          </a:p>
        </p:txBody>
      </p:sp>
      <p:grpSp>
        <p:nvGrpSpPr>
          <p:cNvPr id="778288" name="Group 48"/>
          <p:cNvGrpSpPr>
            <a:grpSpLocks/>
          </p:cNvGrpSpPr>
          <p:nvPr/>
        </p:nvGrpSpPr>
        <p:grpSpPr bwMode="auto">
          <a:xfrm>
            <a:off x="3482975" y="2060575"/>
            <a:ext cx="1443038" cy="3190875"/>
            <a:chOff x="2194" y="1298"/>
            <a:chExt cx="909" cy="2010"/>
          </a:xfrm>
        </p:grpSpPr>
        <p:sp>
          <p:nvSpPr>
            <p:cNvPr id="778278" name="Line 38"/>
            <p:cNvSpPr>
              <a:spLocks noChangeShapeType="1"/>
            </p:cNvSpPr>
            <p:nvPr/>
          </p:nvSpPr>
          <p:spPr bwMode="auto">
            <a:xfrm flipV="1">
              <a:off x="2194" y="1298"/>
              <a:ext cx="905" cy="156"/>
            </a:xfrm>
            <a:prstGeom prst="line">
              <a:avLst/>
            </a:prstGeom>
            <a:noFill/>
            <a:ln w="5715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8279" name="Line 39"/>
            <p:cNvSpPr>
              <a:spLocks noChangeShapeType="1"/>
            </p:cNvSpPr>
            <p:nvPr/>
          </p:nvSpPr>
          <p:spPr bwMode="auto">
            <a:xfrm flipV="1">
              <a:off x="2198" y="1704"/>
              <a:ext cx="905" cy="768"/>
            </a:xfrm>
            <a:prstGeom prst="line">
              <a:avLst/>
            </a:prstGeom>
            <a:noFill/>
            <a:ln w="5715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8280" name="Line 40"/>
            <p:cNvSpPr>
              <a:spLocks noChangeShapeType="1"/>
            </p:cNvSpPr>
            <p:nvPr/>
          </p:nvSpPr>
          <p:spPr bwMode="auto">
            <a:xfrm flipV="1">
              <a:off x="2210" y="2108"/>
              <a:ext cx="859" cy="1200"/>
            </a:xfrm>
            <a:prstGeom prst="line">
              <a:avLst/>
            </a:prstGeom>
            <a:noFill/>
            <a:ln w="57150">
              <a:solidFill>
                <a:srgbClr val="CC3300"/>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grpSp>
        <p:nvGrpSpPr>
          <p:cNvPr id="778289" name="Group 49"/>
          <p:cNvGrpSpPr>
            <a:grpSpLocks/>
          </p:cNvGrpSpPr>
          <p:nvPr/>
        </p:nvGrpSpPr>
        <p:grpSpPr bwMode="auto">
          <a:xfrm>
            <a:off x="3490913" y="2690813"/>
            <a:ext cx="1395412" cy="3082925"/>
            <a:chOff x="2199" y="1695"/>
            <a:chExt cx="879" cy="1942"/>
          </a:xfrm>
        </p:grpSpPr>
        <p:sp>
          <p:nvSpPr>
            <p:cNvPr id="778281" name="Line 41"/>
            <p:cNvSpPr>
              <a:spLocks noChangeShapeType="1"/>
            </p:cNvSpPr>
            <p:nvPr/>
          </p:nvSpPr>
          <p:spPr bwMode="auto">
            <a:xfrm>
              <a:off x="2224" y="1695"/>
              <a:ext cx="850" cy="1069"/>
            </a:xfrm>
            <a:prstGeom prst="line">
              <a:avLst/>
            </a:prstGeom>
            <a:noFill/>
            <a:ln w="57150">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8282" name="Line 42"/>
            <p:cNvSpPr>
              <a:spLocks noChangeShapeType="1"/>
            </p:cNvSpPr>
            <p:nvPr/>
          </p:nvSpPr>
          <p:spPr bwMode="auto">
            <a:xfrm>
              <a:off x="2199" y="2746"/>
              <a:ext cx="879" cy="255"/>
            </a:xfrm>
            <a:prstGeom prst="line">
              <a:avLst/>
            </a:prstGeom>
            <a:noFill/>
            <a:ln w="57150">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8283" name="Line 43"/>
            <p:cNvSpPr>
              <a:spLocks noChangeShapeType="1"/>
            </p:cNvSpPr>
            <p:nvPr/>
          </p:nvSpPr>
          <p:spPr bwMode="auto">
            <a:xfrm flipV="1">
              <a:off x="2200" y="3206"/>
              <a:ext cx="859" cy="431"/>
            </a:xfrm>
            <a:prstGeom prst="line">
              <a:avLst/>
            </a:prstGeom>
            <a:noFill/>
            <a:ln w="57150">
              <a:solidFill>
                <a:srgbClr val="0066CC"/>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grpSp>
      <p:sp>
        <p:nvSpPr>
          <p:cNvPr id="778284" name="Line 44"/>
          <p:cNvSpPr>
            <a:spLocks noChangeShapeType="1"/>
          </p:cNvSpPr>
          <p:nvPr/>
        </p:nvSpPr>
        <p:spPr bwMode="auto">
          <a:xfrm flipV="1">
            <a:off x="3440113" y="5500688"/>
            <a:ext cx="1436687" cy="768350"/>
          </a:xfrm>
          <a:prstGeom prst="line">
            <a:avLst/>
          </a:prstGeom>
          <a:noFill/>
          <a:ln w="57150">
            <a:solidFill>
              <a:srgbClr val="CC0066"/>
            </a:solidFill>
            <a:round/>
            <a:headEnd/>
            <a:tailEnd type="triangle" w="med" len="med"/>
          </a:ln>
          <a:effectLst/>
        </p:spPr>
        <p:txBody>
          <a:bodyPr/>
          <a:lstStyle/>
          <a:p>
            <a:pPr fontAlgn="base">
              <a:spcBef>
                <a:spcPct val="0"/>
              </a:spcBef>
              <a:spcAft>
                <a:spcPct val="0"/>
              </a:spcAft>
            </a:pPr>
            <a:endParaRPr lang="zh-CN" altLang="en-US">
              <a:solidFill>
                <a:srgbClr val="000000"/>
              </a:solidFill>
            </a:endParaRPr>
          </a:p>
        </p:txBody>
      </p:sp>
      <p:sp>
        <p:nvSpPr>
          <p:cNvPr id="778285" name="Text Box 45"/>
          <p:cNvSpPr txBox="1">
            <a:spLocks noChangeArrowheads="1"/>
          </p:cNvSpPr>
          <p:nvPr/>
        </p:nvSpPr>
        <p:spPr bwMode="auto">
          <a:xfrm>
            <a:off x="436563" y="842963"/>
            <a:ext cx="4037012" cy="457200"/>
          </a:xfrm>
          <a:prstGeom prst="rect">
            <a:avLst/>
          </a:prstGeom>
          <a:noFill/>
          <a:ln w="9525">
            <a:noFill/>
            <a:miter lim="800000"/>
            <a:headEnd/>
            <a:tailEnd/>
          </a:ln>
          <a:effectLst/>
        </p:spPr>
        <p:txBody>
          <a:bodyPr>
            <a:spAutoFit/>
          </a:bodyPr>
          <a:lstStyle/>
          <a:p>
            <a:pPr fontAlgn="base">
              <a:spcBef>
                <a:spcPct val="50000"/>
              </a:spcBef>
              <a:spcAft>
                <a:spcPct val="0"/>
              </a:spcAft>
            </a:pPr>
            <a:r>
              <a:rPr lang="zh-CN" altLang="en-US" sz="2400" b="1">
                <a:solidFill>
                  <a:srgbClr val="FF0000"/>
                </a:solidFill>
                <a:ea typeface="微软雅黑" pitchFamily="34" charset="-122"/>
              </a:rPr>
              <a:t>链接本质：合并相同的</a:t>
            </a:r>
            <a:r>
              <a:rPr lang="zh-CN" altLang="en-US" sz="2400" b="1">
                <a:solidFill>
                  <a:srgbClr val="FF0000"/>
                </a:solidFill>
                <a:latin typeface="微软雅黑"/>
                <a:ea typeface="微软雅黑" pitchFamily="34" charset="-122"/>
              </a:rPr>
              <a:t>“</a:t>
            </a:r>
            <a:r>
              <a:rPr lang="zh-CN" altLang="en-US" sz="2400" b="1">
                <a:solidFill>
                  <a:srgbClr val="FF0000"/>
                </a:solidFill>
                <a:ea typeface="微软雅黑" pitchFamily="34" charset="-122"/>
              </a:rPr>
              <a:t>节</a:t>
            </a:r>
            <a:r>
              <a:rPr lang="zh-CN" altLang="en-US" sz="2400" b="1">
                <a:solidFill>
                  <a:srgbClr val="FF0000"/>
                </a:solidFill>
                <a:latin typeface="微软雅黑"/>
                <a:ea typeface="微软雅黑" pitchFamily="34" charset="-122"/>
              </a:rPr>
              <a:t>”</a:t>
            </a:r>
            <a:endParaRPr lang="zh-CN" altLang="en-US" sz="2400" b="1">
              <a:solidFill>
                <a:srgbClr val="FF0000"/>
              </a:solidFill>
              <a:ea typeface="微软雅黑" pitchFamily="34" charset="-122"/>
            </a:endParaRPr>
          </a:p>
        </p:txBody>
      </p:sp>
      <p:sp>
        <p:nvSpPr>
          <p:cNvPr id="778287" name="TextBox 44"/>
          <p:cNvSpPr txBox="1">
            <a:spLocks noChangeArrowheads="1"/>
          </p:cNvSpPr>
          <p:nvPr/>
        </p:nvSpPr>
        <p:spPr bwMode="auto">
          <a:xfrm>
            <a:off x="3397250" y="6375400"/>
            <a:ext cx="5424488" cy="396875"/>
          </a:xfrm>
          <a:prstGeom prst="rect">
            <a:avLst/>
          </a:prstGeom>
          <a:noFill/>
          <a:ln w="9525">
            <a:noFill/>
            <a:miter lim="800000"/>
            <a:headEnd/>
            <a:tailEnd/>
          </a:ln>
        </p:spPr>
        <p:txBody>
          <a:bodyPr>
            <a:spAutoFit/>
          </a:bodyPr>
          <a:lstStyle/>
          <a:p>
            <a:pPr eaLnBrk="0" fontAlgn="base" hangingPunct="0">
              <a:spcBef>
                <a:spcPct val="0"/>
              </a:spcBef>
              <a:spcAft>
                <a:spcPct val="0"/>
              </a:spcAft>
            </a:pPr>
            <a:r>
              <a:rPr lang="zh-CN" altLang="en-US" sz="2000" b="1">
                <a:solidFill>
                  <a:srgbClr val="FF0000"/>
                </a:solidFill>
                <a:latin typeface="微软雅黑" pitchFamily="34" charset="-122"/>
                <a:ea typeface="微软雅黑" pitchFamily="34" charset="-122"/>
              </a:rPr>
              <a:t>虽然是</a:t>
            </a:r>
            <a:r>
              <a:rPr lang="en-US" altLang="zh-CN" sz="2000" b="1">
                <a:solidFill>
                  <a:srgbClr val="FF0000"/>
                </a:solidFill>
                <a:latin typeface="微软雅黑" pitchFamily="34" charset="-122"/>
                <a:ea typeface="微软雅黑" pitchFamily="34" charset="-122"/>
              </a:rPr>
              <a:t>swap</a:t>
            </a:r>
            <a:r>
              <a:rPr lang="zh-CN" altLang="en-US" sz="2000" b="1">
                <a:solidFill>
                  <a:srgbClr val="FF0000"/>
                </a:solidFill>
                <a:latin typeface="微软雅黑" pitchFamily="34" charset="-122"/>
                <a:ea typeface="微软雅黑" pitchFamily="34" charset="-122"/>
              </a:rPr>
              <a:t>的本地符号，也需在</a:t>
            </a:r>
            <a:r>
              <a:rPr lang="en-US" altLang="zh-CN" sz="2000" b="1">
                <a:solidFill>
                  <a:srgbClr val="FF0000"/>
                </a:solidFill>
                <a:latin typeface="微软雅黑" pitchFamily="34" charset="-122"/>
                <a:ea typeface="微软雅黑" pitchFamily="34" charset="-122"/>
              </a:rPr>
              <a:t>.bss</a:t>
            </a:r>
            <a:r>
              <a:rPr lang="zh-CN" altLang="en-US" sz="2000" b="1">
                <a:solidFill>
                  <a:srgbClr val="FF0000"/>
                </a:solidFill>
                <a:latin typeface="微软雅黑" pitchFamily="34" charset="-122"/>
                <a:ea typeface="微软雅黑" pitchFamily="34" charset="-122"/>
              </a:rPr>
              <a:t>节重定位</a:t>
            </a:r>
            <a:endParaRPr lang="en-US" altLang="zh-CN" sz="2000" b="1">
              <a:solidFill>
                <a:srgbClr val="FF0000"/>
              </a:solidFill>
              <a:latin typeface="微软雅黑" pitchFamily="34" charset="-122"/>
              <a:ea typeface="微软雅黑" pitchFamily="34" charset="-122"/>
            </a:endParaRPr>
          </a:p>
        </p:txBody>
      </p:sp>
    </p:spTree>
    <p:extLst>
      <p:ext uri="{BB962C8B-B14F-4D97-AF65-F5344CB8AC3E}">
        <p14:creationId xmlns:p14="http://schemas.microsoft.com/office/powerpoint/2010/main" xmlns="" val="30061983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78285"/>
                                        </p:tgtEl>
                                        <p:attrNameLst>
                                          <p:attrName>style.visibility</p:attrName>
                                        </p:attrNameLst>
                                      </p:cBhvr>
                                      <p:to>
                                        <p:strVal val="visible"/>
                                      </p:to>
                                    </p:set>
                                    <p:animEffect transition="in" filter="blinds(horizontal)">
                                      <p:cBhvr>
                                        <p:cTn id="7" dur="500"/>
                                        <p:tgtEl>
                                          <p:spTgt spid="77828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78288"/>
                                        </p:tgtEl>
                                        <p:attrNameLst>
                                          <p:attrName>style.visibility</p:attrName>
                                        </p:attrNameLst>
                                      </p:cBhvr>
                                      <p:to>
                                        <p:strVal val="visible"/>
                                      </p:to>
                                    </p:set>
                                    <p:animEffect transition="in" filter="blinds(horizontal)">
                                      <p:cBhvr>
                                        <p:cTn id="12" dur="500"/>
                                        <p:tgtEl>
                                          <p:spTgt spid="778288"/>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78289"/>
                                        </p:tgtEl>
                                        <p:attrNameLst>
                                          <p:attrName>style.visibility</p:attrName>
                                        </p:attrNameLst>
                                      </p:cBhvr>
                                      <p:to>
                                        <p:strVal val="visible"/>
                                      </p:to>
                                    </p:set>
                                    <p:animEffect transition="in" filter="blinds(horizontal)">
                                      <p:cBhvr>
                                        <p:cTn id="17" dur="500"/>
                                        <p:tgtEl>
                                          <p:spTgt spid="778289"/>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78284"/>
                                        </p:tgtEl>
                                        <p:attrNameLst>
                                          <p:attrName>style.visibility</p:attrName>
                                        </p:attrNameLst>
                                      </p:cBhvr>
                                      <p:to>
                                        <p:strVal val="visible"/>
                                      </p:to>
                                    </p:set>
                                    <p:animEffect transition="in" filter="blinds(horizontal)">
                                      <p:cBhvr>
                                        <p:cTn id="22" dur="500"/>
                                        <p:tgtEl>
                                          <p:spTgt spid="77828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778287"/>
                                        </p:tgtEl>
                                        <p:attrNameLst>
                                          <p:attrName>style.visibility</p:attrName>
                                        </p:attrNameLst>
                                      </p:cBhvr>
                                      <p:to>
                                        <p:strVal val="visible"/>
                                      </p:to>
                                    </p:set>
                                    <p:animEffect transition="in" filter="blinds(horizontal)">
                                      <p:cBhvr>
                                        <p:cTn id="27" dur="500"/>
                                        <p:tgtEl>
                                          <p:spTgt spid="7782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8284" grpId="0" animBg="1"/>
      <p:bldP spid="778285" grpId="0"/>
      <p:bldP spid="778287"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1570" name="Rectangle 5"/>
          <p:cNvSpPr>
            <a:spLocks noChangeArrowheads="1"/>
          </p:cNvSpPr>
          <p:nvPr/>
        </p:nvSpPr>
        <p:spPr bwMode="auto">
          <a:xfrm>
            <a:off x="180975" y="1038225"/>
            <a:ext cx="2505075" cy="2095500"/>
          </a:xfrm>
          <a:prstGeom prst="rect">
            <a:avLst/>
          </a:prstGeom>
          <a:solidFill>
            <a:srgbClr val="F6F5BD"/>
          </a:solidFill>
          <a:ln w="3240">
            <a:solidFill>
              <a:schemeClr val="tx1"/>
            </a:solidFill>
            <a:miter lim="800000"/>
            <a:headEnd/>
            <a:tailEnd/>
          </a:ln>
        </p:spPr>
        <p:txBody>
          <a:bodyPr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int buf[2]={1,2};</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int main()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swap();</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return 0;</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a:t>
            </a:r>
          </a:p>
        </p:txBody>
      </p:sp>
      <p:sp>
        <p:nvSpPr>
          <p:cNvPr id="621571" name="Rectangle 1"/>
          <p:cNvSpPr>
            <a:spLocks noGrp="1" noChangeArrowheads="1"/>
          </p:cNvSpPr>
          <p:nvPr>
            <p:ph type="title" idx="4294967295"/>
          </p:nvPr>
        </p:nvSpPr>
        <p:spPr>
          <a:xfrm>
            <a:off x="427038" y="0"/>
            <a:ext cx="8716962" cy="782638"/>
          </a:xfrm>
        </p:spPr>
        <p:txBody>
          <a:bodyPr/>
          <a:lstStyle/>
          <a:p>
            <a:pPr marL="119063" indent="-119063">
              <a:lnSpc>
                <a:spcPct val="82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mtClean="0"/>
              <a:t>main.o</a:t>
            </a:r>
            <a:r>
              <a:rPr lang="zh-CN" altLang="en-GB" smtClean="0"/>
              <a:t>重定位前</a:t>
            </a:r>
            <a:endParaRPr lang="en-GB" altLang="zh-CN" smtClean="0"/>
          </a:p>
        </p:txBody>
      </p:sp>
      <p:sp>
        <p:nvSpPr>
          <p:cNvPr id="621573" name="Text Box 4"/>
          <p:cNvSpPr txBox="1">
            <a:spLocks noChangeArrowheads="1"/>
          </p:cNvSpPr>
          <p:nvPr/>
        </p:nvSpPr>
        <p:spPr bwMode="auto">
          <a:xfrm>
            <a:off x="4584700" y="6161088"/>
            <a:ext cx="4237038" cy="420687"/>
          </a:xfrm>
          <a:prstGeom prst="rect">
            <a:avLst/>
          </a:prstGeom>
          <a:noFill/>
          <a:ln w="9525">
            <a:noFill/>
            <a:round/>
            <a:headEnd/>
            <a:tailEnd/>
          </a:ln>
        </p:spPr>
        <p:txBody>
          <a:bodyPr wrap="none" lIns="90000" tIns="46800" rIns="90000" bIns="46800">
            <a:spAutoFit/>
          </a:bodyPr>
          <a:lstStyle/>
          <a:p>
            <a:pPr eaLnBrk="0" fontAlgn="base" hangingPunct="0">
              <a:lnSpc>
                <a:spcPct val="98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200" b="1">
                <a:solidFill>
                  <a:srgbClr val="000000"/>
                </a:solidFill>
                <a:latin typeface="微软雅黑" pitchFamily="34" charset="-122"/>
                <a:ea typeface="微软雅黑" pitchFamily="34" charset="-122"/>
                <a:cs typeface="msgothic"/>
              </a:rPr>
              <a:t>r_sym=10</a:t>
            </a:r>
            <a:r>
              <a:rPr lang="zh-CN" altLang="en-GB" sz="2200" b="1">
                <a:solidFill>
                  <a:srgbClr val="000000"/>
                </a:solidFill>
                <a:latin typeface="微软雅黑" pitchFamily="34" charset="-122"/>
                <a:ea typeface="微软雅黑" pitchFamily="34" charset="-122"/>
                <a:cs typeface="msgothic"/>
              </a:rPr>
              <a:t>说明引用的是</a:t>
            </a:r>
            <a:r>
              <a:rPr lang="en-GB" altLang="zh-CN" sz="2200" b="1">
                <a:solidFill>
                  <a:srgbClr val="000000"/>
                </a:solidFill>
                <a:latin typeface="微软雅黑" pitchFamily="34" charset="-122"/>
                <a:ea typeface="微软雅黑" pitchFamily="34" charset="-122"/>
                <a:cs typeface="msgothic"/>
              </a:rPr>
              <a:t>swap</a:t>
            </a:r>
            <a:r>
              <a:rPr lang="zh-CN" altLang="en-GB" sz="2200" b="1">
                <a:solidFill>
                  <a:srgbClr val="000000"/>
                </a:solidFill>
                <a:latin typeface="微软雅黑" pitchFamily="34" charset="-122"/>
                <a:ea typeface="微软雅黑" pitchFamily="34" charset="-122"/>
                <a:cs typeface="msgothic"/>
              </a:rPr>
              <a:t>！</a:t>
            </a:r>
          </a:p>
        </p:txBody>
      </p:sp>
      <p:sp>
        <p:nvSpPr>
          <p:cNvPr id="621574" name="TextBox 6"/>
          <p:cNvSpPr txBox="1">
            <a:spLocks noChangeArrowheads="1"/>
          </p:cNvSpPr>
          <p:nvPr/>
        </p:nvSpPr>
        <p:spPr bwMode="auto">
          <a:xfrm>
            <a:off x="381000" y="687388"/>
            <a:ext cx="1023938" cy="396875"/>
          </a:xfrm>
          <a:prstGeom prst="rect">
            <a:avLst/>
          </a:prstGeom>
          <a:noFill/>
          <a:ln w="9525">
            <a:noFill/>
            <a:miter lim="800000"/>
            <a:headEnd/>
            <a:tailEnd/>
          </a:ln>
        </p:spPr>
        <p:txBody>
          <a:bodyPr wrap="none">
            <a:spAutoFit/>
          </a:bodyPr>
          <a:lstStyle/>
          <a:p>
            <a:pPr eaLnBrk="0" fontAlgn="base" hangingPunct="0">
              <a:spcBef>
                <a:spcPct val="0"/>
              </a:spcBef>
              <a:spcAft>
                <a:spcPct val="0"/>
              </a:spcAft>
            </a:pPr>
            <a:r>
              <a:rPr lang="en-US" altLang="zh-CN" sz="2000" b="1">
                <a:solidFill>
                  <a:srgbClr val="3366FF"/>
                </a:solidFill>
                <a:latin typeface="微软雅黑" pitchFamily="34" charset="-122"/>
                <a:ea typeface="微软雅黑" pitchFamily="34" charset="-122"/>
                <a:cs typeface="Courier New" pitchFamily="49" charset="0"/>
              </a:rPr>
              <a:t>main.c</a:t>
            </a:r>
          </a:p>
        </p:txBody>
      </p:sp>
      <p:sp>
        <p:nvSpPr>
          <p:cNvPr id="621577" name="Text Box 9"/>
          <p:cNvSpPr txBox="1">
            <a:spLocks noChangeArrowheads="1"/>
          </p:cNvSpPr>
          <p:nvPr/>
        </p:nvSpPr>
        <p:spPr bwMode="auto">
          <a:xfrm>
            <a:off x="209550" y="3251200"/>
            <a:ext cx="2563813" cy="1144588"/>
          </a:xfrm>
          <a:prstGeom prst="rect">
            <a:avLst/>
          </a:prstGeom>
          <a:noFill/>
          <a:ln w="9525">
            <a:noFill/>
            <a:miter lim="800000"/>
            <a:headEnd/>
            <a:tailEnd/>
          </a:ln>
          <a:effectLst/>
        </p:spPr>
        <p:txBody>
          <a:bodyPr>
            <a:spAutoFit/>
          </a:bodyPr>
          <a:lstStyle/>
          <a:p>
            <a:pPr fontAlgn="base">
              <a:lnSpc>
                <a:spcPct val="115000"/>
              </a:lnSpc>
              <a:spcBef>
                <a:spcPct val="50000"/>
              </a:spcBef>
              <a:spcAft>
                <a:spcPct val="0"/>
              </a:spcAft>
            </a:pPr>
            <a:r>
              <a:rPr lang="en-US" altLang="zh-CN" sz="2000" b="1">
                <a:solidFill>
                  <a:srgbClr val="FF0000"/>
                </a:solidFill>
                <a:latin typeface="微软雅黑" pitchFamily="34" charset="-122"/>
                <a:ea typeface="微软雅黑" pitchFamily="34" charset="-122"/>
              </a:rPr>
              <a:t>main</a:t>
            </a:r>
            <a:r>
              <a:rPr lang="zh-CN" altLang="en-US" sz="2000" b="1">
                <a:solidFill>
                  <a:srgbClr val="FF0000"/>
                </a:solidFill>
                <a:latin typeface="微软雅黑" pitchFamily="34" charset="-122"/>
                <a:ea typeface="微软雅黑" pitchFamily="34" charset="-122"/>
              </a:rPr>
              <a:t>的定义在</a:t>
            </a:r>
            <a:r>
              <a:rPr lang="en-US" altLang="zh-CN" sz="2000" b="1">
                <a:solidFill>
                  <a:srgbClr val="FF0000"/>
                </a:solidFill>
                <a:latin typeface="微软雅黑" pitchFamily="34" charset="-122"/>
                <a:ea typeface="微软雅黑" pitchFamily="34" charset="-122"/>
              </a:rPr>
              <a:t>.text</a:t>
            </a:r>
            <a:r>
              <a:rPr lang="zh-CN" altLang="en-US" sz="2000" b="1">
                <a:solidFill>
                  <a:srgbClr val="FF0000"/>
                </a:solidFill>
                <a:latin typeface="微软雅黑" pitchFamily="34" charset="-122"/>
                <a:ea typeface="微软雅黑" pitchFamily="34" charset="-122"/>
              </a:rPr>
              <a:t>节中偏移为</a:t>
            </a:r>
            <a:r>
              <a:rPr lang="en-US" altLang="zh-CN" sz="2000" b="1">
                <a:solidFill>
                  <a:srgbClr val="FF0000"/>
                </a:solidFill>
                <a:latin typeface="微软雅黑" pitchFamily="34" charset="-122"/>
                <a:ea typeface="微软雅黑" pitchFamily="34" charset="-122"/>
              </a:rPr>
              <a:t>0</a:t>
            </a:r>
            <a:r>
              <a:rPr lang="zh-CN" altLang="en-US" sz="2000" b="1">
                <a:solidFill>
                  <a:srgbClr val="FF0000"/>
                </a:solidFill>
                <a:latin typeface="微软雅黑" pitchFamily="34" charset="-122"/>
                <a:ea typeface="微软雅黑" pitchFamily="34" charset="-122"/>
              </a:rPr>
              <a:t>处开始，占</a:t>
            </a:r>
            <a:r>
              <a:rPr lang="en-US" altLang="zh-CN" sz="2000" b="1">
                <a:solidFill>
                  <a:srgbClr val="FF0000"/>
                </a:solidFill>
                <a:latin typeface="微软雅黑" pitchFamily="34" charset="-122"/>
                <a:ea typeface="微软雅黑" pitchFamily="34" charset="-122"/>
              </a:rPr>
              <a:t>0x12B</a:t>
            </a:r>
            <a:r>
              <a:rPr lang="zh-CN" altLang="en-US" sz="2000" b="1">
                <a:solidFill>
                  <a:srgbClr val="FF0000"/>
                </a:solidFill>
                <a:latin typeface="微软雅黑" pitchFamily="34" charset="-122"/>
                <a:ea typeface="微软雅黑" pitchFamily="34" charset="-122"/>
              </a:rPr>
              <a:t>。</a:t>
            </a:r>
          </a:p>
        </p:txBody>
      </p:sp>
      <p:sp>
        <p:nvSpPr>
          <p:cNvPr id="19459" name="Text Box 3"/>
          <p:cNvSpPr txBox="1">
            <a:spLocks noChangeArrowheads="1"/>
          </p:cNvSpPr>
          <p:nvPr/>
        </p:nvSpPr>
        <p:spPr bwMode="auto">
          <a:xfrm>
            <a:off x="236538" y="4706938"/>
            <a:ext cx="3971925" cy="1238250"/>
          </a:xfrm>
          <a:prstGeom prst="rect">
            <a:avLst/>
          </a:prstGeom>
          <a:solidFill>
            <a:schemeClr val="bg1">
              <a:lumMod val="95000"/>
            </a:schemeClr>
          </a:solidFill>
          <a:ln w="3240">
            <a:solidFill>
              <a:schemeClr val="tx1"/>
            </a:solidFill>
            <a:miter lim="800000"/>
            <a:headEnd/>
            <a:tailEnd/>
          </a:ln>
          <a:effectLst/>
        </p:spPr>
        <p:txBody>
          <a:bodyPr wrap="none" lIns="90000" tIns="46800" rIns="90000" bIns="46800">
            <a:spAutoFit/>
          </a:bodyPr>
          <a:lstStyle/>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Disassembly of section .data: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endParaRPr lang="en-GB" altLang="zh-CN" sz="2000" b="1">
              <a:solidFill>
                <a:srgbClr val="000000"/>
              </a:solidFill>
              <a:latin typeface="微软雅黑" pitchFamily="34" charset="-122"/>
              <a:ea typeface="微软雅黑" pitchFamily="34" charset="-122"/>
              <a:cs typeface="msgothic"/>
            </a:endParaRP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00000000 &lt;buf&gt;: </a:t>
            </a:r>
          </a:p>
          <a:p>
            <a:pPr eaLnBrk="0" fontAlgn="base" hangingPunct="0">
              <a:lnSpc>
                <a:spcPct val="94000"/>
              </a:lnSpc>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ltLang="zh-CN" sz="2000" b="1">
                <a:solidFill>
                  <a:srgbClr val="000000"/>
                </a:solidFill>
                <a:latin typeface="微软雅黑" pitchFamily="34" charset="-122"/>
                <a:ea typeface="微软雅黑" pitchFamily="34" charset="-122"/>
                <a:cs typeface="msgothic"/>
              </a:rPr>
              <a:t>   0:   01 00 00 00 02 00 00 00</a:t>
            </a:r>
          </a:p>
        </p:txBody>
      </p:sp>
      <p:sp>
        <p:nvSpPr>
          <p:cNvPr id="621578" name="Text Box 10"/>
          <p:cNvSpPr txBox="1">
            <a:spLocks noChangeArrowheads="1"/>
          </p:cNvSpPr>
          <p:nvPr/>
        </p:nvSpPr>
        <p:spPr bwMode="auto">
          <a:xfrm>
            <a:off x="479425" y="5964238"/>
            <a:ext cx="2905125" cy="793750"/>
          </a:xfrm>
          <a:prstGeom prst="rect">
            <a:avLst/>
          </a:prstGeom>
          <a:noFill/>
          <a:ln w="9525">
            <a:noFill/>
            <a:miter lim="800000"/>
            <a:headEnd/>
            <a:tailEnd/>
          </a:ln>
          <a:effectLst/>
        </p:spPr>
        <p:txBody>
          <a:bodyPr>
            <a:spAutoFit/>
          </a:bodyPr>
          <a:lstStyle/>
          <a:p>
            <a:pPr fontAlgn="base">
              <a:lnSpc>
                <a:spcPct val="115000"/>
              </a:lnSpc>
              <a:spcBef>
                <a:spcPct val="50000"/>
              </a:spcBef>
              <a:spcAft>
                <a:spcPct val="0"/>
              </a:spcAft>
            </a:pPr>
            <a:r>
              <a:rPr lang="en-US" altLang="zh-CN" sz="2000" b="1">
                <a:solidFill>
                  <a:srgbClr val="FF0000"/>
                </a:solidFill>
                <a:latin typeface="微软雅黑" pitchFamily="34" charset="-122"/>
                <a:ea typeface="微软雅黑" pitchFamily="34" charset="-122"/>
              </a:rPr>
              <a:t>buf</a:t>
            </a:r>
            <a:r>
              <a:rPr lang="zh-CN" altLang="en-US" sz="2000" b="1">
                <a:solidFill>
                  <a:srgbClr val="FF0000"/>
                </a:solidFill>
                <a:latin typeface="微软雅黑" pitchFamily="34" charset="-122"/>
                <a:ea typeface="微软雅黑" pitchFamily="34" charset="-122"/>
              </a:rPr>
              <a:t>的定义在</a:t>
            </a:r>
            <a:r>
              <a:rPr lang="en-US" altLang="zh-CN" sz="2000" b="1">
                <a:solidFill>
                  <a:srgbClr val="FF0000"/>
                </a:solidFill>
                <a:latin typeface="微软雅黑" pitchFamily="34" charset="-122"/>
                <a:ea typeface="微软雅黑" pitchFamily="34" charset="-122"/>
              </a:rPr>
              <a:t>.data</a:t>
            </a:r>
            <a:r>
              <a:rPr lang="zh-CN" altLang="en-US" sz="2000" b="1">
                <a:solidFill>
                  <a:srgbClr val="FF0000"/>
                </a:solidFill>
                <a:latin typeface="微软雅黑" pitchFamily="34" charset="-122"/>
                <a:ea typeface="微软雅黑" pitchFamily="34" charset="-122"/>
              </a:rPr>
              <a:t>节中偏移为</a:t>
            </a:r>
            <a:r>
              <a:rPr lang="en-US" altLang="zh-CN" sz="2000" b="1">
                <a:solidFill>
                  <a:srgbClr val="FF0000"/>
                </a:solidFill>
                <a:latin typeface="微软雅黑" pitchFamily="34" charset="-122"/>
                <a:ea typeface="微软雅黑" pitchFamily="34" charset="-122"/>
              </a:rPr>
              <a:t>0</a:t>
            </a:r>
            <a:r>
              <a:rPr lang="zh-CN" altLang="en-US" sz="2000" b="1">
                <a:solidFill>
                  <a:srgbClr val="FF0000"/>
                </a:solidFill>
                <a:latin typeface="微软雅黑" pitchFamily="34" charset="-122"/>
                <a:ea typeface="微软雅黑" pitchFamily="34" charset="-122"/>
              </a:rPr>
              <a:t>处开始，占</a:t>
            </a:r>
            <a:r>
              <a:rPr lang="en-US" altLang="zh-CN" sz="2000" b="1">
                <a:solidFill>
                  <a:srgbClr val="FF0000"/>
                </a:solidFill>
                <a:latin typeface="微软雅黑" pitchFamily="34" charset="-122"/>
                <a:ea typeface="微软雅黑" pitchFamily="34" charset="-122"/>
              </a:rPr>
              <a:t>8B</a:t>
            </a:r>
            <a:r>
              <a:rPr lang="zh-CN" altLang="en-US" sz="2000" b="1">
                <a:solidFill>
                  <a:srgbClr val="FF0000"/>
                </a:solidFill>
                <a:latin typeface="微软雅黑" pitchFamily="34" charset="-122"/>
                <a:ea typeface="微软雅黑" pitchFamily="34" charset="-122"/>
              </a:rPr>
              <a:t>。</a:t>
            </a:r>
          </a:p>
        </p:txBody>
      </p:sp>
      <p:sp>
        <p:nvSpPr>
          <p:cNvPr id="621579" name="Rectangle 11"/>
          <p:cNvSpPr>
            <a:spLocks noChangeArrowheads="1"/>
          </p:cNvSpPr>
          <p:nvPr/>
        </p:nvSpPr>
        <p:spPr bwMode="auto">
          <a:xfrm>
            <a:off x="4602163" y="4495800"/>
            <a:ext cx="4179887" cy="1374775"/>
          </a:xfrm>
          <a:prstGeom prst="rect">
            <a:avLst/>
          </a:prstGeom>
          <a:noFill/>
          <a:ln w="9525">
            <a:noFill/>
            <a:miter lim="800000"/>
            <a:headEnd/>
            <a:tailEnd/>
          </a:ln>
          <a:effectLst/>
        </p:spPr>
        <p:txBody>
          <a:bodyPr>
            <a:spAutoFit/>
          </a:bodyPr>
          <a:lstStyle/>
          <a:p>
            <a:pPr fontAlgn="base">
              <a:spcBef>
                <a:spcPct val="0"/>
              </a:spcBef>
              <a:spcAft>
                <a:spcPct val="0"/>
              </a:spcAft>
            </a:pPr>
            <a:r>
              <a:rPr lang="zh-CN" altLang="en-US" sz="2100" b="1">
                <a:solidFill>
                  <a:srgbClr val="FF0000"/>
                </a:solidFill>
                <a:latin typeface="微软雅黑" pitchFamily="34" charset="-122"/>
                <a:ea typeface="微软雅黑" pitchFamily="34" charset="-122"/>
              </a:rPr>
              <a:t>在</a:t>
            </a:r>
            <a:r>
              <a:rPr lang="en-US" altLang="zh-CN" sz="2100" b="1">
                <a:solidFill>
                  <a:srgbClr val="FF0000"/>
                </a:solidFill>
                <a:latin typeface="微软雅黑" pitchFamily="34" charset="-122"/>
                <a:ea typeface="微软雅黑" pitchFamily="34" charset="-122"/>
              </a:rPr>
              <a:t>rel_text</a:t>
            </a:r>
            <a:r>
              <a:rPr lang="zh-CN" altLang="en-US" sz="2100" b="1">
                <a:solidFill>
                  <a:srgbClr val="FF0000"/>
                </a:solidFill>
                <a:latin typeface="微软雅黑" pitchFamily="34" charset="-122"/>
                <a:ea typeface="微软雅黑" pitchFamily="34" charset="-122"/>
              </a:rPr>
              <a:t>节中的重定位条目为：</a:t>
            </a:r>
            <a:r>
              <a:rPr lang="en-US" altLang="en-US" sz="2100" b="1">
                <a:solidFill>
                  <a:srgbClr val="0A6A0A"/>
                </a:solidFill>
                <a:latin typeface="微软雅黑" pitchFamily="34" charset="-122"/>
                <a:ea typeface="微软雅黑" pitchFamily="34" charset="-122"/>
              </a:rPr>
              <a:t>r_offset=0x7, r_sym=10, </a:t>
            </a:r>
            <a:r>
              <a:rPr lang="en-US" altLang="zh-CN" sz="2100" b="1">
                <a:solidFill>
                  <a:srgbClr val="0A6A0A"/>
                </a:solidFill>
                <a:latin typeface="微软雅黑" pitchFamily="34" charset="-122"/>
                <a:ea typeface="微软雅黑" pitchFamily="34" charset="-122"/>
              </a:rPr>
              <a:t>r_type=R_386_PC32</a:t>
            </a:r>
            <a:r>
              <a:rPr lang="en-US" altLang="zh-CN" sz="2100" b="1">
                <a:solidFill>
                  <a:srgbClr val="FF0000"/>
                </a:solidFill>
                <a:latin typeface="微软雅黑" pitchFamily="34" charset="-122"/>
                <a:ea typeface="微软雅黑" pitchFamily="34" charset="-122"/>
              </a:rPr>
              <a:t>，dump</a:t>
            </a:r>
            <a:r>
              <a:rPr lang="zh-CN" altLang="en-US" sz="2100" b="1">
                <a:solidFill>
                  <a:srgbClr val="FF0000"/>
                </a:solidFill>
                <a:latin typeface="微软雅黑" pitchFamily="34" charset="-122"/>
                <a:ea typeface="微软雅黑" pitchFamily="34" charset="-122"/>
              </a:rPr>
              <a:t>出来后为“</a:t>
            </a:r>
            <a:r>
              <a:rPr lang="en-US" altLang="zh-CN" sz="2100" b="1">
                <a:solidFill>
                  <a:srgbClr val="3366FF"/>
                </a:solidFill>
                <a:latin typeface="微软雅黑" pitchFamily="34" charset="-122"/>
                <a:ea typeface="微软雅黑" pitchFamily="34" charset="-122"/>
              </a:rPr>
              <a:t>7:</a:t>
            </a:r>
            <a:r>
              <a:rPr lang="zh-CN" altLang="en-US" sz="2100" b="1">
                <a:solidFill>
                  <a:srgbClr val="3366FF"/>
                </a:solidFill>
                <a:latin typeface="微软雅黑" pitchFamily="34" charset="-122"/>
                <a:ea typeface="微软雅黑" pitchFamily="34" charset="-122"/>
              </a:rPr>
              <a:t> </a:t>
            </a:r>
            <a:r>
              <a:rPr lang="en-US" altLang="zh-CN" sz="2100" b="1">
                <a:solidFill>
                  <a:srgbClr val="3366FF"/>
                </a:solidFill>
                <a:latin typeface="微软雅黑" pitchFamily="34" charset="-122"/>
                <a:ea typeface="微软雅黑" pitchFamily="34" charset="-122"/>
              </a:rPr>
              <a:t>R_386_PC32 swap</a:t>
            </a:r>
            <a:r>
              <a:rPr lang="en-US" altLang="zh-CN" sz="2100" b="1">
                <a:solidFill>
                  <a:srgbClr val="FF0000"/>
                </a:solidFill>
                <a:latin typeface="微软雅黑" pitchFamily="34" charset="-122"/>
                <a:ea typeface="微软雅黑" pitchFamily="34" charset="-122"/>
              </a:rPr>
              <a:t>”</a:t>
            </a:r>
            <a:endParaRPr lang="zh-CN" altLang="en-US" sz="2100" b="1">
              <a:solidFill>
                <a:srgbClr val="FF0000"/>
              </a:solidFill>
              <a:latin typeface="微软雅黑" pitchFamily="34" charset="-122"/>
              <a:ea typeface="微软雅黑" pitchFamily="34" charset="-122"/>
            </a:endParaRPr>
          </a:p>
        </p:txBody>
      </p:sp>
      <p:grpSp>
        <p:nvGrpSpPr>
          <p:cNvPr id="621581" name="Group 13"/>
          <p:cNvGrpSpPr>
            <a:grpSpLocks/>
          </p:cNvGrpSpPr>
          <p:nvPr/>
        </p:nvGrpSpPr>
        <p:grpSpPr bwMode="auto">
          <a:xfrm>
            <a:off x="2971800" y="735013"/>
            <a:ext cx="6000750" cy="3495675"/>
            <a:chOff x="1872" y="463"/>
            <a:chExt cx="3780" cy="2202"/>
          </a:xfrm>
        </p:grpSpPr>
        <p:sp>
          <p:nvSpPr>
            <p:cNvPr id="621575" name="TextBox 7"/>
            <p:cNvSpPr txBox="1">
              <a:spLocks noChangeArrowheads="1"/>
            </p:cNvSpPr>
            <p:nvPr/>
          </p:nvSpPr>
          <p:spPr bwMode="auto">
            <a:xfrm>
              <a:off x="3328" y="463"/>
              <a:ext cx="667" cy="250"/>
            </a:xfrm>
            <a:prstGeom prst="rect">
              <a:avLst/>
            </a:prstGeom>
            <a:noFill/>
            <a:ln w="9525">
              <a:noFill/>
              <a:miter lim="800000"/>
              <a:headEnd/>
              <a:tailEnd/>
            </a:ln>
          </p:spPr>
          <p:txBody>
            <a:bodyPr wrap="none">
              <a:spAutoFit/>
            </a:bodyPr>
            <a:lstStyle/>
            <a:p>
              <a:pPr eaLnBrk="0" fontAlgn="base" hangingPunct="0">
                <a:spcBef>
                  <a:spcPct val="0"/>
                </a:spcBef>
                <a:spcAft>
                  <a:spcPct val="0"/>
                </a:spcAft>
              </a:pPr>
              <a:r>
                <a:rPr lang="en-US" altLang="zh-CN" sz="2000" b="1">
                  <a:solidFill>
                    <a:srgbClr val="3366FF"/>
                  </a:solidFill>
                  <a:latin typeface="微软雅黑" pitchFamily="34" charset="-122"/>
                  <a:ea typeface="微软雅黑" pitchFamily="34" charset="-122"/>
                  <a:cs typeface="Courier New" pitchFamily="49" charset="0"/>
                </a:rPr>
                <a:t>main.o</a:t>
              </a:r>
            </a:p>
          </p:txBody>
        </p:sp>
        <p:sp>
          <p:nvSpPr>
            <p:cNvPr id="621580" name="Rectangle 12"/>
            <p:cNvSpPr>
              <a:spLocks noChangeArrowheads="1"/>
            </p:cNvSpPr>
            <p:nvPr/>
          </p:nvSpPr>
          <p:spPr bwMode="auto">
            <a:xfrm>
              <a:off x="1872" y="687"/>
              <a:ext cx="3780" cy="1978"/>
            </a:xfrm>
            <a:prstGeom prst="rect">
              <a:avLst/>
            </a:prstGeom>
            <a:solidFill>
              <a:schemeClr val="accent1">
                <a:alpha val="17999"/>
              </a:schemeClr>
            </a:solidFill>
            <a:ln w="9525">
              <a:noFill/>
              <a:miter lim="800000"/>
              <a:headEnd/>
              <a:tailEnd/>
            </a:ln>
            <a:effectLst/>
          </p:spPr>
          <p:txBody>
            <a:bodyPr wrap="none" anchor="ctr">
              <a:spAutoFit/>
            </a:bodyPr>
            <a:lstStyle/>
            <a:p>
              <a:pPr fontAlgn="base">
                <a:spcBef>
                  <a:spcPct val="0"/>
                </a:spcBef>
                <a:spcAft>
                  <a:spcPct val="0"/>
                </a:spcAft>
              </a:pPr>
              <a:r>
                <a:rPr lang="en-US" altLang="zh-CN" sz="2000" b="1">
                  <a:solidFill>
                    <a:srgbClr val="000000"/>
                  </a:solidFill>
                  <a:latin typeface="微软雅黑" pitchFamily="34" charset="-122"/>
                  <a:ea typeface="微软雅黑" pitchFamily="34" charset="-122"/>
                </a:rPr>
                <a:t>Disassembly of section .text:</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00000000 &lt;main&gt;:</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0:	55                   	  push   %ebp</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1:	89 e5              	  mov   %esp,%ebp</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3:	83 e4 f0             and    $0xfffffff0,%esp</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6:	e8 </a:t>
              </a:r>
              <a:r>
                <a:rPr lang="en-US" altLang="zh-CN" sz="2000" b="1">
                  <a:solidFill>
                    <a:srgbClr val="FF0000"/>
                  </a:solidFill>
                  <a:latin typeface="微软雅黑" pitchFamily="34" charset="-122"/>
                  <a:ea typeface="微软雅黑" pitchFamily="34" charset="-122"/>
                </a:rPr>
                <a:t>fc ff ff ff</a:t>
              </a:r>
              <a:r>
                <a:rPr lang="en-US" altLang="zh-CN" sz="2000" b="1">
                  <a:solidFill>
                    <a:srgbClr val="000000"/>
                  </a:solidFill>
                  <a:latin typeface="微软雅黑" pitchFamily="34" charset="-122"/>
                  <a:ea typeface="微软雅黑" pitchFamily="34" charset="-122"/>
                </a:rPr>
                <a:t>       call     7 &lt;main+0x7&gt;</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a:t>
              </a:r>
              <a:r>
                <a:rPr lang="en-US" altLang="zh-CN" sz="2000" b="1">
                  <a:solidFill>
                    <a:srgbClr val="FF0000"/>
                  </a:solidFill>
                  <a:latin typeface="微软雅黑" pitchFamily="34" charset="-122"/>
                  <a:ea typeface="微软雅黑" pitchFamily="34" charset="-122"/>
                </a:rPr>
                <a:t>7: R_386_PC32 swap</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b:	b8 00 00 00 00  mov    $0x0,%eax</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10:	c9                   	   leave  </a:t>
              </a:r>
            </a:p>
            <a:p>
              <a:pPr fontAlgn="base">
                <a:spcBef>
                  <a:spcPct val="0"/>
                </a:spcBef>
                <a:spcAft>
                  <a:spcPct val="0"/>
                </a:spcAft>
              </a:pPr>
              <a:r>
                <a:rPr lang="en-US" altLang="zh-CN" sz="2000" b="1">
                  <a:solidFill>
                    <a:srgbClr val="000000"/>
                  </a:solidFill>
                  <a:latin typeface="微软雅黑" pitchFamily="34" charset="-122"/>
                  <a:ea typeface="微软雅黑" pitchFamily="34" charset="-122"/>
                </a:rPr>
                <a:t>  11:	c3                   	   ret  </a:t>
              </a:r>
            </a:p>
          </p:txBody>
        </p:sp>
      </p:grpSp>
      <p:sp>
        <p:nvSpPr>
          <p:cNvPr id="621583" name="Rectangle 15"/>
          <p:cNvSpPr>
            <a:spLocks noChangeArrowheads="1"/>
          </p:cNvSpPr>
          <p:nvPr/>
        </p:nvSpPr>
        <p:spPr bwMode="auto">
          <a:xfrm>
            <a:off x="4311650" y="2640013"/>
            <a:ext cx="1231900" cy="347662"/>
          </a:xfrm>
          <a:prstGeom prst="rect">
            <a:avLst/>
          </a:prstGeom>
          <a:solidFill>
            <a:schemeClr val="accent1">
              <a:alpha val="39999"/>
            </a:schemeClr>
          </a:solidFill>
          <a:ln w="9525">
            <a:solidFill>
              <a:schemeClr val="tx1"/>
            </a:solidFill>
            <a:miter lim="800000"/>
            <a:headEnd/>
            <a:tailEnd/>
          </a:ln>
          <a:effectLst/>
        </p:spPr>
        <p:txBody>
          <a:bodyPr wrap="none" anchor="ctr"/>
          <a:lstStyle/>
          <a:p>
            <a:pPr fontAlgn="base">
              <a:spcBef>
                <a:spcPct val="0"/>
              </a:spcBef>
              <a:spcAft>
                <a:spcPct val="0"/>
              </a:spcAft>
            </a:pPr>
            <a:endParaRPr lang="zh-CN" altLang="en-US">
              <a:solidFill>
                <a:srgbClr val="000000"/>
              </a:solidFill>
            </a:endParaRPr>
          </a:p>
        </p:txBody>
      </p:sp>
    </p:spTree>
    <p:extLst>
      <p:ext uri="{BB962C8B-B14F-4D97-AF65-F5344CB8AC3E}">
        <p14:creationId xmlns:p14="http://schemas.microsoft.com/office/powerpoint/2010/main" xmlns="" val="2208796326"/>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237490" y="395605"/>
            <a:ext cx="3825240" cy="1077595"/>
          </a:xfrm>
        </p:spPr>
        <p:txBody>
          <a:bodyPr>
            <a:noAutofit/>
          </a:bodyPr>
          <a:lstStyle/>
          <a:p>
            <a:r>
              <a:rPr lang="zh-CN" altLang="en-US" sz="3600" u="dash" dirty="0" smtClean="0">
                <a:solidFill>
                  <a:srgbClr val="7030A0"/>
                </a:solidFill>
                <a:uFillTx/>
              </a:rPr>
              <a:t>一个</a:t>
            </a:r>
            <a:r>
              <a:rPr lang="en-US" sz="3600" u="dash" dirty="0" smtClean="0">
                <a:solidFill>
                  <a:srgbClr val="7030A0"/>
                </a:solidFill>
                <a:uFillTx/>
              </a:rPr>
              <a:t>C</a:t>
            </a:r>
            <a:r>
              <a:rPr lang="zh-CN" altLang="en-US" sz="3600" u="dash" dirty="0" smtClean="0">
                <a:solidFill>
                  <a:srgbClr val="7030A0"/>
                </a:solidFill>
                <a:uFillTx/>
              </a:rPr>
              <a:t>程序例子：</a:t>
            </a:r>
          </a:p>
        </p:txBody>
      </p:sp>
      <p:sp>
        <p:nvSpPr>
          <p:cNvPr id="201731" name="Rectangle 3"/>
          <p:cNvSpPr>
            <a:spLocks noChangeArrowheads="1"/>
          </p:cNvSpPr>
          <p:nvPr/>
        </p:nvSpPr>
        <p:spPr bwMode="auto">
          <a:xfrm>
            <a:off x="237490" y="1775143"/>
            <a:ext cx="4075906" cy="2862323"/>
          </a:xfrm>
          <a:prstGeom prst="rect">
            <a:avLst/>
          </a:prstGeom>
          <a:solidFill>
            <a:srgbClr val="F7F5CD"/>
          </a:solidFill>
          <a:ln w="3175">
            <a:solidFill>
              <a:schemeClr val="tx1"/>
            </a:solidFill>
            <a:miter lim="800000"/>
          </a:ln>
          <a:effectLst/>
        </p:spPr>
        <p:txBody>
          <a:bodyPr wrap="none">
            <a:spAutoFit/>
          </a:bodyPr>
          <a:lstStyle/>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sum</a:t>
            </a:r>
            <a:r>
              <a:rPr lang="en-US" sz="1800" dirty="0">
                <a:solidFill>
                  <a:srgbClr val="000000"/>
                </a:solidFill>
                <a:latin typeface="Menlo-Regular"/>
              </a:rPr>
              <a:t>(</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a</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n</a:t>
            </a:r>
            <a:r>
              <a:rPr lang="en-US" sz="1800" dirty="0">
                <a:solidFill>
                  <a:srgbClr val="000000"/>
                </a:solidFill>
                <a:latin typeface="Menlo-Regular"/>
              </a:rPr>
              <a:t>);</a:t>
            </a:r>
          </a:p>
          <a:p>
            <a:endParaRPr lang="en-US" sz="1800" dirty="0">
              <a:solidFill>
                <a:srgbClr val="000000"/>
              </a:solidFill>
              <a:latin typeface="Menlo-Regular"/>
            </a:endParaRPr>
          </a:p>
          <a:p>
            <a:r>
              <a:rPr lang="hu-HU" sz="1800" dirty="0">
                <a:solidFill>
                  <a:srgbClr val="2D961E"/>
                </a:solidFill>
                <a:latin typeface="Menlo-Regular"/>
              </a:rPr>
              <a:t>int</a:t>
            </a:r>
            <a:r>
              <a:rPr lang="hu-HU" sz="1800" dirty="0">
                <a:solidFill>
                  <a:srgbClr val="000000"/>
                </a:solidFill>
                <a:latin typeface="Menlo-Regular"/>
              </a:rPr>
              <a:t> </a:t>
            </a:r>
            <a:r>
              <a:rPr lang="hu-HU" sz="1800" dirty="0">
                <a:solidFill>
                  <a:srgbClr val="C1651C"/>
                </a:solidFill>
                <a:latin typeface="Menlo-Regular"/>
              </a:rPr>
              <a:t>array</a:t>
            </a:r>
            <a:r>
              <a:rPr lang="hu-HU" sz="1800" dirty="0">
                <a:solidFill>
                  <a:srgbClr val="000000"/>
                </a:solidFill>
                <a:latin typeface="Menlo-Regular"/>
              </a:rPr>
              <a:t>[2] = {1, 2};</a:t>
            </a:r>
          </a:p>
          <a:p>
            <a:endParaRPr lang="hu-HU" sz="1800" dirty="0">
              <a:solidFill>
                <a:srgbClr val="000000"/>
              </a:solidFill>
              <a:latin typeface="Menlo-Regular"/>
            </a:endParaRPr>
          </a:p>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main</a:t>
            </a:r>
            <a:r>
              <a:rPr lang="en-US" sz="1800" dirty="0">
                <a:solidFill>
                  <a:srgbClr val="000000"/>
                </a:solidFill>
                <a:latin typeface="Menlo-Regular"/>
              </a:rPr>
              <a:t>()</a:t>
            </a:r>
          </a:p>
          <a:p>
            <a:r>
              <a:rPr lang="en-US" sz="1800" dirty="0">
                <a:solidFill>
                  <a:srgbClr val="000000"/>
                </a:solidFill>
                <a:latin typeface="Menlo-Regular"/>
              </a:rPr>
              <a:t>{</a:t>
            </a:r>
          </a:p>
          <a:p>
            <a:r>
              <a:rPr lang="fr-FR" sz="1800" dirty="0">
                <a:solidFill>
                  <a:srgbClr val="000000"/>
                </a:solidFill>
                <a:latin typeface="Menlo-Regular"/>
              </a:rPr>
              <a:t>    </a:t>
            </a:r>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C1651C"/>
                </a:solidFill>
                <a:latin typeface="Menlo-Regular"/>
              </a:rPr>
              <a:t>val</a:t>
            </a:r>
            <a:r>
              <a:rPr lang="fr-FR" sz="1800" dirty="0">
                <a:solidFill>
                  <a:srgbClr val="000000"/>
                </a:solidFill>
                <a:latin typeface="Menlo-Regular"/>
              </a:rPr>
              <a:t> = </a:t>
            </a:r>
            <a:r>
              <a:rPr lang="fr-FR" sz="1800" dirty="0" err="1">
                <a:solidFill>
                  <a:srgbClr val="000000"/>
                </a:solidFill>
                <a:latin typeface="Menlo-Regular"/>
              </a:rPr>
              <a:t>sum</a:t>
            </a:r>
            <a:r>
              <a:rPr lang="fr-FR" sz="1800" dirty="0">
                <a:solidFill>
                  <a:srgbClr val="000000"/>
                </a:solidFill>
                <a:latin typeface="Menlo-Regular"/>
              </a:rPr>
              <a:t>(</a:t>
            </a:r>
            <a:r>
              <a:rPr lang="fr-FR" sz="1800" dirty="0" err="1">
                <a:solidFill>
                  <a:srgbClr val="000000"/>
                </a:solidFill>
                <a:latin typeface="Menlo-Regular"/>
              </a:rPr>
              <a:t>array</a:t>
            </a:r>
            <a:r>
              <a:rPr lang="fr-FR" sz="1800" dirty="0">
                <a:solidFill>
                  <a:srgbClr val="000000"/>
                </a:solidFill>
                <a:latin typeface="Menlo-Regular"/>
              </a:rPr>
              <a:t>, 2);</a:t>
            </a:r>
          </a:p>
          <a:p>
            <a:r>
              <a:rPr lang="fr-FR" sz="1800" dirty="0">
                <a:solidFill>
                  <a:srgbClr val="000000"/>
                </a:solidFill>
                <a:latin typeface="Menlo-Regular"/>
              </a:rPr>
              <a:t>    </a:t>
            </a:r>
            <a:r>
              <a:rPr lang="fr-FR" sz="1800" dirty="0">
                <a:solidFill>
                  <a:srgbClr val="C200FF"/>
                </a:solidFill>
                <a:latin typeface="Menlo-Regular"/>
              </a:rPr>
              <a:t>return</a:t>
            </a:r>
            <a:r>
              <a:rPr lang="fr-FR" sz="1800" dirty="0">
                <a:solidFill>
                  <a:srgbClr val="000000"/>
                </a:solidFill>
                <a:latin typeface="Menlo-Regular"/>
              </a:rPr>
              <a:t> val;</a:t>
            </a:r>
          </a:p>
          <a:p>
            <a:r>
              <a:rPr lang="fr-FR" sz="1800" dirty="0" smtClean="0">
                <a:solidFill>
                  <a:srgbClr val="000000"/>
                </a:solidFill>
                <a:latin typeface="Menlo-Regular"/>
              </a:rPr>
              <a:t>}</a:t>
            </a:r>
          </a:p>
          <a:p>
            <a:endParaRPr lang="en-US" sz="1800" dirty="0">
              <a:latin typeface="Courier New" panose="02070309020205020404"/>
              <a:cs typeface="Courier New" panose="02070309020205020404"/>
            </a:endParaRPr>
          </a:p>
        </p:txBody>
      </p:sp>
      <p:sp>
        <p:nvSpPr>
          <p:cNvPr id="201734" name="Rectangle 6"/>
          <p:cNvSpPr>
            <a:spLocks noChangeArrowheads="1"/>
          </p:cNvSpPr>
          <p:nvPr/>
        </p:nvSpPr>
        <p:spPr bwMode="auto">
          <a:xfrm>
            <a:off x="4612640" y="2864803"/>
            <a:ext cx="4214878" cy="2862323"/>
          </a:xfrm>
          <a:prstGeom prst="rect">
            <a:avLst/>
          </a:prstGeom>
          <a:solidFill>
            <a:srgbClr val="DBF2DA"/>
          </a:solidFill>
          <a:ln w="3175">
            <a:solidFill>
              <a:schemeClr val="tx1"/>
            </a:solidFill>
            <a:miter lim="800000"/>
          </a:ln>
          <a:effectLst/>
        </p:spPr>
        <p:txBody>
          <a:bodyPr wrap="none">
            <a:spAutoFit/>
          </a:bodyPr>
          <a:lstStyle/>
          <a:p>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4A00FF"/>
                </a:solidFill>
                <a:latin typeface="Menlo-Regular"/>
              </a:rPr>
              <a:t>sum</a:t>
            </a:r>
            <a:r>
              <a:rPr lang="en-US" sz="1800" dirty="0">
                <a:solidFill>
                  <a:srgbClr val="000000"/>
                </a:solidFill>
                <a:latin typeface="Menlo-Regular"/>
              </a:rPr>
              <a:t>(</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a</a:t>
            </a:r>
            <a:r>
              <a:rPr lang="en-US" sz="1800" dirty="0">
                <a:solidFill>
                  <a:srgbClr val="000000"/>
                </a:solidFill>
                <a:latin typeface="Menlo-Regular"/>
              </a:rPr>
              <a:t>, </a:t>
            </a:r>
            <a:r>
              <a:rPr lang="en-US" sz="1800" dirty="0" err="1">
                <a:solidFill>
                  <a:srgbClr val="2D961E"/>
                </a:solidFill>
                <a:latin typeface="Menlo-Regular"/>
              </a:rPr>
              <a:t>int</a:t>
            </a:r>
            <a:r>
              <a:rPr lang="en-US" sz="1800" dirty="0">
                <a:solidFill>
                  <a:srgbClr val="000000"/>
                </a:solidFill>
                <a:latin typeface="Menlo-Regular"/>
              </a:rPr>
              <a:t> </a:t>
            </a:r>
            <a:r>
              <a:rPr lang="en-US" sz="1800" dirty="0">
                <a:solidFill>
                  <a:srgbClr val="C1651C"/>
                </a:solidFill>
                <a:latin typeface="Menlo-Regular"/>
              </a:rPr>
              <a:t>n</a:t>
            </a:r>
            <a:r>
              <a:rPr lang="en-US" sz="1800" dirty="0">
                <a:solidFill>
                  <a:srgbClr val="000000"/>
                </a:solidFill>
                <a:latin typeface="Menlo-Regular"/>
              </a:rPr>
              <a:t>)</a:t>
            </a:r>
          </a:p>
          <a:p>
            <a:r>
              <a:rPr lang="en-US" sz="1800" dirty="0">
                <a:solidFill>
                  <a:srgbClr val="000000"/>
                </a:solidFill>
                <a:latin typeface="Menlo-Regular"/>
              </a:rPr>
              <a:t>{</a:t>
            </a:r>
          </a:p>
          <a:p>
            <a:r>
              <a:rPr lang="fr-FR" sz="1800" dirty="0">
                <a:solidFill>
                  <a:srgbClr val="000000"/>
                </a:solidFill>
                <a:latin typeface="Menlo-Regular"/>
              </a:rPr>
              <a:t>    </a:t>
            </a:r>
            <a:r>
              <a:rPr lang="fr-FR" sz="1800" dirty="0" err="1">
                <a:solidFill>
                  <a:srgbClr val="2D961E"/>
                </a:solidFill>
                <a:latin typeface="Menlo-Regular"/>
              </a:rPr>
              <a:t>int</a:t>
            </a:r>
            <a:r>
              <a:rPr lang="fr-FR" sz="1800" dirty="0">
                <a:solidFill>
                  <a:srgbClr val="000000"/>
                </a:solidFill>
                <a:latin typeface="Menlo-Regular"/>
              </a:rPr>
              <a:t> </a:t>
            </a:r>
            <a:r>
              <a:rPr lang="fr-FR" sz="1800" dirty="0">
                <a:solidFill>
                  <a:srgbClr val="C1651C"/>
                </a:solidFill>
                <a:latin typeface="Menlo-Regular"/>
              </a:rPr>
              <a:t>i</a:t>
            </a:r>
            <a:r>
              <a:rPr lang="fr-FR" sz="1800" dirty="0">
                <a:solidFill>
                  <a:srgbClr val="000000"/>
                </a:solidFill>
                <a:latin typeface="Menlo-Regular"/>
              </a:rPr>
              <a:t>, </a:t>
            </a:r>
            <a:r>
              <a:rPr lang="fr-FR" sz="1800" dirty="0">
                <a:solidFill>
                  <a:srgbClr val="C1651C"/>
                </a:solidFill>
                <a:latin typeface="Menlo-Regular"/>
              </a:rPr>
              <a:t>s</a:t>
            </a:r>
            <a:r>
              <a:rPr lang="fr-FR" sz="1800" dirty="0">
                <a:solidFill>
                  <a:srgbClr val="000000"/>
                </a:solidFill>
                <a:latin typeface="Menlo-Regular"/>
              </a:rPr>
              <a:t> = 0;</a:t>
            </a:r>
          </a:p>
          <a:p>
            <a:endParaRPr lang="fr-FR" sz="1800" dirty="0">
              <a:solidFill>
                <a:srgbClr val="000000"/>
              </a:solidFill>
              <a:latin typeface="Menlo-Regular"/>
            </a:endParaRPr>
          </a:p>
          <a:p>
            <a:r>
              <a:rPr lang="da-DK" sz="1800" dirty="0">
                <a:solidFill>
                  <a:srgbClr val="000000"/>
                </a:solidFill>
                <a:latin typeface="Menlo-Regular"/>
              </a:rPr>
              <a:t>    </a:t>
            </a:r>
            <a:r>
              <a:rPr lang="da-DK" sz="1800" dirty="0">
                <a:solidFill>
                  <a:srgbClr val="C200FF"/>
                </a:solidFill>
                <a:latin typeface="Menlo-Regular"/>
              </a:rPr>
              <a:t>for</a:t>
            </a:r>
            <a:r>
              <a:rPr lang="da-DK" sz="1800" dirty="0">
                <a:solidFill>
                  <a:srgbClr val="000000"/>
                </a:solidFill>
                <a:latin typeface="Menlo-Regular"/>
              </a:rPr>
              <a:t> (i = 0; i &lt; n; i++) {</a:t>
            </a:r>
          </a:p>
          <a:p>
            <a:r>
              <a:rPr lang="da-DK" sz="1800" dirty="0">
                <a:solidFill>
                  <a:srgbClr val="000000"/>
                </a:solidFill>
                <a:latin typeface="Menlo-Regular"/>
              </a:rPr>
              <a:t>        s += a[i];</a:t>
            </a:r>
          </a:p>
          <a:p>
            <a:r>
              <a:rPr lang="da-DK" sz="1800" dirty="0">
                <a:solidFill>
                  <a:srgbClr val="000000"/>
                </a:solidFill>
                <a:latin typeface="Menlo-Regular"/>
              </a:rPr>
              <a:t>    }</a:t>
            </a:r>
          </a:p>
          <a:p>
            <a:r>
              <a:rPr lang="is-IS" sz="1800" dirty="0">
                <a:solidFill>
                  <a:srgbClr val="000000"/>
                </a:solidFill>
                <a:latin typeface="Menlo-Regular"/>
              </a:rPr>
              <a:t>    </a:t>
            </a:r>
            <a:r>
              <a:rPr lang="is-IS" sz="1800" dirty="0">
                <a:solidFill>
                  <a:srgbClr val="C200FF"/>
                </a:solidFill>
                <a:latin typeface="Menlo-Regular"/>
              </a:rPr>
              <a:t>return</a:t>
            </a:r>
            <a:r>
              <a:rPr lang="is-IS" sz="1800" dirty="0">
                <a:solidFill>
                  <a:srgbClr val="000000"/>
                </a:solidFill>
                <a:latin typeface="Menlo-Regular"/>
              </a:rPr>
              <a:t> s;</a:t>
            </a:r>
          </a:p>
          <a:p>
            <a:r>
              <a:rPr lang="is-IS" sz="1800" dirty="0" smtClean="0">
                <a:solidFill>
                  <a:srgbClr val="000000"/>
                </a:solidFill>
                <a:latin typeface="Menlo-Regular"/>
              </a:rPr>
              <a:t>}</a:t>
            </a:r>
          </a:p>
          <a:p>
            <a:endParaRPr lang="is-IS" sz="1800" dirty="0">
              <a:solidFill>
                <a:srgbClr val="000000"/>
              </a:solidFill>
              <a:latin typeface="Menlo-Regular"/>
            </a:endParaRPr>
          </a:p>
        </p:txBody>
      </p:sp>
      <p:sp>
        <p:nvSpPr>
          <p:cNvPr id="30" name="Rectangle 3"/>
          <p:cNvSpPr>
            <a:spLocks noChangeArrowheads="1"/>
          </p:cNvSpPr>
          <p:nvPr/>
        </p:nvSpPr>
        <p:spPr bwMode="auto">
          <a:xfrm>
            <a:off x="3297696" y="4289267"/>
            <a:ext cx="1067294"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chemeClr val="tx1">
                    <a:lumMod val="50000"/>
                    <a:lumOff val="50000"/>
                  </a:schemeClr>
                </a:solidFill>
                <a:latin typeface="Courier New" panose="02070309020205020404" pitchFamily="49" charset="0"/>
                <a:ea typeface="msgothic" charset="0"/>
                <a:cs typeface="msgothic" charset="0"/>
              </a:rPr>
              <a:t>main.c</a:t>
            </a:r>
            <a:endParaRPr lang="en-GB" sz="1800" b="1" i="1" dirty="0">
              <a:solidFill>
                <a:schemeClr val="tx1">
                  <a:lumMod val="50000"/>
                  <a:lumOff val="50000"/>
                </a:schemeClr>
              </a:solidFill>
              <a:latin typeface="Courier New" panose="02070309020205020404" pitchFamily="49" charset="0"/>
              <a:ea typeface="msgothic" charset="0"/>
              <a:cs typeface="msgothic" charset="0"/>
            </a:endParaRPr>
          </a:p>
        </p:txBody>
      </p:sp>
      <p:sp>
        <p:nvSpPr>
          <p:cNvPr id="31" name="Rectangle 3"/>
          <p:cNvSpPr>
            <a:spLocks noChangeArrowheads="1"/>
          </p:cNvSpPr>
          <p:nvPr/>
        </p:nvSpPr>
        <p:spPr bwMode="auto">
          <a:xfrm>
            <a:off x="7760224" y="5369463"/>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chemeClr val="tx1">
                    <a:lumMod val="50000"/>
                    <a:lumOff val="50000"/>
                  </a:schemeClr>
                </a:solidFill>
                <a:latin typeface="Courier New" panose="02070309020205020404" pitchFamily="49" charset="0"/>
                <a:ea typeface="msgothic" charset="0"/>
                <a:cs typeface="msgothic" charset="0"/>
              </a:rPr>
              <a:t>sum.c</a:t>
            </a:r>
            <a:endParaRPr lang="en-GB" sz="1800" b="1" i="1" dirty="0">
              <a:solidFill>
                <a:schemeClr val="tx1">
                  <a:lumMod val="50000"/>
                  <a:lumOff val="50000"/>
                </a:schemeClr>
              </a:solidFill>
              <a:latin typeface="Courier New" panose="02070309020205020404" pitchFamily="49" charset="0"/>
              <a:ea typeface="msgothic" charset="0"/>
              <a:cs typeface="msgothic" charset="0"/>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70</a:t>
            </a:fld>
            <a:endParaRPr lang="zh-CN" altLang="en-US"/>
          </a:p>
        </p:txBody>
      </p:sp>
      <p:sp>
        <p:nvSpPr>
          <p:cNvPr id="4" name="矩形 3"/>
          <p:cNvSpPr/>
          <p:nvPr/>
        </p:nvSpPr>
        <p:spPr>
          <a:xfrm>
            <a:off x="620100" y="1372219"/>
            <a:ext cx="2329484" cy="300082"/>
          </a:xfrm>
          <a:prstGeom prst="rect">
            <a:avLst/>
          </a:prstGeom>
        </p:spPr>
        <p:txBody>
          <a:bodyPr wrap="none">
            <a:spAutoFit/>
          </a:bodyPr>
          <a:lstStyle/>
          <a:p>
            <a:r>
              <a:rPr lang="en-US" altLang="zh-CN" sz="1350" b="1" dirty="0"/>
              <a:t>PC</a:t>
            </a:r>
            <a:r>
              <a:rPr lang="zh-CN" altLang="en-US" sz="1350" b="1" dirty="0"/>
              <a:t>相对引用的重定位示例：</a:t>
            </a:r>
          </a:p>
        </p:txBody>
      </p:sp>
      <p:sp>
        <p:nvSpPr>
          <p:cNvPr id="5" name="矩形 4"/>
          <p:cNvSpPr/>
          <p:nvPr/>
        </p:nvSpPr>
        <p:spPr>
          <a:xfrm>
            <a:off x="931545" y="1649219"/>
            <a:ext cx="7392353" cy="3200876"/>
          </a:xfrm>
          <a:prstGeom prst="rect">
            <a:avLst/>
          </a:prstGeom>
        </p:spPr>
        <p:txBody>
          <a:bodyPr wrap="square">
            <a:spAutoFit/>
          </a:bodyPr>
          <a:lstStyle/>
          <a:p>
            <a:r>
              <a:rPr lang="en-US" altLang="zh-CN" sz="1350" dirty="0" err="1">
                <a:solidFill>
                  <a:srgbClr val="000000"/>
                </a:solidFill>
                <a:latin typeface="ZztexMono-Regular"/>
              </a:rPr>
              <a:t>main.c</a:t>
            </a:r>
            <a:r>
              <a:rPr lang="zh-CN" altLang="en-US" sz="1350" dirty="0">
                <a:solidFill>
                  <a:srgbClr val="000000"/>
                </a:solidFill>
                <a:latin typeface="ZztexMono-Regular"/>
              </a:rPr>
              <a:t>中调用</a:t>
            </a:r>
            <a:r>
              <a:rPr lang="en-US" altLang="zh-CN" sz="1350" dirty="0">
                <a:solidFill>
                  <a:srgbClr val="000000"/>
                </a:solidFill>
                <a:latin typeface="ZztexMono-Regular"/>
              </a:rPr>
              <a:t>swap()</a:t>
            </a:r>
            <a:r>
              <a:rPr lang="zh-CN" altLang="en-US" sz="1350" dirty="0">
                <a:solidFill>
                  <a:srgbClr val="000000"/>
                </a:solidFill>
                <a:latin typeface="ZztexMono-Regular"/>
              </a:rPr>
              <a:t>：</a:t>
            </a:r>
            <a:endParaRPr lang="en-US" altLang="zh-CN" sz="1350" dirty="0">
              <a:solidFill>
                <a:srgbClr val="000000"/>
              </a:solidFill>
              <a:latin typeface="ZztexMono-Regular"/>
            </a:endParaRPr>
          </a:p>
          <a:p>
            <a:endParaRPr lang="en-US" altLang="zh-CN" sz="1350" dirty="0">
              <a:solidFill>
                <a:srgbClr val="000000"/>
              </a:solidFill>
              <a:latin typeface="ZztexMono-Regular"/>
            </a:endParaRPr>
          </a:p>
          <a:p>
            <a:r>
              <a:rPr lang="en-US" altLang="zh-CN" sz="1350" dirty="0">
                <a:solidFill>
                  <a:srgbClr val="000000"/>
                </a:solidFill>
                <a:latin typeface="ZztexMono-Regular"/>
              </a:rPr>
              <a:t>6: e8 fc </a:t>
            </a:r>
            <a:r>
              <a:rPr lang="en-US" altLang="zh-CN" sz="1350" dirty="0" err="1">
                <a:solidFill>
                  <a:srgbClr val="000000"/>
                </a:solidFill>
                <a:latin typeface="ZztexMono-Regular"/>
              </a:rPr>
              <a:t>ff</a:t>
            </a:r>
            <a:r>
              <a:rPr lang="en-US" altLang="zh-CN" sz="1350" dirty="0">
                <a:solidFill>
                  <a:srgbClr val="000000"/>
                </a:solidFill>
                <a:latin typeface="ZztexMono-Regular"/>
              </a:rPr>
              <a:t> </a:t>
            </a:r>
            <a:r>
              <a:rPr lang="en-US" altLang="zh-CN" sz="1350" dirty="0" err="1">
                <a:solidFill>
                  <a:srgbClr val="000000"/>
                </a:solidFill>
                <a:latin typeface="ZztexMono-Regular"/>
              </a:rPr>
              <a:t>ff</a:t>
            </a:r>
            <a:r>
              <a:rPr lang="en-US" altLang="zh-CN" sz="1350" dirty="0">
                <a:solidFill>
                  <a:srgbClr val="000000"/>
                </a:solidFill>
                <a:latin typeface="ZztexMono-Regular"/>
              </a:rPr>
              <a:t> </a:t>
            </a:r>
            <a:r>
              <a:rPr lang="en-US" altLang="zh-CN" sz="1350" dirty="0" err="1">
                <a:solidFill>
                  <a:srgbClr val="000000"/>
                </a:solidFill>
                <a:latin typeface="ZztexMono-Regular"/>
              </a:rPr>
              <a:t>ff</a:t>
            </a:r>
            <a:r>
              <a:rPr lang="en-US" altLang="zh-CN" sz="1350" dirty="0">
                <a:solidFill>
                  <a:srgbClr val="000000"/>
                </a:solidFill>
                <a:latin typeface="ZztexMono-Regular"/>
              </a:rPr>
              <a:t> call 7 &lt;main+0x7&gt; 		</a:t>
            </a:r>
            <a:r>
              <a:rPr lang="en-US" altLang="zh-CN" sz="1200" i="1" dirty="0">
                <a:solidFill>
                  <a:srgbClr val="00AEF0"/>
                </a:solidFill>
                <a:latin typeface="ZztexMono-Italic"/>
              </a:rPr>
              <a:t>swap();</a:t>
            </a:r>
          </a:p>
          <a:p>
            <a:r>
              <a:rPr lang="en-US" altLang="zh-CN" sz="1350" dirty="0">
                <a:solidFill>
                  <a:srgbClr val="000000"/>
                </a:solidFill>
                <a:latin typeface="ZztexMono-Regular"/>
              </a:rPr>
              <a:t>			7: </a:t>
            </a:r>
            <a:r>
              <a:rPr lang="en-US" altLang="zh-CN" sz="1350" dirty="0">
                <a:solidFill>
                  <a:srgbClr val="FF0000"/>
                </a:solidFill>
                <a:latin typeface="ZztexMono-Regular"/>
              </a:rPr>
              <a:t>R_386_PC32</a:t>
            </a:r>
            <a:r>
              <a:rPr lang="en-US" altLang="zh-CN" sz="1350" dirty="0">
                <a:solidFill>
                  <a:srgbClr val="000000"/>
                </a:solidFill>
                <a:latin typeface="ZztexMono-Regular"/>
              </a:rPr>
              <a:t> swap 	</a:t>
            </a:r>
            <a:r>
              <a:rPr lang="en-US" altLang="zh-CN" sz="1200" i="1" dirty="0">
                <a:solidFill>
                  <a:srgbClr val="00AEF0"/>
                </a:solidFill>
                <a:latin typeface="ZztexMono-Italic"/>
              </a:rPr>
              <a:t>relocation entry</a:t>
            </a:r>
          </a:p>
          <a:p>
            <a:endParaRPr lang="en-US" altLang="zh-CN" sz="1200" i="1" dirty="0">
              <a:solidFill>
                <a:srgbClr val="00AEF0"/>
              </a:solidFill>
              <a:latin typeface="ZztexMono-Italic"/>
            </a:endParaRPr>
          </a:p>
          <a:p>
            <a:r>
              <a:rPr lang="zh-CN" altLang="en-US" sz="1400" i="1" dirty="0">
                <a:solidFill>
                  <a:srgbClr val="00AEF0"/>
                </a:solidFill>
                <a:latin typeface="ZztexMono-Italic"/>
              </a:rPr>
              <a:t>此处“</a:t>
            </a:r>
            <a:r>
              <a:rPr lang="en-US" altLang="zh-CN" sz="1400" i="1" dirty="0">
                <a:solidFill>
                  <a:srgbClr val="00AEF0"/>
                </a:solidFill>
                <a:latin typeface="ZztexMono-Italic"/>
              </a:rPr>
              <a:t>fc </a:t>
            </a:r>
            <a:r>
              <a:rPr lang="en-US" altLang="zh-CN" sz="1400" i="1" dirty="0" err="1">
                <a:solidFill>
                  <a:srgbClr val="00AEF0"/>
                </a:solidFill>
                <a:latin typeface="ZztexMono-Italic"/>
              </a:rPr>
              <a:t>ff</a:t>
            </a:r>
            <a:r>
              <a:rPr lang="en-US" altLang="zh-CN" sz="1400" i="1" dirty="0">
                <a:solidFill>
                  <a:srgbClr val="00AEF0"/>
                </a:solidFill>
                <a:latin typeface="ZztexMono-Italic"/>
              </a:rPr>
              <a:t> </a:t>
            </a:r>
            <a:r>
              <a:rPr lang="en-US" altLang="zh-CN" sz="1400" i="1" dirty="0" err="1">
                <a:solidFill>
                  <a:srgbClr val="00AEF0"/>
                </a:solidFill>
                <a:latin typeface="ZztexMono-Italic"/>
              </a:rPr>
              <a:t>ff</a:t>
            </a:r>
            <a:r>
              <a:rPr lang="en-US" altLang="zh-CN" sz="1400" i="1" dirty="0">
                <a:solidFill>
                  <a:srgbClr val="00AEF0"/>
                </a:solidFill>
                <a:latin typeface="ZztexMono-Italic"/>
              </a:rPr>
              <a:t> </a:t>
            </a:r>
            <a:r>
              <a:rPr lang="en-US" altLang="zh-CN" sz="1400" i="1" dirty="0" err="1">
                <a:solidFill>
                  <a:srgbClr val="00AEF0"/>
                </a:solidFill>
                <a:latin typeface="ZztexMono-Italic"/>
              </a:rPr>
              <a:t>ff</a:t>
            </a:r>
            <a:r>
              <a:rPr lang="zh-CN" altLang="en-US" sz="1400" i="1" dirty="0">
                <a:solidFill>
                  <a:srgbClr val="00AEF0"/>
                </a:solidFill>
                <a:latin typeface="ZztexMono-Italic"/>
              </a:rPr>
              <a:t>”代表</a:t>
            </a:r>
            <a:r>
              <a:rPr lang="en-US" altLang="zh-CN" sz="1400" i="1" dirty="0">
                <a:solidFill>
                  <a:srgbClr val="00AEF0"/>
                </a:solidFill>
                <a:latin typeface="ZztexMono-Italic"/>
              </a:rPr>
              <a:t>0xfffffffc</a:t>
            </a:r>
            <a:r>
              <a:rPr lang="zh-CN" altLang="en-US" sz="1400" i="1" dirty="0">
                <a:solidFill>
                  <a:srgbClr val="00AEF0"/>
                </a:solidFill>
                <a:latin typeface="ZztexMono-Italic"/>
              </a:rPr>
              <a:t> ，即</a:t>
            </a:r>
            <a:r>
              <a:rPr lang="en-US" altLang="zh-CN" sz="1400" i="1" dirty="0">
                <a:solidFill>
                  <a:srgbClr val="00AEF0"/>
                </a:solidFill>
                <a:latin typeface="ZztexMono-Italic"/>
              </a:rPr>
              <a:t>-4(</a:t>
            </a:r>
            <a:r>
              <a:rPr lang="zh-CN" altLang="en-US" sz="1400" i="1" dirty="0">
                <a:solidFill>
                  <a:srgbClr val="00AEF0"/>
                </a:solidFill>
                <a:latin typeface="ZztexMono-Italic"/>
              </a:rPr>
              <a:t>此时的</a:t>
            </a:r>
            <a:r>
              <a:rPr lang="en-US" altLang="zh-CN" sz="1400" i="1" dirty="0">
                <a:solidFill>
                  <a:srgbClr val="00AEF0"/>
                </a:solidFill>
                <a:latin typeface="ZztexMono-Italic"/>
              </a:rPr>
              <a:t>PC</a:t>
            </a:r>
            <a:r>
              <a:rPr lang="zh-CN" altLang="en-US" sz="1400" i="1" dirty="0">
                <a:solidFill>
                  <a:srgbClr val="00AEF0"/>
                </a:solidFill>
                <a:latin typeface="ZztexMono-Italic"/>
              </a:rPr>
              <a:t>已经到了</a:t>
            </a:r>
            <a:r>
              <a:rPr lang="en-US" altLang="zh-CN" sz="1400" i="1" dirty="0">
                <a:solidFill>
                  <a:srgbClr val="00AEF0"/>
                </a:solidFill>
                <a:latin typeface="ZztexMono-Italic"/>
              </a:rPr>
              <a:t>0x0b</a:t>
            </a:r>
            <a:r>
              <a:rPr lang="zh-CN" altLang="en-US" sz="1400" i="1" dirty="0">
                <a:solidFill>
                  <a:srgbClr val="00AEF0"/>
                </a:solidFill>
                <a:latin typeface="ZztexMono-Italic"/>
              </a:rPr>
              <a:t>了，</a:t>
            </a:r>
            <a:r>
              <a:rPr lang="en-US" altLang="zh-CN" sz="1400" i="1" dirty="0">
                <a:solidFill>
                  <a:srgbClr val="00AEF0"/>
                </a:solidFill>
                <a:latin typeface="ZztexMono-Italic"/>
              </a:rPr>
              <a:t>0x0b-0x04=0x07</a:t>
            </a:r>
            <a:r>
              <a:rPr lang="zh-CN" altLang="en-US" sz="1400" i="1" dirty="0">
                <a:solidFill>
                  <a:srgbClr val="00AEF0"/>
                </a:solidFill>
                <a:latin typeface="ZztexMono-Italic"/>
              </a:rPr>
              <a:t>正好是箭头位置</a:t>
            </a:r>
            <a:r>
              <a:rPr lang="en-US" altLang="zh-CN" sz="1400" i="1" dirty="0">
                <a:solidFill>
                  <a:srgbClr val="00AEF0"/>
                </a:solidFill>
                <a:latin typeface="ZztexMono-Italic"/>
              </a:rPr>
              <a:t>)</a:t>
            </a:r>
          </a:p>
          <a:p>
            <a:endParaRPr lang="en-US" altLang="zh-CN" sz="1350" dirty="0">
              <a:solidFill>
                <a:srgbClr val="000000"/>
              </a:solidFill>
              <a:latin typeface="ZztexMono-Regular"/>
            </a:endParaRPr>
          </a:p>
          <a:p>
            <a:r>
              <a:rPr lang="zh-CN" altLang="en-US" sz="1350" dirty="0">
                <a:solidFill>
                  <a:srgbClr val="000000"/>
                </a:solidFill>
                <a:latin typeface="ZztexMono-Regular"/>
              </a:rPr>
              <a:t>假设此时：</a:t>
            </a:r>
            <a:endParaRPr lang="en-US" altLang="zh-CN" sz="1350" dirty="0">
              <a:solidFill>
                <a:srgbClr val="000000"/>
              </a:solidFill>
              <a:latin typeface="ZztexMono-Regular"/>
            </a:endParaRPr>
          </a:p>
          <a:p>
            <a:pPr lvl="3"/>
            <a:r>
              <a:rPr lang="en-US" altLang="zh-CN" sz="1350" dirty="0">
                <a:solidFill>
                  <a:srgbClr val="000000"/>
                </a:solidFill>
                <a:latin typeface="ZztexMono-Regular"/>
              </a:rPr>
              <a:t>ADDR(s) = ADDR(.text) = 0x80483b4</a:t>
            </a:r>
          </a:p>
          <a:p>
            <a:pPr lvl="3"/>
            <a:r>
              <a:rPr lang="en-US" altLang="zh-CN" sz="1350" dirty="0">
                <a:solidFill>
                  <a:srgbClr val="000000"/>
                </a:solidFill>
                <a:latin typeface="ZztexMono-Regular"/>
              </a:rPr>
              <a:t>ADDR(</a:t>
            </a:r>
            <a:r>
              <a:rPr lang="en-US" altLang="zh-CN" sz="1350" dirty="0" err="1">
                <a:solidFill>
                  <a:srgbClr val="000000"/>
                </a:solidFill>
                <a:latin typeface="ZztexMono-Regular"/>
              </a:rPr>
              <a:t>r.symbol</a:t>
            </a:r>
            <a:r>
              <a:rPr lang="en-US" altLang="zh-CN" sz="1350" dirty="0">
                <a:solidFill>
                  <a:srgbClr val="000000"/>
                </a:solidFill>
                <a:latin typeface="ZztexMono-Regular"/>
              </a:rPr>
              <a:t>) = ADDR(swap) = 0x80483c8</a:t>
            </a:r>
          </a:p>
          <a:p>
            <a:r>
              <a:rPr lang="zh-CN" altLang="en-US" sz="1350" dirty="0"/>
              <a:t>则有：</a:t>
            </a:r>
            <a:endParaRPr lang="en-US" altLang="zh-CN" sz="1350" dirty="0"/>
          </a:p>
          <a:p>
            <a:r>
              <a:rPr lang="en-US" altLang="zh-CN" sz="1350" dirty="0" err="1">
                <a:solidFill>
                  <a:srgbClr val="000000"/>
                </a:solidFill>
                <a:latin typeface="ZztexMono-Regular"/>
              </a:rPr>
              <a:t>refaddr</a:t>
            </a:r>
            <a:r>
              <a:rPr lang="en-US" altLang="zh-CN" sz="1350" dirty="0">
                <a:solidFill>
                  <a:srgbClr val="000000"/>
                </a:solidFill>
                <a:latin typeface="ZztexMono-Regular"/>
              </a:rPr>
              <a:t> = ADDR(s) + </a:t>
            </a:r>
            <a:r>
              <a:rPr lang="en-US" altLang="zh-CN" sz="1350" dirty="0" err="1">
                <a:solidFill>
                  <a:srgbClr val="000000"/>
                </a:solidFill>
                <a:latin typeface="ZztexMono-Regular"/>
              </a:rPr>
              <a:t>r.offset</a:t>
            </a:r>
            <a:endParaRPr lang="en-US" altLang="zh-CN" sz="1350" dirty="0">
              <a:solidFill>
                <a:srgbClr val="000000"/>
              </a:solidFill>
              <a:latin typeface="ZztexMono-Regular"/>
            </a:endParaRPr>
          </a:p>
          <a:p>
            <a:r>
              <a:rPr lang="en-US" altLang="zh-CN" sz="1350" dirty="0">
                <a:solidFill>
                  <a:srgbClr val="000000"/>
                </a:solidFill>
                <a:latin typeface="ZztexMono-Regular"/>
              </a:rPr>
              <a:t>= 0x80483b4 + 0x7</a:t>
            </a:r>
          </a:p>
          <a:p>
            <a:r>
              <a:rPr lang="en-US" altLang="zh-CN" sz="1350" dirty="0">
                <a:solidFill>
                  <a:srgbClr val="000000"/>
                </a:solidFill>
                <a:latin typeface="ZztexMono-Regular"/>
              </a:rPr>
              <a:t>= 0x80483bb</a:t>
            </a:r>
          </a:p>
        </p:txBody>
      </p:sp>
      <p:sp>
        <p:nvSpPr>
          <p:cNvPr id="6" name="椭圆 5"/>
          <p:cNvSpPr/>
          <p:nvPr/>
        </p:nvSpPr>
        <p:spPr>
          <a:xfrm>
            <a:off x="3622954" y="2309288"/>
            <a:ext cx="317183"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任意多边形 6"/>
          <p:cNvSpPr/>
          <p:nvPr/>
        </p:nvSpPr>
        <p:spPr>
          <a:xfrm>
            <a:off x="2244887" y="2368804"/>
            <a:ext cx="1397318" cy="328900"/>
          </a:xfrm>
          <a:custGeom>
            <a:avLst/>
            <a:gdLst>
              <a:gd name="connsiteX0" fmla="*/ 1771650 w 1771650"/>
              <a:gd name="connsiteY0" fmla="*/ 182880 h 438533"/>
              <a:gd name="connsiteX1" fmla="*/ 754380 w 1771650"/>
              <a:gd name="connsiteY1" fmla="*/ 434340 h 438533"/>
              <a:gd name="connsiteX2" fmla="*/ 0 w 1771650"/>
              <a:gd name="connsiteY2" fmla="*/ 0 h 438533"/>
            </a:gdLst>
            <a:ahLst/>
            <a:cxnLst>
              <a:cxn ang="0">
                <a:pos x="connsiteX0" y="connsiteY0"/>
              </a:cxn>
              <a:cxn ang="0">
                <a:pos x="connsiteX1" y="connsiteY1"/>
              </a:cxn>
              <a:cxn ang="0">
                <a:pos x="connsiteX2" y="connsiteY2"/>
              </a:cxn>
            </a:cxnLst>
            <a:rect l="l" t="t" r="r" b="b"/>
            <a:pathLst>
              <a:path w="1771650" h="438533">
                <a:moveTo>
                  <a:pt x="1771650" y="182880"/>
                </a:moveTo>
                <a:cubicBezTo>
                  <a:pt x="1410652" y="323850"/>
                  <a:pt x="1049655" y="464820"/>
                  <a:pt x="754380" y="434340"/>
                </a:cubicBezTo>
                <a:cubicBezTo>
                  <a:pt x="459105" y="403860"/>
                  <a:pt x="229552" y="201930"/>
                  <a:pt x="0" y="0"/>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p:nvPr/>
        </p:nvSpPr>
        <p:spPr>
          <a:xfrm>
            <a:off x="1487328" y="2086550"/>
            <a:ext cx="1075849"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矩形 8"/>
          <p:cNvSpPr/>
          <p:nvPr/>
        </p:nvSpPr>
        <p:spPr>
          <a:xfrm>
            <a:off x="931545" y="4769692"/>
            <a:ext cx="4532010" cy="900246"/>
          </a:xfrm>
          <a:prstGeom prst="rect">
            <a:avLst/>
          </a:prstGeom>
        </p:spPr>
        <p:txBody>
          <a:bodyPr wrap="none">
            <a:spAutoFit/>
          </a:bodyPr>
          <a:lstStyle/>
          <a:p>
            <a:r>
              <a:rPr lang="en-US" altLang="zh-CN" sz="1350" dirty="0">
                <a:solidFill>
                  <a:srgbClr val="000000"/>
                </a:solidFill>
                <a:latin typeface="ZztexMono-Regular"/>
              </a:rPr>
              <a:t>80483ba: e8 09 00 00 00 call 80483c8 &lt;swap&gt; </a:t>
            </a:r>
            <a:r>
              <a:rPr lang="en-US" altLang="zh-CN" sz="1200" i="1" dirty="0">
                <a:solidFill>
                  <a:srgbClr val="00AEF0"/>
                </a:solidFill>
                <a:latin typeface="ZztexMono-Italic"/>
              </a:rPr>
              <a:t>swap();</a:t>
            </a:r>
          </a:p>
          <a:p>
            <a:endParaRPr lang="en-US" altLang="zh-CN" sz="1200" i="1" dirty="0">
              <a:solidFill>
                <a:srgbClr val="00AEF0"/>
              </a:solidFill>
              <a:latin typeface="ZztexMono-Italic"/>
            </a:endParaRPr>
          </a:p>
          <a:p>
            <a:r>
              <a:rPr lang="en-US" altLang="zh-CN" sz="1350" dirty="0"/>
              <a:t>1. push PC onto stack</a:t>
            </a:r>
          </a:p>
          <a:p>
            <a:r>
              <a:rPr lang="en-US" altLang="zh-CN" sz="1350" dirty="0"/>
              <a:t>2. PC &lt;- PC + 0x9 = 0x80483bf + 0x9 = 0x80483c8</a:t>
            </a:r>
            <a:endParaRPr lang="zh-CN" altLang="en-US" sz="1350" dirty="0"/>
          </a:p>
        </p:txBody>
      </p:sp>
      <p:sp>
        <p:nvSpPr>
          <p:cNvPr id="10" name="矩形 9"/>
          <p:cNvSpPr/>
          <p:nvPr/>
        </p:nvSpPr>
        <p:spPr>
          <a:xfrm>
            <a:off x="3707774" y="3680543"/>
            <a:ext cx="5114925" cy="923330"/>
          </a:xfrm>
          <a:prstGeom prst="rect">
            <a:avLst/>
          </a:prstGeom>
        </p:spPr>
        <p:txBody>
          <a:bodyPr wrap="square">
            <a:spAutoFit/>
          </a:bodyPr>
          <a:lstStyle/>
          <a:p>
            <a:endParaRPr lang="en-US" altLang="zh-CN" sz="1350" dirty="0"/>
          </a:p>
          <a:p>
            <a:r>
              <a:rPr lang="en-US" altLang="zh-CN" sz="1350" dirty="0">
                <a:solidFill>
                  <a:srgbClr val="000000"/>
                </a:solidFill>
                <a:latin typeface="ZztexMono-Regular"/>
              </a:rPr>
              <a:t>*</a:t>
            </a:r>
            <a:r>
              <a:rPr lang="en-US" altLang="zh-CN" sz="1350" dirty="0" err="1">
                <a:solidFill>
                  <a:srgbClr val="000000"/>
                </a:solidFill>
                <a:latin typeface="ZztexMono-Regular"/>
              </a:rPr>
              <a:t>refptr</a:t>
            </a:r>
            <a:r>
              <a:rPr lang="en-US" altLang="zh-CN" sz="1350" dirty="0">
                <a:solidFill>
                  <a:srgbClr val="000000"/>
                </a:solidFill>
                <a:latin typeface="ZztexMono-Regular"/>
              </a:rPr>
              <a:t> = (unsigned) (ADDR(</a:t>
            </a:r>
            <a:r>
              <a:rPr lang="en-US" altLang="zh-CN" sz="1350" dirty="0" err="1">
                <a:solidFill>
                  <a:srgbClr val="000000"/>
                </a:solidFill>
                <a:latin typeface="ZztexMono-Regular"/>
              </a:rPr>
              <a:t>r.symbol</a:t>
            </a:r>
            <a:r>
              <a:rPr lang="en-US" altLang="zh-CN" sz="1350" dirty="0">
                <a:solidFill>
                  <a:srgbClr val="000000"/>
                </a:solidFill>
                <a:latin typeface="ZztexMono-Regular"/>
              </a:rPr>
              <a:t>) + *</a:t>
            </a:r>
            <a:r>
              <a:rPr lang="en-US" altLang="zh-CN" sz="1350" dirty="0" err="1">
                <a:solidFill>
                  <a:srgbClr val="000000"/>
                </a:solidFill>
                <a:latin typeface="ZztexMono-Regular"/>
              </a:rPr>
              <a:t>refptr</a:t>
            </a:r>
            <a:r>
              <a:rPr lang="en-US" altLang="zh-CN" sz="1350" dirty="0">
                <a:solidFill>
                  <a:srgbClr val="000000"/>
                </a:solidFill>
                <a:latin typeface="ZztexMono-Regular"/>
              </a:rPr>
              <a:t> - </a:t>
            </a:r>
            <a:r>
              <a:rPr lang="en-US" altLang="zh-CN" sz="1350" dirty="0" err="1">
                <a:solidFill>
                  <a:srgbClr val="000000"/>
                </a:solidFill>
                <a:latin typeface="ZztexMono-Regular"/>
              </a:rPr>
              <a:t>refaddr</a:t>
            </a:r>
            <a:r>
              <a:rPr lang="en-US" altLang="zh-CN" sz="1350" dirty="0">
                <a:solidFill>
                  <a:srgbClr val="000000"/>
                </a:solidFill>
                <a:latin typeface="ZztexMono-Regular"/>
              </a:rPr>
              <a:t>)</a:t>
            </a:r>
          </a:p>
          <a:p>
            <a:r>
              <a:rPr lang="en-US" altLang="zh-CN" sz="1350" dirty="0">
                <a:solidFill>
                  <a:srgbClr val="000000"/>
                </a:solidFill>
                <a:latin typeface="ZztexMono-Regular"/>
              </a:rPr>
              <a:t>= (unsigned) (0x80483c8 + (-4) - 0x80483bb)</a:t>
            </a:r>
          </a:p>
          <a:p>
            <a:r>
              <a:rPr lang="en-US" altLang="zh-CN" sz="1350" dirty="0">
                <a:solidFill>
                  <a:srgbClr val="000000"/>
                </a:solidFill>
                <a:latin typeface="ZztexMono-Regular"/>
              </a:rPr>
              <a:t>= (unsigned) (0x9)</a:t>
            </a:r>
            <a:endParaRPr lang="zh-CN" altLang="en-US" sz="1350" dirty="0">
              <a:solidFill>
                <a:srgbClr val="000000"/>
              </a:solidFill>
              <a:latin typeface="ZztexMono-Regular"/>
            </a:endParaRPr>
          </a:p>
        </p:txBody>
      </p:sp>
      <p:sp>
        <p:nvSpPr>
          <p:cNvPr id="11" name="椭圆 10"/>
          <p:cNvSpPr/>
          <p:nvPr/>
        </p:nvSpPr>
        <p:spPr>
          <a:xfrm>
            <a:off x="4251252" y="3286136"/>
            <a:ext cx="1075849" cy="240030"/>
          </a:xfrm>
          <a:prstGeom prst="ellipse">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4890377" y="3521184"/>
            <a:ext cx="891109" cy="240030"/>
          </a:xfrm>
          <a:prstGeom prst="ellipse">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任意多边形 12"/>
          <p:cNvSpPr/>
          <p:nvPr/>
        </p:nvSpPr>
        <p:spPr>
          <a:xfrm>
            <a:off x="2167099" y="3107437"/>
            <a:ext cx="2115989" cy="828570"/>
          </a:xfrm>
          <a:custGeom>
            <a:avLst/>
            <a:gdLst>
              <a:gd name="connsiteX0" fmla="*/ 2457450 w 2457450"/>
              <a:gd name="connsiteY0" fmla="*/ 316090 h 1104760"/>
              <a:gd name="connsiteX1" fmla="*/ 1028700 w 2457450"/>
              <a:gd name="connsiteY1" fmla="*/ 41770 h 1104760"/>
              <a:gd name="connsiteX2" fmla="*/ 0 w 2457450"/>
              <a:gd name="connsiteY2" fmla="*/ 1104760 h 1104760"/>
            </a:gdLst>
            <a:ahLst/>
            <a:cxnLst>
              <a:cxn ang="0">
                <a:pos x="connsiteX0" y="connsiteY0"/>
              </a:cxn>
              <a:cxn ang="0">
                <a:pos x="connsiteX1" y="connsiteY1"/>
              </a:cxn>
              <a:cxn ang="0">
                <a:pos x="connsiteX2" y="connsiteY2"/>
              </a:cxn>
            </a:cxnLst>
            <a:rect l="l" t="t" r="r" b="b"/>
            <a:pathLst>
              <a:path w="2457450" h="1104760">
                <a:moveTo>
                  <a:pt x="2457450" y="316090"/>
                </a:moveTo>
                <a:cubicBezTo>
                  <a:pt x="1947862" y="113207"/>
                  <a:pt x="1438275" y="-89675"/>
                  <a:pt x="1028700" y="41770"/>
                </a:cubicBezTo>
                <a:cubicBezTo>
                  <a:pt x="619125" y="173215"/>
                  <a:pt x="309562" y="638987"/>
                  <a:pt x="0" y="1104760"/>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任意多边形 13"/>
          <p:cNvSpPr/>
          <p:nvPr/>
        </p:nvSpPr>
        <p:spPr>
          <a:xfrm>
            <a:off x="5683670" y="3643271"/>
            <a:ext cx="383853" cy="404022"/>
          </a:xfrm>
          <a:custGeom>
            <a:avLst/>
            <a:gdLst>
              <a:gd name="connsiteX0" fmla="*/ 137160 w 493378"/>
              <a:gd name="connsiteY0" fmla="*/ 0 h 765810"/>
              <a:gd name="connsiteX1" fmla="*/ 491490 w 493378"/>
              <a:gd name="connsiteY1" fmla="*/ 148590 h 765810"/>
              <a:gd name="connsiteX2" fmla="*/ 0 w 493378"/>
              <a:gd name="connsiteY2" fmla="*/ 765810 h 765810"/>
            </a:gdLst>
            <a:ahLst/>
            <a:cxnLst>
              <a:cxn ang="0">
                <a:pos x="connsiteX0" y="connsiteY0"/>
              </a:cxn>
              <a:cxn ang="0">
                <a:pos x="connsiteX1" y="connsiteY1"/>
              </a:cxn>
              <a:cxn ang="0">
                <a:pos x="connsiteX2" y="connsiteY2"/>
              </a:cxn>
            </a:cxnLst>
            <a:rect l="l" t="t" r="r" b="b"/>
            <a:pathLst>
              <a:path w="493378" h="765810">
                <a:moveTo>
                  <a:pt x="137160" y="0"/>
                </a:moveTo>
                <a:cubicBezTo>
                  <a:pt x="325755" y="10477"/>
                  <a:pt x="514350" y="20955"/>
                  <a:pt x="491490" y="148590"/>
                </a:cubicBezTo>
                <a:cubicBezTo>
                  <a:pt x="468630" y="276225"/>
                  <a:pt x="234315" y="521017"/>
                  <a:pt x="0" y="765810"/>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椭圆 14"/>
          <p:cNvSpPr/>
          <p:nvPr/>
        </p:nvSpPr>
        <p:spPr>
          <a:xfrm>
            <a:off x="2025252" y="4794920"/>
            <a:ext cx="1075849" cy="240030"/>
          </a:xfrm>
          <a:prstGeom prst="ellipse">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椭圆 15"/>
          <p:cNvSpPr/>
          <p:nvPr/>
        </p:nvSpPr>
        <p:spPr>
          <a:xfrm>
            <a:off x="1039416" y="4315196"/>
            <a:ext cx="1075849" cy="240030"/>
          </a:xfrm>
          <a:prstGeom prst="ellipse">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 name="椭圆 16"/>
          <p:cNvSpPr/>
          <p:nvPr/>
        </p:nvSpPr>
        <p:spPr>
          <a:xfrm>
            <a:off x="4811540" y="4331126"/>
            <a:ext cx="667901" cy="240030"/>
          </a:xfrm>
          <a:prstGeom prst="ellipse">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9" name="直接箭头连接符 18"/>
          <p:cNvCxnSpPr/>
          <p:nvPr/>
        </p:nvCxnSpPr>
        <p:spPr>
          <a:xfrm>
            <a:off x="1431910" y="4554781"/>
            <a:ext cx="605468" cy="274846"/>
          </a:xfrm>
          <a:prstGeom prst="straightConnector1">
            <a:avLst/>
          </a:prstGeom>
          <a:ln>
            <a:tailEnd type="stealth" w="lg" len="lg"/>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p:nvPr/>
        </p:nvCxnSpPr>
        <p:spPr>
          <a:xfrm flipH="1">
            <a:off x="3034903" y="4564977"/>
            <a:ext cx="1965806" cy="294068"/>
          </a:xfrm>
          <a:prstGeom prst="straightConnector1">
            <a:avLst/>
          </a:prstGeom>
          <a:ln>
            <a:tailEnd type="stealth" w="lg" len="lg"/>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1805904" y="4521934"/>
            <a:ext cx="537925" cy="300082"/>
          </a:xfrm>
          <a:prstGeom prst="rect">
            <a:avLst/>
          </a:prstGeom>
          <a:noFill/>
        </p:spPr>
        <p:txBody>
          <a:bodyPr wrap="square" rtlCol="0">
            <a:spAutoFit/>
          </a:bodyPr>
          <a:lstStyle/>
          <a:p>
            <a:r>
              <a:rPr lang="zh-CN" altLang="en-US" sz="1350"/>
              <a:t>位置</a:t>
            </a:r>
          </a:p>
        </p:txBody>
      </p:sp>
      <p:sp>
        <p:nvSpPr>
          <p:cNvPr id="24" name="文本框 23"/>
          <p:cNvSpPr txBox="1"/>
          <p:nvPr/>
        </p:nvSpPr>
        <p:spPr>
          <a:xfrm>
            <a:off x="3243621" y="4521934"/>
            <a:ext cx="537925" cy="300082"/>
          </a:xfrm>
          <a:prstGeom prst="rect">
            <a:avLst/>
          </a:prstGeom>
          <a:noFill/>
        </p:spPr>
        <p:txBody>
          <a:bodyPr wrap="square" rtlCol="0">
            <a:spAutoFit/>
          </a:bodyPr>
          <a:lstStyle/>
          <a:p>
            <a:r>
              <a:rPr lang="zh-CN" altLang="en-US" sz="1350" dirty="0"/>
              <a:t>值</a:t>
            </a:r>
          </a:p>
        </p:txBody>
      </p:sp>
      <p:sp>
        <p:nvSpPr>
          <p:cNvPr id="25" name="文本框 24"/>
          <p:cNvSpPr txBox="1"/>
          <p:nvPr/>
        </p:nvSpPr>
        <p:spPr>
          <a:xfrm>
            <a:off x="2836784" y="1282480"/>
            <a:ext cx="1974756"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Tree>
    <p:extLst>
      <p:ext uri="{BB962C8B-B14F-4D97-AF65-F5344CB8AC3E}">
        <p14:creationId xmlns:p14="http://schemas.microsoft.com/office/powerpoint/2010/main" xmlns="" val="3342380762"/>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743059" cy="338554"/>
          </a:xfrm>
          <a:prstGeom prst="rect">
            <a:avLst/>
          </a:prstGeom>
        </p:spPr>
        <p:txBody>
          <a:bodyPr wrap="none">
            <a:spAutoFit/>
          </a:bodyPr>
          <a:lstStyle/>
          <a:p>
            <a:r>
              <a:rPr lang="en-US" altLang="zh-CN" sz="1600" b="1" dirty="0"/>
              <a:t>PC</a:t>
            </a:r>
            <a:r>
              <a:rPr lang="zh-CN" altLang="en-US" sz="1600" b="1" dirty="0"/>
              <a:t>相对引用的重定位示例：</a:t>
            </a:r>
          </a:p>
        </p:txBody>
      </p:sp>
      <p:sp>
        <p:nvSpPr>
          <p:cNvPr id="25" name="文本框 24"/>
          <p:cNvSpPr txBox="1"/>
          <p:nvPr/>
        </p:nvSpPr>
        <p:spPr>
          <a:xfrm>
            <a:off x="3141584" y="1341441"/>
            <a:ext cx="1744452"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2" name="图片 1"/>
          <p:cNvPicPr>
            <a:picLocks noChangeAspect="1"/>
          </p:cNvPicPr>
          <p:nvPr/>
        </p:nvPicPr>
        <p:blipFill>
          <a:blip r:embed="rId3" cstate="print"/>
          <a:stretch>
            <a:fillRect/>
          </a:stretch>
        </p:blipFill>
        <p:spPr>
          <a:xfrm>
            <a:off x="832155" y="2198255"/>
            <a:ext cx="7611361" cy="2733963"/>
          </a:xfrm>
          <a:prstGeom prst="rect">
            <a:avLst/>
          </a:prstGeom>
        </p:spPr>
      </p:pic>
    </p:spTree>
    <p:extLst>
      <p:ext uri="{BB962C8B-B14F-4D97-AF65-F5344CB8AC3E}">
        <p14:creationId xmlns:p14="http://schemas.microsoft.com/office/powerpoint/2010/main" xmlns="" val="255837440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20100" y="1372219"/>
            <a:ext cx="2329484" cy="300082"/>
          </a:xfrm>
          <a:prstGeom prst="rect">
            <a:avLst/>
          </a:prstGeom>
        </p:spPr>
        <p:txBody>
          <a:bodyPr wrap="none">
            <a:spAutoFit/>
          </a:bodyPr>
          <a:lstStyle/>
          <a:p>
            <a:r>
              <a:rPr lang="en-US" altLang="zh-CN" sz="1350" b="1" dirty="0"/>
              <a:t>PC</a:t>
            </a:r>
            <a:r>
              <a:rPr lang="zh-CN" altLang="en-US" sz="1350" b="1" dirty="0"/>
              <a:t>相对引用的重定位示例：</a:t>
            </a:r>
          </a:p>
        </p:txBody>
      </p:sp>
      <p:sp>
        <p:nvSpPr>
          <p:cNvPr id="25" name="文本框 24"/>
          <p:cNvSpPr txBox="1"/>
          <p:nvPr/>
        </p:nvSpPr>
        <p:spPr>
          <a:xfrm>
            <a:off x="2836784" y="1282480"/>
            <a:ext cx="1827580"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3" name="图片 2"/>
          <p:cNvPicPr>
            <a:picLocks noChangeAspect="1"/>
          </p:cNvPicPr>
          <p:nvPr/>
        </p:nvPicPr>
        <p:blipFill>
          <a:blip r:embed="rId3" cstate="print"/>
          <a:stretch>
            <a:fillRect/>
          </a:stretch>
        </p:blipFill>
        <p:spPr>
          <a:xfrm>
            <a:off x="399388" y="1718468"/>
            <a:ext cx="5650508" cy="1979954"/>
          </a:xfrm>
          <a:prstGeom prst="rect">
            <a:avLst/>
          </a:prstGeom>
        </p:spPr>
      </p:pic>
      <p:pic>
        <p:nvPicPr>
          <p:cNvPr id="18" name="图片 17"/>
          <p:cNvPicPr>
            <a:picLocks noChangeAspect="1"/>
          </p:cNvPicPr>
          <p:nvPr/>
        </p:nvPicPr>
        <p:blipFill>
          <a:blip r:embed="rId4" cstate="print"/>
          <a:stretch>
            <a:fillRect/>
          </a:stretch>
        </p:blipFill>
        <p:spPr>
          <a:xfrm>
            <a:off x="6177709" y="2172780"/>
            <a:ext cx="2145998" cy="748973"/>
          </a:xfrm>
          <a:prstGeom prst="rect">
            <a:avLst/>
          </a:prstGeom>
        </p:spPr>
      </p:pic>
      <p:sp>
        <p:nvSpPr>
          <p:cNvPr id="20" name="任意多边形 19"/>
          <p:cNvSpPr/>
          <p:nvPr/>
        </p:nvSpPr>
        <p:spPr>
          <a:xfrm>
            <a:off x="1600200" y="1807214"/>
            <a:ext cx="5208815" cy="1025793"/>
          </a:xfrm>
          <a:custGeom>
            <a:avLst/>
            <a:gdLst>
              <a:gd name="connsiteX0" fmla="*/ 6945086 w 6945086"/>
              <a:gd name="connsiteY0" fmla="*/ 398895 h 1367724"/>
              <a:gd name="connsiteX1" fmla="*/ 5029200 w 6945086"/>
              <a:gd name="connsiteY1" fmla="*/ 50552 h 1367724"/>
              <a:gd name="connsiteX2" fmla="*/ 0 w 6945086"/>
              <a:gd name="connsiteY2" fmla="*/ 1367724 h 1367724"/>
            </a:gdLst>
            <a:ahLst/>
            <a:cxnLst>
              <a:cxn ang="0">
                <a:pos x="connsiteX0" y="connsiteY0"/>
              </a:cxn>
              <a:cxn ang="0">
                <a:pos x="connsiteX1" y="connsiteY1"/>
              </a:cxn>
              <a:cxn ang="0">
                <a:pos x="connsiteX2" y="connsiteY2"/>
              </a:cxn>
            </a:cxnLst>
            <a:rect l="l" t="t" r="r" b="b"/>
            <a:pathLst>
              <a:path w="6945086" h="1367724">
                <a:moveTo>
                  <a:pt x="6945086" y="398895"/>
                </a:moveTo>
                <a:cubicBezTo>
                  <a:pt x="6565900" y="143988"/>
                  <a:pt x="6186714" y="-110919"/>
                  <a:pt x="5029200" y="50552"/>
                </a:cubicBezTo>
                <a:cubicBezTo>
                  <a:pt x="3871686" y="212023"/>
                  <a:pt x="1935843" y="789873"/>
                  <a:pt x="0" y="1367724"/>
                </a:cubicBezTo>
              </a:path>
            </a:pathLst>
          </a:custGeom>
          <a:noFill/>
          <a:ln>
            <a:solidFill>
              <a:srgbClr val="FF0000"/>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文本框 21"/>
          <p:cNvSpPr txBox="1"/>
          <p:nvPr/>
        </p:nvSpPr>
        <p:spPr>
          <a:xfrm>
            <a:off x="481693" y="3788229"/>
            <a:ext cx="7658100" cy="1585049"/>
          </a:xfrm>
          <a:prstGeom prst="rect">
            <a:avLst/>
          </a:prstGeom>
          <a:noFill/>
        </p:spPr>
        <p:txBody>
          <a:bodyPr wrap="square" rtlCol="0">
            <a:spAutoFit/>
          </a:bodyPr>
          <a:lstStyle/>
          <a:p>
            <a:r>
              <a:rPr lang="zh-CN" altLang="en-US" sz="1400" dirty="0"/>
              <a:t>假设此时</a:t>
            </a:r>
            <a:r>
              <a:rPr lang="en-US" altLang="zh-CN" sz="1400" dirty="0"/>
              <a:t>ADDR(s)=ADDR(.text)=0x4004d0</a:t>
            </a:r>
            <a:r>
              <a:rPr lang="zh-CN" altLang="en-US" sz="1400" dirty="0"/>
              <a:t>，且</a:t>
            </a:r>
            <a:r>
              <a:rPr lang="en-US" altLang="zh-CN" sz="1400" dirty="0"/>
              <a:t>ADDR(</a:t>
            </a:r>
            <a:r>
              <a:rPr lang="en-US" altLang="zh-CN" sz="1400" dirty="0" err="1"/>
              <a:t>r.symbol</a:t>
            </a:r>
            <a:r>
              <a:rPr lang="en-US" altLang="zh-CN" sz="1400" dirty="0"/>
              <a:t>)=ADDR(sum)=0x4004e8</a:t>
            </a:r>
          </a:p>
          <a:p>
            <a:r>
              <a:rPr lang="en-US" altLang="zh-CN" sz="1400" dirty="0" err="1"/>
              <a:t>refaddr</a:t>
            </a:r>
            <a:r>
              <a:rPr lang="en-US" altLang="zh-CN" sz="1400" dirty="0"/>
              <a:t>=ADDR(s)+</a:t>
            </a:r>
            <a:r>
              <a:rPr lang="en-US" altLang="zh-CN" sz="1400" dirty="0" err="1"/>
              <a:t>r.offset</a:t>
            </a:r>
            <a:r>
              <a:rPr lang="en-US" altLang="zh-CN" sz="1400" dirty="0"/>
              <a:t>=0x4004d0+0xf=0x4004df</a:t>
            </a:r>
          </a:p>
          <a:p>
            <a:endParaRPr lang="en-US" altLang="zh-CN" sz="1400" dirty="0"/>
          </a:p>
          <a:p>
            <a:r>
              <a:rPr lang="en-US" altLang="zh-CN" sz="1400" dirty="0"/>
              <a:t>*</a:t>
            </a:r>
            <a:r>
              <a:rPr lang="en-US" altLang="zh-CN" sz="1400" dirty="0" err="1"/>
              <a:t>refptr</a:t>
            </a:r>
            <a:r>
              <a:rPr lang="en-US" altLang="zh-CN" sz="1400" dirty="0"/>
              <a:t>=(unsigned)(ADDR(</a:t>
            </a:r>
            <a:r>
              <a:rPr lang="en-US" altLang="zh-CN" sz="1400" dirty="0" err="1"/>
              <a:t>r.symbol</a:t>
            </a:r>
            <a:r>
              <a:rPr lang="en-US" altLang="zh-CN" sz="1400" dirty="0"/>
              <a:t>)-</a:t>
            </a:r>
            <a:r>
              <a:rPr lang="en-US" altLang="zh-CN" sz="1400" dirty="0" err="1"/>
              <a:t>refaddr+addend</a:t>
            </a:r>
            <a:r>
              <a:rPr lang="en-US" altLang="zh-CN" sz="1400" dirty="0"/>
              <a:t>)=(0x4004e8-0x4004df+(-4))=9-4=5</a:t>
            </a:r>
          </a:p>
          <a:p>
            <a:endParaRPr lang="en-US" altLang="zh-CN" sz="1400" dirty="0"/>
          </a:p>
          <a:p>
            <a:endParaRPr lang="en-US" altLang="zh-CN" sz="1350" dirty="0"/>
          </a:p>
          <a:p>
            <a:r>
              <a:rPr lang="zh-CN" altLang="en-US" sz="1350" dirty="0"/>
              <a:t>重定位后：</a:t>
            </a:r>
            <a:r>
              <a:rPr lang="en-US" altLang="zh-CN" sz="1350" dirty="0"/>
              <a:t>e8 05 00 00 00</a:t>
            </a:r>
            <a:endParaRPr lang="zh-CN" altLang="en-US" sz="1350" dirty="0"/>
          </a:p>
        </p:txBody>
      </p:sp>
      <p:sp>
        <p:nvSpPr>
          <p:cNvPr id="26" name="任意多边形 25"/>
          <p:cNvSpPr/>
          <p:nvPr/>
        </p:nvSpPr>
        <p:spPr>
          <a:xfrm>
            <a:off x="1633283" y="2941581"/>
            <a:ext cx="2854297" cy="1234452"/>
          </a:xfrm>
          <a:custGeom>
            <a:avLst/>
            <a:gdLst>
              <a:gd name="connsiteX0" fmla="*/ 3287486 w 3805729"/>
              <a:gd name="connsiteY0" fmla="*/ 1524000 h 1645936"/>
              <a:gd name="connsiteX1" fmla="*/ 3537857 w 3805729"/>
              <a:gd name="connsiteY1" fmla="*/ 1491343 h 1645936"/>
              <a:gd name="connsiteX2" fmla="*/ 0 w 3805729"/>
              <a:gd name="connsiteY2" fmla="*/ 0 h 1645936"/>
            </a:gdLst>
            <a:ahLst/>
            <a:cxnLst>
              <a:cxn ang="0">
                <a:pos x="connsiteX0" y="connsiteY0"/>
              </a:cxn>
              <a:cxn ang="0">
                <a:pos x="connsiteX1" y="connsiteY1"/>
              </a:cxn>
              <a:cxn ang="0">
                <a:pos x="connsiteX2" y="connsiteY2"/>
              </a:cxn>
            </a:cxnLst>
            <a:rect l="l" t="t" r="r" b="b"/>
            <a:pathLst>
              <a:path w="3805729" h="1645936">
                <a:moveTo>
                  <a:pt x="3287486" y="1524000"/>
                </a:moveTo>
                <a:cubicBezTo>
                  <a:pt x="3686628" y="1634671"/>
                  <a:pt x="4085771" y="1745343"/>
                  <a:pt x="3537857" y="1491343"/>
                </a:cubicBezTo>
                <a:cubicBezTo>
                  <a:pt x="2989943" y="1237343"/>
                  <a:pt x="1494971" y="618671"/>
                  <a:pt x="0" y="0"/>
                </a:cubicBezTo>
              </a:path>
            </a:pathLst>
          </a:custGeom>
          <a:noFill/>
          <a:ln>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xmlns="" val="3845818904"/>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73</a:t>
            </a:fld>
            <a:endParaRPr lang="zh-CN" altLang="en-US"/>
          </a:p>
        </p:txBody>
      </p:sp>
      <p:sp>
        <p:nvSpPr>
          <p:cNvPr id="3" name="矩形 2"/>
          <p:cNvSpPr/>
          <p:nvPr/>
        </p:nvSpPr>
        <p:spPr>
          <a:xfrm>
            <a:off x="391478" y="1452502"/>
            <a:ext cx="4572000" cy="3000821"/>
          </a:xfrm>
          <a:prstGeom prst="rect">
            <a:avLst/>
          </a:prstGeom>
        </p:spPr>
        <p:txBody>
          <a:bodyPr>
            <a:spAutoFit/>
          </a:bodyPr>
          <a:lstStyle/>
          <a:p>
            <a:r>
              <a:rPr lang="en-US" altLang="zh-CN" sz="1350" i="1" dirty="0">
                <a:solidFill>
                  <a:srgbClr val="000000"/>
                </a:solidFill>
                <a:latin typeface="TimesTen-Italic"/>
              </a:rPr>
              <a:t>code/link/p-</a:t>
            </a:r>
            <a:r>
              <a:rPr lang="en-US" altLang="zh-CN" sz="1350" i="1" dirty="0" err="1">
                <a:solidFill>
                  <a:srgbClr val="000000"/>
                </a:solidFill>
                <a:latin typeface="TimesTen-Italic"/>
              </a:rPr>
              <a:t>exe.d</a:t>
            </a:r>
            <a:endParaRPr lang="en-US" altLang="zh-CN" sz="1350" i="1" dirty="0">
              <a:solidFill>
                <a:srgbClr val="000000"/>
              </a:solidFill>
              <a:latin typeface="TimesTen-Italic"/>
            </a:endParaRPr>
          </a:p>
          <a:p>
            <a:r>
              <a:rPr lang="en-US" altLang="zh-CN" sz="600" dirty="0">
                <a:solidFill>
                  <a:srgbClr val="00AEF0"/>
                </a:solidFill>
                <a:latin typeface="StoneSans"/>
              </a:rPr>
              <a:t>1 </a:t>
            </a:r>
            <a:r>
              <a:rPr lang="en-US" altLang="zh-CN" sz="1350" dirty="0">
                <a:solidFill>
                  <a:srgbClr val="000000"/>
                </a:solidFill>
                <a:latin typeface="ZztexMono-Regular"/>
              </a:rPr>
              <a:t>080483b4 &lt;main&gt;:</a:t>
            </a:r>
          </a:p>
          <a:p>
            <a:r>
              <a:rPr lang="en-US" altLang="zh-CN" sz="600" dirty="0">
                <a:solidFill>
                  <a:srgbClr val="00AEF0"/>
                </a:solidFill>
                <a:latin typeface="StoneSans"/>
              </a:rPr>
              <a:t>2 </a:t>
            </a:r>
            <a:r>
              <a:rPr lang="en-US" altLang="zh-CN" sz="1350" dirty="0">
                <a:solidFill>
                  <a:srgbClr val="000000"/>
                </a:solidFill>
                <a:latin typeface="ZztexMono-Regular"/>
              </a:rPr>
              <a:t>80483b4: 55 	</a:t>
            </a:r>
            <a:r>
              <a:rPr lang="en-US" altLang="zh-CN" sz="1350" dirty="0">
                <a:solidFill>
                  <a:srgbClr val="0070C0"/>
                </a:solidFill>
                <a:latin typeface="ZztexMono-Regular"/>
              </a:rPr>
              <a:t>push %</a:t>
            </a:r>
            <a:r>
              <a:rPr lang="en-US" altLang="zh-CN" sz="1350" dirty="0" err="1">
                <a:solidFill>
                  <a:srgbClr val="0070C0"/>
                </a:solidFill>
                <a:latin typeface="ZztexMono-Regular"/>
              </a:rPr>
              <a:t>ebp</a:t>
            </a:r>
            <a:endParaRPr lang="en-US" altLang="zh-CN" sz="1350" dirty="0">
              <a:solidFill>
                <a:srgbClr val="0070C0"/>
              </a:solidFill>
              <a:latin typeface="ZztexMono-Regular"/>
            </a:endParaRPr>
          </a:p>
          <a:p>
            <a:r>
              <a:rPr lang="pt-BR" altLang="zh-CN" sz="600" dirty="0">
                <a:solidFill>
                  <a:srgbClr val="00AEF0"/>
                </a:solidFill>
                <a:latin typeface="StoneSans"/>
              </a:rPr>
              <a:t>3 </a:t>
            </a:r>
            <a:r>
              <a:rPr lang="pt-BR" altLang="zh-CN" sz="1350" dirty="0">
                <a:solidFill>
                  <a:srgbClr val="000000"/>
                </a:solidFill>
                <a:latin typeface="ZztexMono-Regular"/>
              </a:rPr>
              <a:t>80483b5: 89 e5 </a:t>
            </a:r>
            <a:r>
              <a:rPr lang="pt-BR" altLang="zh-CN" sz="1350" dirty="0">
                <a:solidFill>
                  <a:srgbClr val="0070C0"/>
                </a:solidFill>
                <a:latin typeface="ZztexMono-Regular"/>
              </a:rPr>
              <a:t>mov %esp,%ebp</a:t>
            </a:r>
          </a:p>
          <a:p>
            <a:r>
              <a:rPr lang="pt-BR" altLang="zh-CN" sz="600" dirty="0">
                <a:solidFill>
                  <a:srgbClr val="00AEF0"/>
                </a:solidFill>
                <a:latin typeface="StoneSans"/>
              </a:rPr>
              <a:t>4 </a:t>
            </a:r>
            <a:r>
              <a:rPr lang="pt-BR" altLang="zh-CN" sz="1350" dirty="0">
                <a:solidFill>
                  <a:srgbClr val="000000"/>
                </a:solidFill>
                <a:latin typeface="ZztexMono-Regular"/>
              </a:rPr>
              <a:t>80483b7: 83 ec 08 </a:t>
            </a:r>
            <a:r>
              <a:rPr lang="pt-BR" altLang="zh-CN" sz="1350" dirty="0">
                <a:solidFill>
                  <a:srgbClr val="0070C0"/>
                </a:solidFill>
                <a:latin typeface="ZztexMono-Regular"/>
              </a:rPr>
              <a:t>sub $0x8,%esp</a:t>
            </a:r>
          </a:p>
          <a:p>
            <a:r>
              <a:rPr lang="en-US" altLang="zh-CN" sz="600" dirty="0">
                <a:solidFill>
                  <a:srgbClr val="00AEF0"/>
                </a:solidFill>
                <a:latin typeface="StoneSans"/>
              </a:rPr>
              <a:t>5 </a:t>
            </a:r>
            <a:r>
              <a:rPr lang="en-US" altLang="zh-CN" sz="1350" dirty="0">
                <a:solidFill>
                  <a:srgbClr val="FF0000"/>
                </a:solidFill>
                <a:latin typeface="ZztexMono-Regular"/>
              </a:rPr>
              <a:t>80483ba</a:t>
            </a:r>
            <a:r>
              <a:rPr lang="en-US" altLang="zh-CN" sz="1350" dirty="0">
                <a:solidFill>
                  <a:srgbClr val="000000"/>
                </a:solidFill>
                <a:latin typeface="ZztexMono-Regular"/>
              </a:rPr>
              <a:t>: e8 09 00 00 00 </a:t>
            </a:r>
            <a:r>
              <a:rPr lang="en-US" altLang="zh-CN" sz="1350" dirty="0">
                <a:solidFill>
                  <a:srgbClr val="0070C0"/>
                </a:solidFill>
                <a:latin typeface="ZztexMono-Regular"/>
              </a:rPr>
              <a:t>call 80483c8 </a:t>
            </a:r>
          </a:p>
          <a:p>
            <a:r>
              <a:rPr lang="en-US" altLang="zh-CN" sz="1350" dirty="0">
                <a:solidFill>
                  <a:srgbClr val="000000"/>
                </a:solidFill>
                <a:latin typeface="ZztexMono-Regular"/>
              </a:rPr>
              <a:t>			&lt;swap&gt; </a:t>
            </a:r>
            <a:r>
              <a:rPr lang="en-US" altLang="zh-CN" sz="1200" i="1" dirty="0">
                <a:solidFill>
                  <a:srgbClr val="00AEF0"/>
                </a:solidFill>
                <a:latin typeface="ZztexMono-Italic"/>
              </a:rPr>
              <a:t>swap();</a:t>
            </a:r>
          </a:p>
          <a:p>
            <a:r>
              <a:rPr lang="en-US" altLang="zh-CN" sz="600" dirty="0">
                <a:solidFill>
                  <a:srgbClr val="00AEF0"/>
                </a:solidFill>
                <a:latin typeface="StoneSans"/>
              </a:rPr>
              <a:t>6 </a:t>
            </a:r>
            <a:r>
              <a:rPr lang="en-US" altLang="zh-CN" sz="1350" dirty="0">
                <a:solidFill>
                  <a:srgbClr val="000000"/>
                </a:solidFill>
                <a:latin typeface="ZztexMono-Regular"/>
              </a:rPr>
              <a:t>80483bf: 31 c0 </a:t>
            </a:r>
            <a:r>
              <a:rPr lang="en-US" altLang="zh-CN" sz="1350" dirty="0" err="1">
                <a:solidFill>
                  <a:srgbClr val="0070C0"/>
                </a:solidFill>
                <a:latin typeface="ZztexMono-Regular"/>
              </a:rPr>
              <a:t>xor</a:t>
            </a:r>
            <a:r>
              <a:rPr lang="en-US" altLang="zh-CN" sz="1350" dirty="0">
                <a:solidFill>
                  <a:srgbClr val="0070C0"/>
                </a:solidFill>
                <a:latin typeface="ZztexMono-Regular"/>
              </a:rPr>
              <a:t> %</a:t>
            </a:r>
            <a:r>
              <a:rPr lang="en-US" altLang="zh-CN" sz="1350" dirty="0" err="1">
                <a:solidFill>
                  <a:srgbClr val="0070C0"/>
                </a:solidFill>
                <a:latin typeface="ZztexMono-Regular"/>
              </a:rPr>
              <a:t>eax</a:t>
            </a:r>
            <a:r>
              <a:rPr lang="en-US" altLang="zh-CN" sz="1350" dirty="0">
                <a:solidFill>
                  <a:srgbClr val="0070C0"/>
                </a:solidFill>
                <a:latin typeface="ZztexMono-Regular"/>
              </a:rPr>
              <a:t>,%</a:t>
            </a:r>
            <a:r>
              <a:rPr lang="en-US" altLang="zh-CN" sz="1350" dirty="0" err="1">
                <a:solidFill>
                  <a:srgbClr val="0070C0"/>
                </a:solidFill>
                <a:latin typeface="ZztexMono-Regular"/>
              </a:rPr>
              <a:t>eax</a:t>
            </a:r>
            <a:endParaRPr lang="en-US" altLang="zh-CN" sz="1350" dirty="0">
              <a:solidFill>
                <a:srgbClr val="0070C0"/>
              </a:solidFill>
              <a:latin typeface="ZztexMono-Regular"/>
            </a:endParaRPr>
          </a:p>
          <a:p>
            <a:r>
              <a:rPr lang="en-US" altLang="zh-CN" sz="600" dirty="0">
                <a:solidFill>
                  <a:srgbClr val="00AEF0"/>
                </a:solidFill>
                <a:latin typeface="StoneSans"/>
              </a:rPr>
              <a:t>7 </a:t>
            </a:r>
            <a:r>
              <a:rPr lang="en-US" altLang="zh-CN" sz="1350" dirty="0">
                <a:solidFill>
                  <a:srgbClr val="000000"/>
                </a:solidFill>
                <a:latin typeface="ZztexMono-Regular"/>
              </a:rPr>
              <a:t>80483c1: 89 </a:t>
            </a:r>
            <a:r>
              <a:rPr lang="en-US" altLang="zh-CN" sz="1350" dirty="0" err="1">
                <a:solidFill>
                  <a:srgbClr val="000000"/>
                </a:solidFill>
                <a:latin typeface="ZztexMono-Regular"/>
              </a:rPr>
              <a:t>ec</a:t>
            </a:r>
            <a:r>
              <a:rPr lang="en-US" altLang="zh-CN" sz="1350" dirty="0">
                <a:solidFill>
                  <a:srgbClr val="000000"/>
                </a:solidFill>
                <a:latin typeface="ZztexMono-Regular"/>
              </a:rPr>
              <a:t>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ebp</a:t>
            </a:r>
            <a:r>
              <a:rPr lang="en-US" altLang="zh-CN" sz="1350" dirty="0">
                <a:solidFill>
                  <a:srgbClr val="0070C0"/>
                </a:solidFill>
                <a:latin typeface="ZztexMono-Regular"/>
              </a:rPr>
              <a:t>,%</a:t>
            </a:r>
            <a:r>
              <a:rPr lang="en-US" altLang="zh-CN" sz="1350" dirty="0" err="1">
                <a:solidFill>
                  <a:srgbClr val="0070C0"/>
                </a:solidFill>
                <a:latin typeface="ZztexMono-Regular"/>
              </a:rPr>
              <a:t>esp</a:t>
            </a:r>
            <a:endParaRPr lang="en-US" altLang="zh-CN" sz="1350" dirty="0">
              <a:solidFill>
                <a:srgbClr val="0070C0"/>
              </a:solidFill>
              <a:latin typeface="ZztexMono-Regular"/>
            </a:endParaRPr>
          </a:p>
          <a:p>
            <a:r>
              <a:rPr lang="en-US" altLang="zh-CN" sz="600" dirty="0">
                <a:solidFill>
                  <a:srgbClr val="00AEF0"/>
                </a:solidFill>
                <a:latin typeface="StoneSans"/>
              </a:rPr>
              <a:t>8 </a:t>
            </a:r>
            <a:r>
              <a:rPr lang="en-US" altLang="zh-CN" sz="1350" dirty="0">
                <a:solidFill>
                  <a:srgbClr val="000000"/>
                </a:solidFill>
                <a:latin typeface="ZztexMono-Regular"/>
              </a:rPr>
              <a:t>80483c3: 5d 	</a:t>
            </a:r>
            <a:r>
              <a:rPr lang="en-US" altLang="zh-CN" sz="1350" dirty="0">
                <a:solidFill>
                  <a:srgbClr val="0070C0"/>
                </a:solidFill>
                <a:latin typeface="ZztexMono-Regular"/>
              </a:rPr>
              <a:t>pop %</a:t>
            </a:r>
            <a:r>
              <a:rPr lang="en-US" altLang="zh-CN" sz="1350" dirty="0" err="1">
                <a:solidFill>
                  <a:srgbClr val="0070C0"/>
                </a:solidFill>
                <a:latin typeface="ZztexMono-Regular"/>
              </a:rPr>
              <a:t>ebp</a:t>
            </a:r>
            <a:endParaRPr lang="en-US" altLang="zh-CN" sz="1350" dirty="0">
              <a:solidFill>
                <a:srgbClr val="0070C0"/>
              </a:solidFill>
              <a:latin typeface="ZztexMono-Regular"/>
            </a:endParaRPr>
          </a:p>
          <a:p>
            <a:r>
              <a:rPr lang="en-US" altLang="zh-CN" sz="600" dirty="0">
                <a:solidFill>
                  <a:srgbClr val="00AEF0"/>
                </a:solidFill>
                <a:latin typeface="StoneSans"/>
              </a:rPr>
              <a:t>9 </a:t>
            </a:r>
            <a:r>
              <a:rPr lang="en-US" altLang="zh-CN" sz="1350" dirty="0">
                <a:solidFill>
                  <a:srgbClr val="000000"/>
                </a:solidFill>
                <a:latin typeface="ZztexMono-Regular"/>
              </a:rPr>
              <a:t>80483c4: c3 	</a:t>
            </a:r>
            <a:r>
              <a:rPr lang="en-US" altLang="zh-CN" sz="1350" dirty="0">
                <a:solidFill>
                  <a:srgbClr val="0070C0"/>
                </a:solidFill>
                <a:latin typeface="ZztexMono-Regular"/>
              </a:rPr>
              <a:t>ret</a:t>
            </a:r>
          </a:p>
          <a:p>
            <a:r>
              <a:rPr lang="en-US" altLang="zh-CN" sz="600" dirty="0">
                <a:solidFill>
                  <a:srgbClr val="00AEF0"/>
                </a:solidFill>
                <a:latin typeface="StoneSans"/>
              </a:rPr>
              <a:t>10 </a:t>
            </a:r>
            <a:r>
              <a:rPr lang="en-US" altLang="zh-CN" sz="1350" dirty="0">
                <a:solidFill>
                  <a:srgbClr val="000000"/>
                </a:solidFill>
                <a:latin typeface="ZztexMono-Regular"/>
              </a:rPr>
              <a:t>80483c5: 90 	</a:t>
            </a:r>
            <a:r>
              <a:rPr lang="en-US" altLang="zh-CN" sz="1350" dirty="0" err="1">
                <a:solidFill>
                  <a:srgbClr val="0070C0"/>
                </a:solidFill>
                <a:latin typeface="ZztexMono-Regular"/>
              </a:rPr>
              <a:t>nop</a:t>
            </a:r>
            <a:endParaRPr lang="en-US" altLang="zh-CN" sz="1350" dirty="0">
              <a:solidFill>
                <a:srgbClr val="0070C0"/>
              </a:solidFill>
              <a:latin typeface="ZztexMono-Regular"/>
            </a:endParaRPr>
          </a:p>
          <a:p>
            <a:r>
              <a:rPr lang="en-US" altLang="zh-CN" sz="600" dirty="0">
                <a:solidFill>
                  <a:srgbClr val="00AEF0"/>
                </a:solidFill>
                <a:latin typeface="StoneSans"/>
              </a:rPr>
              <a:t>11 </a:t>
            </a:r>
            <a:r>
              <a:rPr lang="en-US" altLang="zh-CN" sz="1350" dirty="0">
                <a:solidFill>
                  <a:srgbClr val="000000"/>
                </a:solidFill>
                <a:latin typeface="ZztexMono-Regular"/>
              </a:rPr>
              <a:t>80483c6: 90 	</a:t>
            </a:r>
            <a:r>
              <a:rPr lang="en-US" altLang="zh-CN" sz="1350" dirty="0" err="1">
                <a:solidFill>
                  <a:srgbClr val="0070C0"/>
                </a:solidFill>
                <a:latin typeface="ZztexMono-Regular"/>
              </a:rPr>
              <a:t>nop</a:t>
            </a:r>
            <a:endParaRPr lang="en-US" altLang="zh-CN" sz="1350" dirty="0">
              <a:solidFill>
                <a:srgbClr val="0070C0"/>
              </a:solidFill>
              <a:latin typeface="ZztexMono-Regular"/>
            </a:endParaRPr>
          </a:p>
          <a:p>
            <a:r>
              <a:rPr lang="en-US" altLang="zh-CN" sz="600" dirty="0">
                <a:solidFill>
                  <a:srgbClr val="00AEF0"/>
                </a:solidFill>
                <a:latin typeface="StoneSans"/>
              </a:rPr>
              <a:t>12 </a:t>
            </a:r>
            <a:r>
              <a:rPr lang="en-US" altLang="zh-CN" sz="1350" dirty="0">
                <a:solidFill>
                  <a:srgbClr val="000000"/>
                </a:solidFill>
                <a:latin typeface="ZztexMono-Regular"/>
              </a:rPr>
              <a:t>80483c7: 90 	</a:t>
            </a:r>
            <a:r>
              <a:rPr lang="en-US" altLang="zh-CN" sz="1350" dirty="0" err="1">
                <a:solidFill>
                  <a:srgbClr val="0070C0"/>
                </a:solidFill>
                <a:latin typeface="ZztexMono-Regular"/>
              </a:rPr>
              <a:t>nop</a:t>
            </a:r>
            <a:endParaRPr lang="zh-CN" altLang="en-US" sz="1350" dirty="0">
              <a:solidFill>
                <a:srgbClr val="0070C0"/>
              </a:solidFill>
              <a:latin typeface="ZztexMono-Regular"/>
            </a:endParaRPr>
          </a:p>
        </p:txBody>
      </p:sp>
      <p:sp>
        <p:nvSpPr>
          <p:cNvPr id="4" name="矩形 3"/>
          <p:cNvSpPr/>
          <p:nvPr/>
        </p:nvSpPr>
        <p:spPr>
          <a:xfrm>
            <a:off x="3831907" y="1452502"/>
            <a:ext cx="4990148" cy="3970318"/>
          </a:xfrm>
          <a:prstGeom prst="rect">
            <a:avLst/>
          </a:prstGeom>
        </p:spPr>
        <p:txBody>
          <a:bodyPr wrap="square">
            <a:spAutoFit/>
          </a:bodyPr>
          <a:lstStyle/>
          <a:p>
            <a:r>
              <a:rPr lang="en-US" altLang="zh-CN" sz="600" dirty="0">
                <a:solidFill>
                  <a:srgbClr val="00AEF0"/>
                </a:solidFill>
                <a:latin typeface="StoneSans"/>
              </a:rPr>
              <a:t>13 </a:t>
            </a:r>
            <a:r>
              <a:rPr lang="en-US" altLang="zh-CN" sz="1350" dirty="0">
                <a:solidFill>
                  <a:srgbClr val="000000"/>
                </a:solidFill>
                <a:latin typeface="ZztexMono-Regular"/>
              </a:rPr>
              <a:t>080483c8 &lt;swap&gt;:</a:t>
            </a:r>
          </a:p>
          <a:p>
            <a:r>
              <a:rPr lang="en-US" altLang="zh-CN" sz="600" dirty="0">
                <a:solidFill>
                  <a:srgbClr val="00AEF0"/>
                </a:solidFill>
                <a:latin typeface="StoneSans"/>
              </a:rPr>
              <a:t>14 </a:t>
            </a:r>
            <a:r>
              <a:rPr lang="en-US" altLang="zh-CN" sz="1350" dirty="0">
                <a:solidFill>
                  <a:srgbClr val="000000"/>
                </a:solidFill>
                <a:latin typeface="ZztexMono-Regular"/>
              </a:rPr>
              <a:t>80483c8: 55 		</a:t>
            </a:r>
            <a:r>
              <a:rPr lang="en-US" altLang="zh-CN" sz="1350" dirty="0">
                <a:solidFill>
                  <a:srgbClr val="0070C0"/>
                </a:solidFill>
                <a:latin typeface="ZztexMono-Regular"/>
              </a:rPr>
              <a:t>push %</a:t>
            </a:r>
            <a:r>
              <a:rPr lang="en-US" altLang="zh-CN" sz="1350" dirty="0" err="1">
                <a:solidFill>
                  <a:srgbClr val="0070C0"/>
                </a:solidFill>
                <a:latin typeface="ZztexMono-Regular"/>
              </a:rPr>
              <a:t>ebp</a:t>
            </a:r>
            <a:endParaRPr lang="en-US" altLang="zh-CN" sz="1350" dirty="0">
              <a:solidFill>
                <a:srgbClr val="0070C0"/>
              </a:solidFill>
              <a:latin typeface="ZztexMono-Regular"/>
            </a:endParaRPr>
          </a:p>
          <a:p>
            <a:r>
              <a:rPr lang="en-US" altLang="zh-CN" sz="600" dirty="0">
                <a:solidFill>
                  <a:srgbClr val="00AEF0"/>
                </a:solidFill>
                <a:latin typeface="StoneSans"/>
              </a:rPr>
              <a:t>15 </a:t>
            </a:r>
            <a:r>
              <a:rPr lang="en-US" altLang="zh-CN" sz="1350" dirty="0">
                <a:solidFill>
                  <a:srgbClr val="FF0000"/>
                </a:solidFill>
                <a:latin typeface="ZztexMono-Regular"/>
              </a:rPr>
              <a:t>80483c9</a:t>
            </a:r>
            <a:r>
              <a:rPr lang="en-US" altLang="zh-CN" sz="1350" dirty="0">
                <a:solidFill>
                  <a:srgbClr val="000000"/>
                </a:solidFill>
                <a:latin typeface="ZztexMono-Regular"/>
              </a:rPr>
              <a:t>: 8b 15 5c 94 04 08 </a:t>
            </a:r>
            <a:r>
              <a:rPr lang="en-US" altLang="zh-CN" sz="1350" dirty="0" err="1">
                <a:solidFill>
                  <a:srgbClr val="0070C0"/>
                </a:solidFill>
                <a:latin typeface="ZztexMono-Regular"/>
              </a:rPr>
              <a:t>mov</a:t>
            </a:r>
            <a:r>
              <a:rPr lang="en-US" altLang="zh-CN" sz="1350" dirty="0">
                <a:solidFill>
                  <a:srgbClr val="0070C0"/>
                </a:solidFill>
                <a:latin typeface="ZztexMono-Regular"/>
              </a:rPr>
              <a:t> 0x804945c,%edx </a:t>
            </a:r>
            <a:r>
              <a:rPr lang="en-US" altLang="zh-CN" sz="1200" i="1" dirty="0">
                <a:solidFill>
                  <a:srgbClr val="00AEF0"/>
                </a:solidFill>
                <a:latin typeface="ZztexMono-Italic"/>
              </a:rPr>
              <a:t>Get *bufp0</a:t>
            </a:r>
          </a:p>
          <a:p>
            <a:r>
              <a:rPr lang="en-US" altLang="zh-CN" sz="600" dirty="0">
                <a:solidFill>
                  <a:srgbClr val="00AEF0"/>
                </a:solidFill>
                <a:latin typeface="StoneSans"/>
              </a:rPr>
              <a:t>16 </a:t>
            </a:r>
            <a:r>
              <a:rPr lang="en-US" altLang="zh-CN" sz="1350" dirty="0">
                <a:solidFill>
                  <a:srgbClr val="FF0000"/>
                </a:solidFill>
                <a:latin typeface="ZztexMono-Regular"/>
              </a:rPr>
              <a:t>80483cf</a:t>
            </a:r>
            <a:r>
              <a:rPr lang="en-US" altLang="zh-CN" sz="1350" dirty="0">
                <a:solidFill>
                  <a:srgbClr val="000000"/>
                </a:solidFill>
                <a:latin typeface="ZztexMono-Regular"/>
              </a:rPr>
              <a:t>: a1 58 94 04 08 </a:t>
            </a:r>
            <a:r>
              <a:rPr lang="en-US" altLang="zh-CN" sz="1350" dirty="0" err="1">
                <a:solidFill>
                  <a:srgbClr val="0070C0"/>
                </a:solidFill>
                <a:latin typeface="ZztexMono-Regular"/>
              </a:rPr>
              <a:t>mov</a:t>
            </a:r>
            <a:r>
              <a:rPr lang="en-US" altLang="zh-CN" sz="1350" dirty="0">
                <a:solidFill>
                  <a:srgbClr val="0070C0"/>
                </a:solidFill>
                <a:latin typeface="ZztexMono-Regular"/>
              </a:rPr>
              <a:t> 0x8049458,%eax </a:t>
            </a:r>
            <a:r>
              <a:rPr lang="en-US" altLang="zh-CN" sz="1200" i="1" dirty="0">
                <a:solidFill>
                  <a:srgbClr val="00AEF0"/>
                </a:solidFill>
                <a:latin typeface="ZztexMono-Italic"/>
              </a:rPr>
              <a:t>Get </a:t>
            </a:r>
            <a:r>
              <a:rPr lang="en-US" altLang="zh-CN" sz="1200" i="1" dirty="0" err="1">
                <a:solidFill>
                  <a:srgbClr val="00AEF0"/>
                </a:solidFill>
                <a:latin typeface="ZztexMono-Italic"/>
              </a:rPr>
              <a:t>buf</a:t>
            </a:r>
            <a:r>
              <a:rPr lang="en-US" altLang="zh-CN" sz="1200" i="1" dirty="0">
                <a:solidFill>
                  <a:srgbClr val="00AEF0"/>
                </a:solidFill>
                <a:latin typeface="ZztexMono-Italic"/>
              </a:rPr>
              <a:t>[1]</a:t>
            </a:r>
          </a:p>
          <a:p>
            <a:r>
              <a:rPr lang="en-US" altLang="zh-CN" sz="600" dirty="0">
                <a:solidFill>
                  <a:srgbClr val="00AEF0"/>
                </a:solidFill>
                <a:latin typeface="StoneSans"/>
              </a:rPr>
              <a:t>17 </a:t>
            </a:r>
            <a:r>
              <a:rPr lang="en-US" altLang="zh-CN" sz="1350" dirty="0">
                <a:solidFill>
                  <a:srgbClr val="000000"/>
                </a:solidFill>
                <a:latin typeface="ZztexMono-Regular"/>
              </a:rPr>
              <a:t>80483d4: 89 e5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esp</a:t>
            </a:r>
            <a:r>
              <a:rPr lang="en-US" altLang="zh-CN" sz="1350" dirty="0">
                <a:solidFill>
                  <a:srgbClr val="0070C0"/>
                </a:solidFill>
                <a:latin typeface="ZztexMono-Regular"/>
              </a:rPr>
              <a:t>,%</a:t>
            </a:r>
            <a:r>
              <a:rPr lang="en-US" altLang="zh-CN" sz="1350" dirty="0" err="1">
                <a:solidFill>
                  <a:srgbClr val="0070C0"/>
                </a:solidFill>
                <a:latin typeface="ZztexMono-Regular"/>
              </a:rPr>
              <a:t>ebp</a:t>
            </a:r>
            <a:endParaRPr lang="en-US" altLang="zh-CN" sz="1350" dirty="0">
              <a:solidFill>
                <a:srgbClr val="0070C0"/>
              </a:solidFill>
              <a:latin typeface="ZztexMono-Regular"/>
            </a:endParaRPr>
          </a:p>
          <a:p>
            <a:r>
              <a:rPr lang="en-US" altLang="zh-CN" sz="600" dirty="0">
                <a:solidFill>
                  <a:srgbClr val="00AEF0"/>
                </a:solidFill>
                <a:latin typeface="StoneSans"/>
              </a:rPr>
              <a:t>18 </a:t>
            </a:r>
            <a:r>
              <a:rPr lang="en-US" altLang="zh-CN" sz="1350" dirty="0">
                <a:solidFill>
                  <a:srgbClr val="FF0000"/>
                </a:solidFill>
                <a:latin typeface="ZztexMono-Regular"/>
              </a:rPr>
              <a:t>80483d6</a:t>
            </a:r>
            <a:r>
              <a:rPr lang="en-US" altLang="zh-CN" sz="1350" dirty="0">
                <a:solidFill>
                  <a:srgbClr val="000000"/>
                </a:solidFill>
                <a:latin typeface="ZztexMono-Regular"/>
              </a:rPr>
              <a:t>: c7 05 48 95 04 08 58 </a:t>
            </a:r>
            <a:r>
              <a:rPr lang="en-US" altLang="zh-CN" sz="1350" dirty="0" err="1">
                <a:solidFill>
                  <a:srgbClr val="0070C0"/>
                </a:solidFill>
                <a:latin typeface="ZztexMono-Regular"/>
              </a:rPr>
              <a:t>movl</a:t>
            </a:r>
            <a:r>
              <a:rPr lang="en-US" altLang="zh-CN" sz="1350" dirty="0">
                <a:solidFill>
                  <a:srgbClr val="0070C0"/>
                </a:solidFill>
                <a:latin typeface="ZztexMono-Regular"/>
              </a:rPr>
              <a:t> $0x8049458,0x8049548 </a:t>
            </a:r>
          </a:p>
          <a:p>
            <a:r>
              <a:rPr lang="en-US" altLang="zh-CN" sz="1200" i="1" dirty="0">
                <a:solidFill>
                  <a:srgbClr val="000000"/>
                </a:solidFill>
                <a:latin typeface="ZztexMono-Regular"/>
              </a:rPr>
              <a:t>					</a:t>
            </a:r>
            <a:r>
              <a:rPr lang="en-US" altLang="zh-CN" sz="1200" i="1" dirty="0">
                <a:solidFill>
                  <a:srgbClr val="00AEF0"/>
                </a:solidFill>
                <a:latin typeface="ZztexMono-Italic"/>
              </a:rPr>
              <a:t>bufp1 = &amp;</a:t>
            </a:r>
            <a:r>
              <a:rPr lang="en-US" altLang="zh-CN" sz="1200" i="1" dirty="0" err="1">
                <a:solidFill>
                  <a:srgbClr val="00AEF0"/>
                </a:solidFill>
                <a:latin typeface="ZztexMono-Italic"/>
              </a:rPr>
              <a:t>buf</a:t>
            </a:r>
            <a:r>
              <a:rPr lang="en-US" altLang="zh-CN" sz="1200" i="1" dirty="0">
                <a:solidFill>
                  <a:srgbClr val="00AEF0"/>
                </a:solidFill>
                <a:latin typeface="ZztexMono-Italic"/>
              </a:rPr>
              <a:t>[1]</a:t>
            </a:r>
          </a:p>
          <a:p>
            <a:r>
              <a:rPr lang="en-US" altLang="zh-CN" sz="600" dirty="0">
                <a:solidFill>
                  <a:srgbClr val="00AEF0"/>
                </a:solidFill>
                <a:latin typeface="StoneSans"/>
              </a:rPr>
              <a:t>19 </a:t>
            </a:r>
            <a:r>
              <a:rPr lang="en-US" altLang="zh-CN" sz="1350" dirty="0">
                <a:solidFill>
                  <a:srgbClr val="000000"/>
                </a:solidFill>
                <a:latin typeface="ZztexMono-Regular"/>
              </a:rPr>
              <a:t>80483dd: 94 04 08</a:t>
            </a:r>
          </a:p>
          <a:p>
            <a:r>
              <a:rPr lang="en-US" altLang="zh-CN" sz="600" dirty="0">
                <a:solidFill>
                  <a:srgbClr val="00AEF0"/>
                </a:solidFill>
                <a:latin typeface="StoneSans"/>
              </a:rPr>
              <a:t>20 </a:t>
            </a:r>
            <a:r>
              <a:rPr lang="en-US" altLang="zh-CN" sz="1350" dirty="0">
                <a:solidFill>
                  <a:srgbClr val="000000"/>
                </a:solidFill>
                <a:latin typeface="ZztexMono-Regular"/>
              </a:rPr>
              <a:t>80483e0: 89 </a:t>
            </a:r>
            <a:r>
              <a:rPr lang="en-US" altLang="zh-CN" sz="1350" dirty="0" err="1">
                <a:solidFill>
                  <a:srgbClr val="000000"/>
                </a:solidFill>
                <a:latin typeface="ZztexMono-Regular"/>
              </a:rPr>
              <a:t>ec</a:t>
            </a:r>
            <a:r>
              <a:rPr lang="en-US" altLang="zh-CN" sz="1350" dirty="0">
                <a:solidFill>
                  <a:srgbClr val="000000"/>
                </a:solidFill>
                <a:latin typeface="ZztexMono-Regular"/>
              </a:rPr>
              <a:t>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ebp</a:t>
            </a:r>
            <a:r>
              <a:rPr lang="en-US" altLang="zh-CN" sz="1350" dirty="0">
                <a:solidFill>
                  <a:srgbClr val="0070C0"/>
                </a:solidFill>
                <a:latin typeface="ZztexMono-Regular"/>
              </a:rPr>
              <a:t>,%</a:t>
            </a:r>
            <a:r>
              <a:rPr lang="en-US" altLang="zh-CN" sz="1350" dirty="0" err="1">
                <a:solidFill>
                  <a:srgbClr val="0070C0"/>
                </a:solidFill>
                <a:latin typeface="ZztexMono-Regular"/>
              </a:rPr>
              <a:t>esp</a:t>
            </a:r>
            <a:endParaRPr lang="en-US" altLang="zh-CN" sz="1350" dirty="0">
              <a:solidFill>
                <a:srgbClr val="0070C0"/>
              </a:solidFill>
              <a:latin typeface="ZztexMono-Regular"/>
            </a:endParaRPr>
          </a:p>
          <a:p>
            <a:r>
              <a:rPr lang="en-US" altLang="zh-CN" sz="600" dirty="0">
                <a:solidFill>
                  <a:srgbClr val="00AEF0"/>
                </a:solidFill>
                <a:latin typeface="StoneSans"/>
              </a:rPr>
              <a:t>21 </a:t>
            </a:r>
            <a:r>
              <a:rPr lang="en-US" altLang="zh-CN" sz="1350" dirty="0">
                <a:solidFill>
                  <a:srgbClr val="000000"/>
                </a:solidFill>
                <a:latin typeface="ZztexMono-Regular"/>
              </a:rPr>
              <a:t>80483e2: 8b 0a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edx</a:t>
            </a:r>
            <a:r>
              <a:rPr lang="en-US" altLang="zh-CN" sz="1350" dirty="0">
                <a:solidFill>
                  <a:srgbClr val="0070C0"/>
                </a:solidFill>
                <a:latin typeface="ZztexMono-Regular"/>
              </a:rPr>
              <a:t>),%</a:t>
            </a:r>
            <a:r>
              <a:rPr lang="en-US" altLang="zh-CN" sz="1350" dirty="0" err="1">
                <a:solidFill>
                  <a:srgbClr val="0070C0"/>
                </a:solidFill>
                <a:latin typeface="ZztexMono-Regular"/>
              </a:rPr>
              <a:t>ecx</a:t>
            </a:r>
            <a:endParaRPr lang="en-US" altLang="zh-CN" sz="1350" dirty="0">
              <a:solidFill>
                <a:srgbClr val="0070C0"/>
              </a:solidFill>
              <a:latin typeface="ZztexMono-Regular"/>
            </a:endParaRPr>
          </a:p>
          <a:p>
            <a:r>
              <a:rPr lang="en-US" altLang="zh-CN" sz="600" dirty="0">
                <a:solidFill>
                  <a:srgbClr val="00AEF0"/>
                </a:solidFill>
                <a:latin typeface="StoneSans"/>
              </a:rPr>
              <a:t>22 </a:t>
            </a:r>
            <a:r>
              <a:rPr lang="en-US" altLang="zh-CN" sz="1350" dirty="0">
                <a:solidFill>
                  <a:srgbClr val="000000"/>
                </a:solidFill>
                <a:latin typeface="ZztexMono-Regular"/>
              </a:rPr>
              <a:t>80483e4: 89 02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eax</a:t>
            </a:r>
            <a:r>
              <a:rPr lang="en-US" altLang="zh-CN" sz="1350" dirty="0">
                <a:solidFill>
                  <a:srgbClr val="0070C0"/>
                </a:solidFill>
                <a:latin typeface="ZztexMono-Regular"/>
              </a:rPr>
              <a:t>,(%</a:t>
            </a:r>
            <a:r>
              <a:rPr lang="en-US" altLang="zh-CN" sz="1350" dirty="0" err="1">
                <a:solidFill>
                  <a:srgbClr val="0070C0"/>
                </a:solidFill>
                <a:latin typeface="ZztexMono-Regular"/>
              </a:rPr>
              <a:t>edx</a:t>
            </a:r>
            <a:r>
              <a:rPr lang="en-US" altLang="zh-CN" sz="1350" dirty="0">
                <a:solidFill>
                  <a:srgbClr val="0070C0"/>
                </a:solidFill>
                <a:latin typeface="ZztexMono-Regular"/>
              </a:rPr>
              <a:t>)</a:t>
            </a:r>
          </a:p>
          <a:p>
            <a:r>
              <a:rPr lang="en-US" altLang="zh-CN" sz="600" dirty="0">
                <a:solidFill>
                  <a:srgbClr val="00AEF0"/>
                </a:solidFill>
                <a:latin typeface="StoneSans"/>
              </a:rPr>
              <a:t>23 </a:t>
            </a:r>
            <a:r>
              <a:rPr lang="en-US" altLang="zh-CN" sz="1350" dirty="0">
                <a:solidFill>
                  <a:srgbClr val="FF0000"/>
                </a:solidFill>
                <a:latin typeface="ZztexMono-Regular"/>
              </a:rPr>
              <a:t>80483e6</a:t>
            </a:r>
            <a:r>
              <a:rPr lang="en-US" altLang="zh-CN" sz="1350" dirty="0">
                <a:solidFill>
                  <a:srgbClr val="000000"/>
                </a:solidFill>
                <a:latin typeface="ZztexMono-Regular"/>
              </a:rPr>
              <a:t>: a1 48 95 04 08 </a:t>
            </a:r>
            <a:r>
              <a:rPr lang="en-US" altLang="zh-CN" sz="1350" dirty="0" err="1">
                <a:solidFill>
                  <a:srgbClr val="0070C0"/>
                </a:solidFill>
                <a:latin typeface="ZztexMono-Regular"/>
              </a:rPr>
              <a:t>mov</a:t>
            </a:r>
            <a:r>
              <a:rPr lang="en-US" altLang="zh-CN" sz="1350" dirty="0">
                <a:solidFill>
                  <a:srgbClr val="0070C0"/>
                </a:solidFill>
                <a:latin typeface="ZztexMono-Regular"/>
              </a:rPr>
              <a:t> 0x8049548,%eax</a:t>
            </a:r>
            <a:r>
              <a:rPr lang="en-US" altLang="zh-CN" sz="1350" dirty="0">
                <a:solidFill>
                  <a:srgbClr val="000000"/>
                </a:solidFill>
                <a:latin typeface="ZztexMono-Regular"/>
              </a:rPr>
              <a:t> </a:t>
            </a:r>
            <a:r>
              <a:rPr lang="en-US" altLang="zh-CN" sz="1200" i="1" dirty="0">
                <a:solidFill>
                  <a:srgbClr val="00AEF0"/>
                </a:solidFill>
                <a:latin typeface="ZztexMono-Italic"/>
              </a:rPr>
              <a:t>Get *bufp1</a:t>
            </a:r>
          </a:p>
          <a:p>
            <a:r>
              <a:rPr lang="en-US" altLang="zh-CN" sz="600" dirty="0">
                <a:solidFill>
                  <a:srgbClr val="00AEF0"/>
                </a:solidFill>
                <a:latin typeface="StoneSans"/>
              </a:rPr>
              <a:t>24 </a:t>
            </a:r>
            <a:r>
              <a:rPr lang="en-US" altLang="zh-CN" sz="1350" dirty="0">
                <a:solidFill>
                  <a:srgbClr val="000000"/>
                </a:solidFill>
                <a:latin typeface="ZztexMono-Regular"/>
              </a:rPr>
              <a:t>80483eb: 89 08 	</a:t>
            </a:r>
            <a:r>
              <a:rPr lang="en-US" altLang="zh-CN" sz="1350" dirty="0" err="1">
                <a:solidFill>
                  <a:srgbClr val="0070C0"/>
                </a:solidFill>
                <a:latin typeface="ZztexMono-Regular"/>
              </a:rPr>
              <a:t>mov</a:t>
            </a:r>
            <a:r>
              <a:rPr lang="en-US" altLang="zh-CN" sz="1350" dirty="0">
                <a:solidFill>
                  <a:srgbClr val="0070C0"/>
                </a:solidFill>
                <a:latin typeface="ZztexMono-Regular"/>
              </a:rPr>
              <a:t> %</a:t>
            </a:r>
            <a:r>
              <a:rPr lang="en-US" altLang="zh-CN" sz="1350" dirty="0" err="1">
                <a:solidFill>
                  <a:srgbClr val="0070C0"/>
                </a:solidFill>
                <a:latin typeface="ZztexMono-Regular"/>
              </a:rPr>
              <a:t>ecx</a:t>
            </a:r>
            <a:r>
              <a:rPr lang="en-US" altLang="zh-CN" sz="1350" dirty="0">
                <a:solidFill>
                  <a:srgbClr val="0070C0"/>
                </a:solidFill>
                <a:latin typeface="ZztexMono-Regular"/>
              </a:rPr>
              <a:t>,(%</a:t>
            </a:r>
            <a:r>
              <a:rPr lang="en-US" altLang="zh-CN" sz="1350" dirty="0" err="1">
                <a:solidFill>
                  <a:srgbClr val="0070C0"/>
                </a:solidFill>
                <a:latin typeface="ZztexMono-Regular"/>
              </a:rPr>
              <a:t>eax</a:t>
            </a:r>
            <a:r>
              <a:rPr lang="en-US" altLang="zh-CN" sz="1350" dirty="0">
                <a:solidFill>
                  <a:srgbClr val="0070C0"/>
                </a:solidFill>
                <a:latin typeface="ZztexMono-Regular"/>
              </a:rPr>
              <a:t>)</a:t>
            </a:r>
          </a:p>
          <a:p>
            <a:r>
              <a:rPr lang="it-IT" altLang="zh-CN" sz="600" dirty="0">
                <a:solidFill>
                  <a:srgbClr val="00AEF0"/>
                </a:solidFill>
                <a:latin typeface="StoneSans"/>
              </a:rPr>
              <a:t>25 </a:t>
            </a:r>
            <a:r>
              <a:rPr lang="it-IT" altLang="zh-CN" sz="1350" dirty="0">
                <a:solidFill>
                  <a:srgbClr val="000000"/>
                </a:solidFill>
                <a:latin typeface="ZztexMono-Regular"/>
              </a:rPr>
              <a:t>80483ed: 5d 		</a:t>
            </a:r>
            <a:r>
              <a:rPr lang="it-IT" altLang="zh-CN" sz="1350" dirty="0">
                <a:solidFill>
                  <a:srgbClr val="0070C0"/>
                </a:solidFill>
                <a:latin typeface="ZztexMono-Regular"/>
              </a:rPr>
              <a:t>pop %ebp</a:t>
            </a:r>
          </a:p>
          <a:p>
            <a:r>
              <a:rPr lang="en-US" altLang="zh-CN" sz="600" dirty="0">
                <a:solidFill>
                  <a:srgbClr val="00AEF0"/>
                </a:solidFill>
                <a:latin typeface="StoneSans"/>
              </a:rPr>
              <a:t>26 </a:t>
            </a:r>
            <a:r>
              <a:rPr lang="en-US" altLang="zh-CN" sz="1350" dirty="0">
                <a:solidFill>
                  <a:srgbClr val="000000"/>
                </a:solidFill>
                <a:latin typeface="ZztexMono-Regular"/>
              </a:rPr>
              <a:t>80483ee: c3 		</a:t>
            </a:r>
            <a:r>
              <a:rPr lang="en-US" altLang="zh-CN" sz="1350" dirty="0">
                <a:solidFill>
                  <a:srgbClr val="0070C0"/>
                </a:solidFill>
                <a:latin typeface="ZztexMono-Regular"/>
              </a:rPr>
              <a:t>ret</a:t>
            </a:r>
          </a:p>
          <a:p>
            <a:r>
              <a:rPr lang="en-US" altLang="zh-CN" sz="1350" i="1" dirty="0">
                <a:solidFill>
                  <a:srgbClr val="000000"/>
                </a:solidFill>
                <a:latin typeface="TimesTen-Italic"/>
              </a:rPr>
              <a:t>code/link/p-</a:t>
            </a:r>
            <a:r>
              <a:rPr lang="en-US" altLang="zh-CN" sz="1350" i="1" dirty="0" err="1">
                <a:solidFill>
                  <a:srgbClr val="000000"/>
                </a:solidFill>
                <a:latin typeface="TimesTen-Italic"/>
              </a:rPr>
              <a:t>exe.d</a:t>
            </a:r>
            <a:endParaRPr lang="zh-CN" altLang="en-US" sz="1350" dirty="0"/>
          </a:p>
        </p:txBody>
      </p:sp>
      <p:sp>
        <p:nvSpPr>
          <p:cNvPr id="5" name="矩形 4"/>
          <p:cNvSpPr/>
          <p:nvPr/>
        </p:nvSpPr>
        <p:spPr>
          <a:xfrm>
            <a:off x="391478" y="4565712"/>
            <a:ext cx="4572000" cy="1338828"/>
          </a:xfrm>
          <a:prstGeom prst="rect">
            <a:avLst/>
          </a:prstGeom>
        </p:spPr>
        <p:txBody>
          <a:bodyPr>
            <a:spAutoFit/>
          </a:bodyPr>
          <a:lstStyle/>
          <a:p>
            <a:r>
              <a:rPr lang="en-US" altLang="zh-CN" sz="1350" i="1" dirty="0">
                <a:solidFill>
                  <a:srgbClr val="000000"/>
                </a:solidFill>
                <a:latin typeface="TimesTen-Italic"/>
              </a:rPr>
              <a:t>code/link/</a:t>
            </a:r>
            <a:r>
              <a:rPr lang="en-US" altLang="zh-CN" sz="1350" i="1" dirty="0" err="1">
                <a:solidFill>
                  <a:srgbClr val="000000"/>
                </a:solidFill>
                <a:latin typeface="TimesTen-Italic"/>
              </a:rPr>
              <a:t>pdata-exe.d</a:t>
            </a:r>
            <a:endParaRPr lang="en-US" altLang="zh-CN" sz="1350" i="1" dirty="0">
              <a:solidFill>
                <a:srgbClr val="000000"/>
              </a:solidFill>
              <a:latin typeface="TimesTen-Italic"/>
            </a:endParaRPr>
          </a:p>
          <a:p>
            <a:r>
              <a:rPr lang="en-US" altLang="zh-CN" sz="600" dirty="0">
                <a:solidFill>
                  <a:srgbClr val="00AEF0"/>
                </a:solidFill>
                <a:latin typeface="StoneSans"/>
              </a:rPr>
              <a:t>1 </a:t>
            </a:r>
            <a:r>
              <a:rPr lang="en-US" altLang="zh-CN" sz="1350" dirty="0">
                <a:solidFill>
                  <a:srgbClr val="000000"/>
                </a:solidFill>
                <a:latin typeface="ZztexMono-Regular"/>
              </a:rPr>
              <a:t>08049454 &lt;</a:t>
            </a:r>
            <a:r>
              <a:rPr lang="en-US" altLang="zh-CN" sz="1350" dirty="0" err="1">
                <a:solidFill>
                  <a:srgbClr val="000000"/>
                </a:solidFill>
                <a:latin typeface="ZztexMono-Regular"/>
              </a:rPr>
              <a:t>buf</a:t>
            </a:r>
            <a:r>
              <a:rPr lang="en-US" altLang="zh-CN" sz="1350" dirty="0">
                <a:solidFill>
                  <a:srgbClr val="000000"/>
                </a:solidFill>
                <a:latin typeface="ZztexMono-Regular"/>
              </a:rPr>
              <a:t>&gt;:</a:t>
            </a:r>
          </a:p>
          <a:p>
            <a:r>
              <a:rPr lang="en-US" altLang="zh-CN" sz="600" dirty="0">
                <a:solidFill>
                  <a:srgbClr val="00AEF0"/>
                </a:solidFill>
                <a:latin typeface="StoneSans"/>
              </a:rPr>
              <a:t>2 </a:t>
            </a:r>
            <a:r>
              <a:rPr lang="en-US" altLang="zh-CN" sz="1350" dirty="0">
                <a:solidFill>
                  <a:srgbClr val="000000"/>
                </a:solidFill>
                <a:latin typeface="ZztexMono-Regular"/>
              </a:rPr>
              <a:t>8049454: 01 00 00 00 02 00 00 00</a:t>
            </a:r>
          </a:p>
          <a:p>
            <a:r>
              <a:rPr lang="en-US" altLang="zh-CN" sz="600" dirty="0">
                <a:solidFill>
                  <a:srgbClr val="00AEF0"/>
                </a:solidFill>
                <a:latin typeface="StoneSans"/>
              </a:rPr>
              <a:t>3 </a:t>
            </a:r>
            <a:r>
              <a:rPr lang="en-US" altLang="zh-CN" sz="1350" dirty="0">
                <a:solidFill>
                  <a:srgbClr val="000000"/>
                </a:solidFill>
                <a:latin typeface="ZztexMono-Regular"/>
              </a:rPr>
              <a:t>0804945c &lt;bufp0&gt;:</a:t>
            </a:r>
          </a:p>
          <a:p>
            <a:r>
              <a:rPr lang="en-US" altLang="zh-CN" sz="600" dirty="0">
                <a:solidFill>
                  <a:srgbClr val="00AEF0"/>
                </a:solidFill>
                <a:latin typeface="StoneSans"/>
              </a:rPr>
              <a:t>4 </a:t>
            </a:r>
            <a:r>
              <a:rPr lang="en-US" altLang="zh-CN" sz="1350" dirty="0">
                <a:solidFill>
                  <a:srgbClr val="FF0000"/>
                </a:solidFill>
                <a:latin typeface="ZztexMono-Regular"/>
              </a:rPr>
              <a:t>804945c</a:t>
            </a:r>
            <a:r>
              <a:rPr lang="en-US" altLang="zh-CN" sz="1350" dirty="0">
                <a:solidFill>
                  <a:srgbClr val="000000"/>
                </a:solidFill>
                <a:latin typeface="ZztexMono-Regular"/>
              </a:rPr>
              <a:t>: 54 94 04 08 </a:t>
            </a:r>
            <a:r>
              <a:rPr lang="en-US" altLang="zh-CN" sz="1200" i="1" dirty="0">
                <a:solidFill>
                  <a:srgbClr val="00AEF0"/>
                </a:solidFill>
                <a:latin typeface="ZztexMono-Italic"/>
              </a:rPr>
              <a:t>Relocated!</a:t>
            </a:r>
          </a:p>
          <a:p>
            <a:r>
              <a:rPr lang="en-US" altLang="zh-CN" sz="1350" i="1" dirty="0">
                <a:solidFill>
                  <a:srgbClr val="000000"/>
                </a:solidFill>
                <a:latin typeface="TimesTen-Italic"/>
              </a:rPr>
              <a:t>code/link/</a:t>
            </a:r>
            <a:r>
              <a:rPr lang="en-US" altLang="zh-CN" sz="1350" i="1" dirty="0" err="1">
                <a:solidFill>
                  <a:srgbClr val="000000"/>
                </a:solidFill>
                <a:latin typeface="TimesTen-Italic"/>
              </a:rPr>
              <a:t>pdata-exe.d</a:t>
            </a:r>
            <a:endParaRPr lang="zh-CN" altLang="en-US" sz="1350" dirty="0"/>
          </a:p>
        </p:txBody>
      </p:sp>
      <p:sp>
        <p:nvSpPr>
          <p:cNvPr id="6" name="椭圆 5"/>
          <p:cNvSpPr/>
          <p:nvPr/>
        </p:nvSpPr>
        <p:spPr>
          <a:xfrm>
            <a:off x="1221418" y="4983554"/>
            <a:ext cx="1053152"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椭圆 6"/>
          <p:cNvSpPr/>
          <p:nvPr/>
        </p:nvSpPr>
        <p:spPr>
          <a:xfrm>
            <a:off x="2274571" y="4983554"/>
            <a:ext cx="1053152"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p:nvPr/>
        </p:nvSpPr>
        <p:spPr>
          <a:xfrm>
            <a:off x="1221418" y="5432505"/>
            <a:ext cx="1053152"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文本框 9"/>
          <p:cNvSpPr txBox="1"/>
          <p:nvPr/>
        </p:nvSpPr>
        <p:spPr>
          <a:xfrm>
            <a:off x="5573554" y="911963"/>
            <a:ext cx="1261355" cy="369332"/>
          </a:xfrm>
          <a:prstGeom prst="rect">
            <a:avLst/>
          </a:prstGeom>
          <a:noFill/>
        </p:spPr>
        <p:txBody>
          <a:bodyPr wrap="square" rtlCol="0">
            <a:spAutoFit/>
          </a:bodyPr>
          <a:lstStyle/>
          <a:p>
            <a:r>
              <a:rPr lang="en-US" altLang="zh-CN" b="1" dirty="0">
                <a:solidFill>
                  <a:srgbClr val="FF0000"/>
                </a:solidFill>
              </a:rPr>
              <a:t>32</a:t>
            </a:r>
            <a:r>
              <a:rPr lang="zh-CN" altLang="en-US" b="1" dirty="0">
                <a:solidFill>
                  <a:srgbClr val="FF0000"/>
                </a:solidFill>
              </a:rPr>
              <a:t>位</a:t>
            </a:r>
          </a:p>
        </p:txBody>
      </p:sp>
    </p:spTree>
    <p:extLst>
      <p:ext uri="{BB962C8B-B14F-4D97-AF65-F5344CB8AC3E}">
        <p14:creationId xmlns:p14="http://schemas.microsoft.com/office/powerpoint/2010/main" xmlns="" val="338925592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74</a:t>
            </a:fld>
            <a:endParaRPr lang="zh-CN" altLang="en-US"/>
          </a:p>
        </p:txBody>
      </p:sp>
      <p:sp>
        <p:nvSpPr>
          <p:cNvPr id="3" name="文本框 2"/>
          <p:cNvSpPr txBox="1"/>
          <p:nvPr/>
        </p:nvSpPr>
        <p:spPr>
          <a:xfrm>
            <a:off x="5573554" y="911963"/>
            <a:ext cx="1219735" cy="369332"/>
          </a:xfrm>
          <a:prstGeom prst="rect">
            <a:avLst/>
          </a:prstGeom>
          <a:noFill/>
        </p:spPr>
        <p:txBody>
          <a:bodyPr wrap="square" rtlCol="0">
            <a:spAutoFit/>
          </a:bodyPr>
          <a:lstStyle/>
          <a:p>
            <a:r>
              <a:rPr lang="en-US" altLang="zh-CN" b="1" dirty="0">
                <a:solidFill>
                  <a:srgbClr val="FF0000"/>
                </a:solidFill>
              </a:rPr>
              <a:t>64</a:t>
            </a:r>
            <a:r>
              <a:rPr lang="zh-CN" altLang="en-US" b="1" dirty="0">
                <a:solidFill>
                  <a:srgbClr val="FF0000"/>
                </a:solidFill>
              </a:rPr>
              <a:t>位</a:t>
            </a:r>
          </a:p>
        </p:txBody>
      </p:sp>
      <p:pic>
        <p:nvPicPr>
          <p:cNvPr id="4" name="图片 3"/>
          <p:cNvPicPr>
            <a:picLocks noChangeAspect="1"/>
          </p:cNvPicPr>
          <p:nvPr/>
        </p:nvPicPr>
        <p:blipFill>
          <a:blip r:embed="rId2" cstate="print"/>
          <a:stretch>
            <a:fillRect/>
          </a:stretch>
        </p:blipFill>
        <p:spPr>
          <a:xfrm>
            <a:off x="395922" y="1681843"/>
            <a:ext cx="6397367" cy="3673928"/>
          </a:xfrm>
          <a:prstGeom prst="rect">
            <a:avLst/>
          </a:prstGeom>
        </p:spPr>
      </p:pic>
      <p:sp>
        <p:nvSpPr>
          <p:cNvPr id="5" name="椭圆 4"/>
          <p:cNvSpPr/>
          <p:nvPr/>
        </p:nvSpPr>
        <p:spPr>
          <a:xfrm>
            <a:off x="1975757" y="2334986"/>
            <a:ext cx="1249136" cy="146957"/>
          </a:xfrm>
          <a:prstGeom prst="ellipse">
            <a:avLst/>
          </a:prstGeom>
          <a:no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1975757" y="2510179"/>
            <a:ext cx="1249136" cy="146957"/>
          </a:xfrm>
          <a:prstGeom prst="ellipse">
            <a:avLst/>
          </a:prstGeom>
          <a:noFill/>
          <a:ln w="127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7" name="图片 6"/>
          <p:cNvPicPr>
            <a:picLocks noChangeAspect="1"/>
          </p:cNvPicPr>
          <p:nvPr/>
        </p:nvPicPr>
        <p:blipFill>
          <a:blip r:embed="rId3" cstate="print"/>
          <a:stretch>
            <a:fillRect/>
          </a:stretch>
        </p:blipFill>
        <p:spPr>
          <a:xfrm>
            <a:off x="4604658" y="1234706"/>
            <a:ext cx="4624442" cy="584495"/>
          </a:xfrm>
          <a:prstGeom prst="rect">
            <a:avLst/>
          </a:prstGeom>
        </p:spPr>
      </p:pic>
    </p:spTree>
    <p:extLst>
      <p:ext uri="{BB962C8B-B14F-4D97-AF65-F5344CB8AC3E}">
        <p14:creationId xmlns:p14="http://schemas.microsoft.com/office/powerpoint/2010/main" xmlns="" val="3482671810"/>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75</a:t>
            </a:fld>
            <a:endParaRPr lang="zh-CN" altLang="en-US" dirty="0"/>
          </a:p>
        </p:txBody>
      </p:sp>
      <p:sp>
        <p:nvSpPr>
          <p:cNvPr id="3" name="内容占位符 2"/>
          <p:cNvSpPr txBox="1">
            <a:spLocks/>
          </p:cNvSpPr>
          <p:nvPr/>
        </p:nvSpPr>
        <p:spPr>
          <a:xfrm>
            <a:off x="457200" y="1227501"/>
            <a:ext cx="8229600" cy="456634"/>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altLang="zh-CN" sz="2400" dirty="0"/>
              <a:t>7.3.4</a:t>
            </a:r>
            <a:r>
              <a:rPr lang="zh-CN" altLang="en-US" sz="2400" dirty="0"/>
              <a:t> </a:t>
            </a:r>
            <a:r>
              <a:rPr lang="en-US" altLang="zh-CN" sz="2400" dirty="0"/>
              <a:t>ELF</a:t>
            </a:r>
            <a:r>
              <a:rPr lang="zh-CN" altLang="en-US" sz="2400" dirty="0"/>
              <a:t>可执行文件</a:t>
            </a:r>
            <a:endParaRPr lang="en-US" altLang="zh-CN" sz="2400" dirty="0"/>
          </a:p>
        </p:txBody>
      </p:sp>
      <p:pic>
        <p:nvPicPr>
          <p:cNvPr id="4" name="图片 3"/>
          <p:cNvPicPr>
            <a:picLocks noChangeAspect="1"/>
          </p:cNvPicPr>
          <p:nvPr/>
        </p:nvPicPr>
        <p:blipFill>
          <a:blip r:embed="rId2" cstate="print"/>
          <a:stretch>
            <a:fillRect/>
          </a:stretch>
        </p:blipFill>
        <p:spPr>
          <a:xfrm>
            <a:off x="3234422" y="1911668"/>
            <a:ext cx="5683121" cy="3059249"/>
          </a:xfrm>
          <a:prstGeom prst="rect">
            <a:avLst/>
          </a:prstGeom>
        </p:spPr>
      </p:pic>
      <p:sp>
        <p:nvSpPr>
          <p:cNvPr id="5" name="文本框 4"/>
          <p:cNvSpPr txBox="1"/>
          <p:nvPr/>
        </p:nvSpPr>
        <p:spPr>
          <a:xfrm>
            <a:off x="745807" y="1988820"/>
            <a:ext cx="2426018" cy="1754326"/>
          </a:xfrm>
          <a:prstGeom prst="rect">
            <a:avLst/>
          </a:prstGeom>
          <a:noFill/>
        </p:spPr>
        <p:txBody>
          <a:bodyPr wrap="square" rtlCol="0">
            <a:spAutoFit/>
          </a:bodyPr>
          <a:lstStyle/>
          <a:p>
            <a:pPr marL="214313" indent="-214313">
              <a:buFont typeface="Wingdings" panose="05000000000000000000" pitchFamily="2" charset="2"/>
              <a:buChar char="Ø"/>
            </a:pPr>
            <a:r>
              <a:rPr lang="zh-CN" altLang="en-US" sz="1350" dirty="0"/>
              <a:t>组织成段，有些段将加载到内存</a:t>
            </a:r>
            <a:endParaRPr lang="en-US" altLang="zh-CN" sz="1350" dirty="0"/>
          </a:p>
          <a:p>
            <a:pPr marL="214313" indent="-214313">
              <a:buFont typeface="Wingdings" panose="05000000000000000000" pitchFamily="2" charset="2"/>
              <a:buChar char="Ø"/>
            </a:pPr>
            <a:r>
              <a:rPr lang="en-US" altLang="zh-CN" sz="1350" dirty="0"/>
              <a:t>ELF</a:t>
            </a:r>
            <a:r>
              <a:rPr lang="zh-CN" altLang="en-US" sz="1350" dirty="0"/>
              <a:t> </a:t>
            </a:r>
            <a:r>
              <a:rPr lang="en-US" altLang="zh-CN" sz="1350" dirty="0"/>
              <a:t>header</a:t>
            </a:r>
            <a:r>
              <a:rPr lang="zh-CN" altLang="en-US" sz="1350" dirty="0"/>
              <a:t>中有入口地址</a:t>
            </a:r>
            <a:r>
              <a:rPr lang="en-US" altLang="zh-CN" sz="1350" dirty="0"/>
              <a:t>entry point</a:t>
            </a:r>
          </a:p>
          <a:p>
            <a:pPr marL="214313" indent="-214313">
              <a:buFont typeface="Wingdings" panose="05000000000000000000" pitchFamily="2" charset="2"/>
              <a:buChar char="Ø"/>
            </a:pPr>
            <a:r>
              <a:rPr lang="en-US" altLang="zh-CN" sz="1350" dirty="0"/>
              <a:t>.</a:t>
            </a:r>
            <a:r>
              <a:rPr lang="en-US" altLang="zh-CN" sz="1350" dirty="0" err="1"/>
              <a:t>init</a:t>
            </a:r>
            <a:r>
              <a:rPr lang="zh-CN" altLang="en-US" sz="1350" dirty="0"/>
              <a:t>内有初始化代码</a:t>
            </a:r>
            <a:r>
              <a:rPr lang="en-US" altLang="zh-CN" sz="1350" dirty="0"/>
              <a:t>_</a:t>
            </a:r>
            <a:r>
              <a:rPr lang="en-US" altLang="zh-CN" sz="1350" dirty="0" err="1"/>
              <a:t>init</a:t>
            </a:r>
            <a:r>
              <a:rPr lang="en-US" altLang="zh-CN" sz="1350" dirty="0"/>
              <a:t>()</a:t>
            </a:r>
          </a:p>
          <a:p>
            <a:pPr marL="214313" indent="-214313">
              <a:buFont typeface="Wingdings" panose="05000000000000000000" pitchFamily="2" charset="2"/>
              <a:buChar char="Ø"/>
            </a:pPr>
            <a:r>
              <a:rPr lang="zh-CN" altLang="en-US" sz="1350" dirty="0"/>
              <a:t>已经完成重定位，不再需要</a:t>
            </a:r>
            <a:r>
              <a:rPr lang="en-US" altLang="zh-CN" sz="1350" dirty="0"/>
              <a:t>.</a:t>
            </a:r>
            <a:r>
              <a:rPr lang="en-US" altLang="zh-CN" sz="1350" dirty="0" err="1"/>
              <a:t>rel.text</a:t>
            </a:r>
            <a:r>
              <a:rPr lang="zh-CN" altLang="en-US" sz="1350" dirty="0"/>
              <a:t>和</a:t>
            </a:r>
            <a:r>
              <a:rPr lang="en-US" altLang="zh-CN" sz="1350" dirty="0"/>
              <a:t>.</a:t>
            </a:r>
            <a:r>
              <a:rPr lang="en-US" altLang="zh-CN" sz="1350" dirty="0" err="1"/>
              <a:t>rel.data</a:t>
            </a:r>
            <a:endParaRPr lang="en-US" altLang="zh-CN" sz="1350" dirty="0"/>
          </a:p>
          <a:p>
            <a:pPr marL="214313" indent="-214313">
              <a:buFont typeface="Wingdings" panose="05000000000000000000" pitchFamily="2" charset="2"/>
              <a:buChar char="Ø"/>
            </a:pPr>
            <a:endParaRPr lang="zh-CN" altLang="en-US" sz="1350" dirty="0"/>
          </a:p>
        </p:txBody>
      </p:sp>
    </p:spTree>
    <p:extLst>
      <p:ext uri="{BB962C8B-B14F-4D97-AF65-F5344CB8AC3E}">
        <p14:creationId xmlns:p14="http://schemas.microsoft.com/office/powerpoint/2010/main" xmlns="" val="3929908493"/>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76</a:t>
            </a:fld>
            <a:endParaRPr lang="zh-CN" altLang="en-US"/>
          </a:p>
        </p:txBody>
      </p:sp>
      <p:sp>
        <p:nvSpPr>
          <p:cNvPr id="3" name="矩形 2"/>
          <p:cNvSpPr/>
          <p:nvPr/>
        </p:nvSpPr>
        <p:spPr>
          <a:xfrm>
            <a:off x="1110793" y="1564352"/>
            <a:ext cx="7552373" cy="1962076"/>
          </a:xfrm>
          <a:prstGeom prst="rect">
            <a:avLst/>
          </a:prstGeom>
        </p:spPr>
        <p:txBody>
          <a:bodyPr wrap="square">
            <a:spAutoFit/>
          </a:bodyPr>
          <a:lstStyle/>
          <a:p>
            <a:r>
              <a:rPr lang="en-US" altLang="zh-CN" sz="1350" i="1" dirty="0">
                <a:solidFill>
                  <a:srgbClr val="000000"/>
                </a:solidFill>
                <a:latin typeface="TimesTen-Italic"/>
              </a:rPr>
              <a:t>code/link/p-</a:t>
            </a:r>
            <a:r>
              <a:rPr lang="en-US" altLang="zh-CN" sz="1350" i="1" dirty="0" err="1">
                <a:solidFill>
                  <a:srgbClr val="000000"/>
                </a:solidFill>
                <a:latin typeface="TimesTen-Italic"/>
              </a:rPr>
              <a:t>exe.d</a:t>
            </a:r>
            <a:endParaRPr lang="en-US" altLang="zh-CN" sz="1350" i="1" dirty="0">
              <a:solidFill>
                <a:srgbClr val="000000"/>
              </a:solidFill>
              <a:latin typeface="TimesTen-Italic"/>
            </a:endParaRPr>
          </a:p>
          <a:p>
            <a:r>
              <a:rPr lang="en-US" altLang="zh-CN" sz="1350" i="1" dirty="0">
                <a:solidFill>
                  <a:srgbClr val="00AEF0"/>
                </a:solidFill>
                <a:latin typeface="ZztexMono-Italic"/>
              </a:rPr>
              <a:t>Read-only code segment</a:t>
            </a:r>
          </a:p>
          <a:p>
            <a:r>
              <a:rPr lang="en-US" altLang="zh-CN" sz="1350" dirty="0">
                <a:solidFill>
                  <a:srgbClr val="00AEF0"/>
                </a:solidFill>
                <a:latin typeface="StoneSans"/>
              </a:rPr>
              <a:t>1 </a:t>
            </a:r>
            <a:r>
              <a:rPr lang="en-US" altLang="zh-CN" sz="1350" dirty="0">
                <a:solidFill>
                  <a:srgbClr val="000000"/>
                </a:solidFill>
                <a:latin typeface="ZztexMono-Regular"/>
              </a:rPr>
              <a:t>LOAD off 0x00000000 </a:t>
            </a:r>
            <a:r>
              <a:rPr lang="en-US" altLang="zh-CN" sz="1350" dirty="0" err="1">
                <a:solidFill>
                  <a:srgbClr val="000000"/>
                </a:solidFill>
                <a:latin typeface="ZztexMono-Regular"/>
              </a:rPr>
              <a:t>vaddr</a:t>
            </a:r>
            <a:r>
              <a:rPr lang="en-US" altLang="zh-CN" sz="1350" dirty="0">
                <a:solidFill>
                  <a:srgbClr val="000000"/>
                </a:solidFill>
                <a:latin typeface="ZztexMono-Regular"/>
              </a:rPr>
              <a:t> 0x08048000 </a:t>
            </a:r>
            <a:r>
              <a:rPr lang="en-US" altLang="zh-CN" sz="1350" dirty="0" err="1">
                <a:solidFill>
                  <a:srgbClr val="000000"/>
                </a:solidFill>
                <a:latin typeface="ZztexMono-Regular"/>
              </a:rPr>
              <a:t>paddr</a:t>
            </a:r>
            <a:r>
              <a:rPr lang="en-US" altLang="zh-CN" sz="1350" dirty="0">
                <a:solidFill>
                  <a:srgbClr val="000000"/>
                </a:solidFill>
                <a:latin typeface="ZztexMono-Regular"/>
              </a:rPr>
              <a:t> 0x08048000 align 2**12</a:t>
            </a:r>
          </a:p>
          <a:p>
            <a:r>
              <a:rPr lang="pt-BR" altLang="zh-CN" sz="1350" dirty="0">
                <a:solidFill>
                  <a:srgbClr val="00AEF0"/>
                </a:solidFill>
                <a:latin typeface="StoneSans"/>
              </a:rPr>
              <a:t>2 </a:t>
            </a:r>
            <a:r>
              <a:rPr lang="pt-BR" altLang="zh-CN" sz="1350" dirty="0">
                <a:solidFill>
                  <a:srgbClr val="000000"/>
                </a:solidFill>
                <a:latin typeface="ZztexMono-Regular"/>
              </a:rPr>
              <a:t>filesz 0x00000448 memsz 0x00000448 flags r-x</a:t>
            </a:r>
          </a:p>
          <a:p>
            <a:endParaRPr lang="pt-BR" altLang="zh-CN" sz="1350" dirty="0">
              <a:solidFill>
                <a:srgbClr val="000000"/>
              </a:solidFill>
              <a:latin typeface="ZztexMono-Regular"/>
            </a:endParaRPr>
          </a:p>
          <a:p>
            <a:r>
              <a:rPr lang="en-US" altLang="zh-CN" sz="1350" i="1" dirty="0">
                <a:solidFill>
                  <a:srgbClr val="00AEF0"/>
                </a:solidFill>
                <a:latin typeface="ZztexMono-Italic"/>
              </a:rPr>
              <a:t>Read/write data segment</a:t>
            </a:r>
          </a:p>
          <a:p>
            <a:r>
              <a:rPr lang="en-US" altLang="zh-CN" sz="1350" dirty="0">
                <a:solidFill>
                  <a:srgbClr val="00AEF0"/>
                </a:solidFill>
                <a:latin typeface="StoneSans"/>
              </a:rPr>
              <a:t>3 </a:t>
            </a:r>
            <a:r>
              <a:rPr lang="en-US" altLang="zh-CN" sz="1350" dirty="0">
                <a:solidFill>
                  <a:srgbClr val="000000"/>
                </a:solidFill>
                <a:latin typeface="ZztexMono-Regular"/>
              </a:rPr>
              <a:t>LOAD off 0x00000448 </a:t>
            </a:r>
            <a:r>
              <a:rPr lang="en-US" altLang="zh-CN" sz="1350" dirty="0" err="1">
                <a:solidFill>
                  <a:srgbClr val="000000"/>
                </a:solidFill>
                <a:latin typeface="ZztexMono-Regular"/>
              </a:rPr>
              <a:t>vaddr</a:t>
            </a:r>
            <a:r>
              <a:rPr lang="en-US" altLang="zh-CN" sz="1350" dirty="0">
                <a:solidFill>
                  <a:srgbClr val="000000"/>
                </a:solidFill>
                <a:latin typeface="ZztexMono-Regular"/>
              </a:rPr>
              <a:t> 0x08049448 </a:t>
            </a:r>
            <a:r>
              <a:rPr lang="en-US" altLang="zh-CN" sz="1350" dirty="0" err="1">
                <a:solidFill>
                  <a:srgbClr val="000000"/>
                </a:solidFill>
                <a:latin typeface="ZztexMono-Regular"/>
              </a:rPr>
              <a:t>paddr</a:t>
            </a:r>
            <a:r>
              <a:rPr lang="en-US" altLang="zh-CN" sz="1350" dirty="0">
                <a:solidFill>
                  <a:srgbClr val="000000"/>
                </a:solidFill>
                <a:latin typeface="ZztexMono-Regular"/>
              </a:rPr>
              <a:t> 0x08049448 align 2**12</a:t>
            </a:r>
          </a:p>
          <a:p>
            <a:r>
              <a:rPr lang="pt-BR" altLang="zh-CN" sz="1350" dirty="0">
                <a:solidFill>
                  <a:srgbClr val="00AEF0"/>
                </a:solidFill>
                <a:latin typeface="StoneSans"/>
              </a:rPr>
              <a:t>4 </a:t>
            </a:r>
            <a:r>
              <a:rPr lang="pt-BR" altLang="zh-CN" sz="1350" dirty="0">
                <a:solidFill>
                  <a:srgbClr val="000000"/>
                </a:solidFill>
                <a:latin typeface="ZztexMono-Regular"/>
              </a:rPr>
              <a:t>filesz 0x000000e8 memsz 0x00000104 flags rw</a:t>
            </a:r>
            <a:r>
              <a:rPr lang="pt-BR" altLang="zh-CN" sz="1350" i="1" dirty="0">
                <a:solidFill>
                  <a:srgbClr val="000000"/>
                </a:solidFill>
                <a:latin typeface="TimesTen-Italic"/>
              </a:rPr>
              <a:t>code/</a:t>
            </a:r>
          </a:p>
          <a:p>
            <a:r>
              <a:rPr lang="en-US" altLang="zh-CN" sz="1350" i="1" dirty="0">
                <a:solidFill>
                  <a:srgbClr val="000000"/>
                </a:solidFill>
                <a:latin typeface="TimesTen-Italic"/>
              </a:rPr>
              <a:t>link/p-</a:t>
            </a:r>
            <a:r>
              <a:rPr lang="en-US" altLang="zh-CN" sz="1350" i="1" dirty="0" err="1">
                <a:solidFill>
                  <a:srgbClr val="000000"/>
                </a:solidFill>
                <a:latin typeface="TimesTen-Italic"/>
              </a:rPr>
              <a:t>exe.d</a:t>
            </a:r>
            <a:endParaRPr lang="zh-CN" altLang="en-US" sz="1350" dirty="0"/>
          </a:p>
        </p:txBody>
      </p:sp>
      <p:sp>
        <p:nvSpPr>
          <p:cNvPr id="4" name="文本框 3"/>
          <p:cNvSpPr txBox="1"/>
          <p:nvPr/>
        </p:nvSpPr>
        <p:spPr>
          <a:xfrm>
            <a:off x="659334" y="1315301"/>
            <a:ext cx="3137535" cy="300082"/>
          </a:xfrm>
          <a:prstGeom prst="rect">
            <a:avLst/>
          </a:prstGeom>
          <a:noFill/>
        </p:spPr>
        <p:txBody>
          <a:bodyPr wrap="square" rtlCol="0">
            <a:spAutoFit/>
          </a:bodyPr>
          <a:lstStyle/>
          <a:p>
            <a:r>
              <a:rPr lang="zh-CN" altLang="en-US" sz="1350" b="1" dirty="0"/>
              <a:t>段头部表</a:t>
            </a:r>
            <a:r>
              <a:rPr lang="zh-CN" altLang="en-US" sz="1350" dirty="0"/>
              <a:t>描述了装入关系：</a:t>
            </a:r>
          </a:p>
        </p:txBody>
      </p:sp>
      <p:grpSp>
        <p:nvGrpSpPr>
          <p:cNvPr id="5" name="画布 129"/>
          <p:cNvGrpSpPr/>
          <p:nvPr/>
        </p:nvGrpSpPr>
        <p:grpSpPr>
          <a:xfrm>
            <a:off x="2203847" y="3829072"/>
            <a:ext cx="4050506" cy="1669733"/>
            <a:chOff x="0" y="0"/>
            <a:chExt cx="5400675" cy="2226310"/>
          </a:xfrm>
        </p:grpSpPr>
        <p:sp>
          <p:nvSpPr>
            <p:cNvPr id="6" name="矩形 5"/>
            <p:cNvSpPr/>
            <p:nvPr/>
          </p:nvSpPr>
          <p:spPr>
            <a:xfrm>
              <a:off x="0" y="0"/>
              <a:ext cx="5400675" cy="2226310"/>
            </a:xfrm>
            <a:prstGeom prst="rect">
              <a:avLst/>
            </a:prstGeom>
            <a:noFill/>
          </p:spPr>
        </p:sp>
        <p:sp>
          <p:nvSpPr>
            <p:cNvPr id="7" name="Text Box 130"/>
            <p:cNvSpPr txBox="1">
              <a:spLocks noChangeArrowheads="1"/>
            </p:cNvSpPr>
            <p:nvPr/>
          </p:nvSpPr>
          <p:spPr bwMode="auto">
            <a:xfrm>
              <a:off x="160002" y="1911382"/>
              <a:ext cx="675609" cy="279406"/>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文件头</a:t>
              </a:r>
            </a:p>
          </p:txBody>
        </p:sp>
        <p:sp>
          <p:nvSpPr>
            <p:cNvPr id="8" name="Text Box 131"/>
            <p:cNvSpPr txBox="1">
              <a:spLocks noChangeArrowheads="1"/>
            </p:cNvSpPr>
            <p:nvPr/>
          </p:nvSpPr>
          <p:spPr bwMode="auto">
            <a:xfrm>
              <a:off x="835612" y="1911382"/>
              <a:ext cx="82551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程序头表</a:t>
              </a:r>
            </a:p>
          </p:txBody>
        </p:sp>
        <p:sp>
          <p:nvSpPr>
            <p:cNvPr id="9" name="Text Box 132"/>
            <p:cNvSpPr txBox="1">
              <a:spLocks noChangeArrowheads="1"/>
            </p:cNvSpPr>
            <p:nvPr/>
          </p:nvSpPr>
          <p:spPr bwMode="auto">
            <a:xfrm>
              <a:off x="1661123" y="1911382"/>
              <a:ext cx="463606" cy="279406"/>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节</a:t>
              </a:r>
              <a:r>
                <a:rPr lang="en-US" sz="788">
                  <a:latin typeface="Calibri" panose="020F0502020204030204" pitchFamily="34" charset="0"/>
                  <a:ea typeface="宋体" panose="02010600030101010101" pitchFamily="2" charset="-122"/>
                  <a:cs typeface="Times New Roman" panose="02020603050405020304" pitchFamily="18" charset="0"/>
                </a:rPr>
                <a:t>1</a:t>
              </a:r>
              <a:endParaRPr lang="zh-CN" altLang="en-US" sz="788">
                <a:latin typeface="Calibri" panose="020F0502020204030204" pitchFamily="34" charset="0"/>
                <a:ea typeface="宋体" panose="02010600030101010101" pitchFamily="2" charset="-122"/>
                <a:cs typeface="Times New Roman" panose="02020603050405020304" pitchFamily="18" charset="0"/>
              </a:endParaRPr>
            </a:p>
          </p:txBody>
        </p:sp>
        <p:sp>
          <p:nvSpPr>
            <p:cNvPr id="10" name="Text Box 133"/>
            <p:cNvSpPr txBox="1">
              <a:spLocks noChangeArrowheads="1"/>
            </p:cNvSpPr>
            <p:nvPr/>
          </p:nvSpPr>
          <p:spPr bwMode="auto">
            <a:xfrm>
              <a:off x="2124730" y="1911382"/>
              <a:ext cx="463506" cy="279406"/>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节</a:t>
              </a:r>
              <a:r>
                <a:rPr lang="en-US" sz="788">
                  <a:latin typeface="Calibri" panose="020F0502020204030204" pitchFamily="34" charset="0"/>
                  <a:ea typeface="宋体" panose="02010600030101010101" pitchFamily="2" charset="-122"/>
                  <a:cs typeface="Times New Roman" panose="02020603050405020304" pitchFamily="18" charset="0"/>
                </a:rPr>
                <a:t>2</a:t>
              </a:r>
              <a:endParaRPr lang="zh-CN" altLang="en-US" sz="788">
                <a:latin typeface="Calibri" panose="020F0502020204030204" pitchFamily="34" charset="0"/>
                <a:ea typeface="宋体" panose="02010600030101010101" pitchFamily="2" charset="-122"/>
                <a:cs typeface="Times New Roman" panose="02020603050405020304" pitchFamily="18" charset="0"/>
              </a:endParaRPr>
            </a:p>
          </p:txBody>
        </p:sp>
        <p:sp>
          <p:nvSpPr>
            <p:cNvPr id="11" name="Text Box 134"/>
            <p:cNvSpPr txBox="1">
              <a:spLocks noChangeArrowheads="1"/>
            </p:cNvSpPr>
            <p:nvPr/>
          </p:nvSpPr>
          <p:spPr bwMode="auto">
            <a:xfrm>
              <a:off x="3846853" y="1911382"/>
              <a:ext cx="463506" cy="279406"/>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节</a:t>
              </a:r>
              <a:r>
                <a:rPr lang="en-US" sz="788">
                  <a:latin typeface="Calibri" panose="020F0502020204030204" pitchFamily="34" charset="0"/>
                  <a:ea typeface="宋体" panose="02010600030101010101" pitchFamily="2" charset="-122"/>
                  <a:cs typeface="Times New Roman" panose="02020603050405020304" pitchFamily="18" charset="0"/>
                </a:rPr>
                <a:t>n</a:t>
              </a:r>
              <a:endParaRPr lang="zh-CN" altLang="en-US" sz="788">
                <a:latin typeface="Calibri" panose="020F0502020204030204" pitchFamily="34" charset="0"/>
                <a:ea typeface="宋体" panose="02010600030101010101" pitchFamily="2" charset="-122"/>
                <a:cs typeface="Times New Roman" panose="02020603050405020304" pitchFamily="18" charset="0"/>
              </a:endParaRPr>
            </a:p>
          </p:txBody>
        </p:sp>
        <p:sp>
          <p:nvSpPr>
            <p:cNvPr id="12" name="Text Box 135"/>
            <p:cNvSpPr txBox="1">
              <a:spLocks noChangeArrowheads="1"/>
            </p:cNvSpPr>
            <p:nvPr/>
          </p:nvSpPr>
          <p:spPr bwMode="auto">
            <a:xfrm>
              <a:off x="4310360" y="1911382"/>
              <a:ext cx="649609" cy="279406"/>
            </a:xfrm>
            <a:prstGeom prst="rect">
              <a:avLst/>
            </a:prstGeom>
            <a:noFill/>
            <a:ln w="9525">
              <a:solidFill>
                <a:srgbClr val="000000"/>
              </a:solidFill>
              <a:miter lim="800000"/>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pPr algn="just">
                <a:lnSpc>
                  <a:spcPct val="115000"/>
                </a:lnSpc>
              </a:pPr>
              <a:r>
                <a:rPr lang="zh-CN" altLang="en-US" sz="788">
                  <a:latin typeface="Calibri" panose="020F0502020204030204" pitchFamily="34" charset="0"/>
                  <a:ea typeface="宋体" panose="02010600030101010101" pitchFamily="2" charset="-122"/>
                  <a:cs typeface="Times New Roman" panose="02020603050405020304" pitchFamily="18" charset="0"/>
                </a:rPr>
                <a:t>节头表</a:t>
              </a:r>
            </a:p>
          </p:txBody>
        </p:sp>
        <p:cxnSp>
          <p:nvCxnSpPr>
            <p:cNvPr id="13" name="AutoShape 136"/>
            <p:cNvCxnSpPr>
              <a:cxnSpLocks noChangeShapeType="1"/>
            </p:cNvCxnSpPr>
            <p:nvPr/>
          </p:nvCxnSpPr>
          <p:spPr bwMode="auto">
            <a:xfrm>
              <a:off x="908013" y="1904382"/>
              <a:ext cx="13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4" name="AutoShape 137"/>
            <p:cNvCxnSpPr>
              <a:cxnSpLocks noChangeShapeType="1"/>
            </p:cNvCxnSpPr>
            <p:nvPr/>
          </p:nvCxnSpPr>
          <p:spPr bwMode="auto">
            <a:xfrm>
              <a:off x="989314" y="1904382"/>
              <a:ext cx="13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5" name="AutoShape 138"/>
            <p:cNvCxnSpPr>
              <a:cxnSpLocks noChangeShapeType="1"/>
            </p:cNvCxnSpPr>
            <p:nvPr/>
          </p:nvCxnSpPr>
          <p:spPr bwMode="auto">
            <a:xfrm>
              <a:off x="1064815" y="1904382"/>
              <a:ext cx="13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6" name="AutoShape 139"/>
            <p:cNvCxnSpPr>
              <a:cxnSpLocks noChangeShapeType="1"/>
            </p:cNvCxnSpPr>
            <p:nvPr/>
          </p:nvCxnSpPr>
          <p:spPr bwMode="auto">
            <a:xfrm>
              <a:off x="1146116" y="1904382"/>
              <a:ext cx="19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7" name="AutoShape 140"/>
            <p:cNvCxnSpPr>
              <a:cxnSpLocks noChangeShapeType="1"/>
            </p:cNvCxnSpPr>
            <p:nvPr/>
          </p:nvCxnSpPr>
          <p:spPr bwMode="auto">
            <a:xfrm>
              <a:off x="1221117" y="1904382"/>
              <a:ext cx="12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8" name="AutoShape 141"/>
            <p:cNvCxnSpPr>
              <a:cxnSpLocks noChangeShapeType="1"/>
            </p:cNvCxnSpPr>
            <p:nvPr/>
          </p:nvCxnSpPr>
          <p:spPr bwMode="auto">
            <a:xfrm>
              <a:off x="1303018" y="1904382"/>
              <a:ext cx="19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19" name="AutoShape 142"/>
            <p:cNvCxnSpPr>
              <a:cxnSpLocks noChangeShapeType="1"/>
            </p:cNvCxnSpPr>
            <p:nvPr/>
          </p:nvCxnSpPr>
          <p:spPr bwMode="auto">
            <a:xfrm>
              <a:off x="1379219" y="1904382"/>
              <a:ext cx="12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20" name="AutoShape 143"/>
            <p:cNvCxnSpPr>
              <a:cxnSpLocks noChangeShapeType="1"/>
            </p:cNvCxnSpPr>
            <p:nvPr/>
          </p:nvCxnSpPr>
          <p:spPr bwMode="auto">
            <a:xfrm>
              <a:off x="1459820" y="1904382"/>
              <a:ext cx="13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21" name="AutoShape 144"/>
            <p:cNvCxnSpPr>
              <a:cxnSpLocks noChangeShapeType="1"/>
            </p:cNvCxnSpPr>
            <p:nvPr/>
          </p:nvCxnSpPr>
          <p:spPr bwMode="auto">
            <a:xfrm>
              <a:off x="1556322" y="1904382"/>
              <a:ext cx="1300" cy="286406"/>
            </a:xfrm>
            <a:prstGeom prst="straightConnector1">
              <a:avLst/>
            </a:prstGeom>
            <a:noFill/>
            <a:ln w="317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sp>
          <p:nvSpPr>
            <p:cNvPr id="22" name="AutoShape 145"/>
            <p:cNvSpPr>
              <a:spLocks/>
            </p:cNvSpPr>
            <p:nvPr/>
          </p:nvSpPr>
          <p:spPr bwMode="auto">
            <a:xfrm rot="5400000" flipV="1">
              <a:off x="2338032" y="146648"/>
              <a:ext cx="116803" cy="1327818"/>
            </a:xfrm>
            <a:prstGeom prst="rightBrace">
              <a:avLst>
                <a:gd name="adj1" fmla="val 94735"/>
                <a:gd name="adj2" fmla="val 50000"/>
              </a:avLst>
            </a:prstGeom>
            <a:noFill/>
            <a:ln w="9525">
              <a:solidFill>
                <a:srgbClr val="000000"/>
              </a:solidFill>
              <a:round/>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23" name="AutoShape 146"/>
            <p:cNvCxnSpPr>
              <a:cxnSpLocks noChangeShapeType="1"/>
            </p:cNvCxnSpPr>
            <p:nvPr/>
          </p:nvCxnSpPr>
          <p:spPr bwMode="auto">
            <a:xfrm>
              <a:off x="309804" y="719455"/>
              <a:ext cx="4319360" cy="600"/>
            </a:xfrm>
            <a:prstGeom prst="straightConnector1">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24" name="AutoShape 147"/>
            <p:cNvCxnSpPr>
              <a:cxnSpLocks noChangeShapeType="1"/>
            </p:cNvCxnSpPr>
            <p:nvPr/>
          </p:nvCxnSpPr>
          <p:spPr bwMode="auto">
            <a:xfrm>
              <a:off x="309804" y="459050"/>
              <a:ext cx="4319360" cy="700"/>
            </a:xfrm>
            <a:prstGeom prst="straightConnector1">
              <a:avLst/>
            </a:prstGeom>
            <a:noFill/>
            <a:ln w="9525">
              <a:solidFill>
                <a:srgbClr val="000000"/>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cxnSp>
        <p:cxnSp>
          <p:nvCxnSpPr>
            <p:cNvPr id="25" name="AutoShape 148"/>
            <p:cNvCxnSpPr>
              <a:cxnSpLocks noChangeShapeType="1"/>
            </p:cNvCxnSpPr>
            <p:nvPr/>
          </p:nvCxnSpPr>
          <p:spPr bwMode="auto">
            <a:xfrm>
              <a:off x="3060042" y="473650"/>
              <a:ext cx="700" cy="245805"/>
            </a:xfrm>
            <a:prstGeom prst="straightConnector1">
              <a:avLst/>
            </a:prstGeom>
            <a:noFill/>
            <a:ln w="9525">
              <a:solidFill>
                <a:srgbClr val="000000"/>
              </a:solidFill>
              <a:round/>
              <a:headEnd/>
              <a:tailEnd/>
            </a:ln>
            <a:effectLst/>
            <a:extLst>
              <a:ext uri="{909E8E84-426E-40DD-AFC4-6F175D3DCCD1}">
                <a14:hiddenFill xmlns:a14="http://schemas.microsoft.com/office/drawing/2010/main" xmlns="">
                  <a:noFill/>
                </a14:hiddenFill>
              </a:ext>
            </a:extLst>
          </p:spPr>
        </p:cxnSp>
        <p:cxnSp>
          <p:nvCxnSpPr>
            <p:cNvPr id="26" name="AutoShape 150"/>
            <p:cNvCxnSpPr>
              <a:cxnSpLocks noChangeShapeType="1"/>
            </p:cNvCxnSpPr>
            <p:nvPr/>
          </p:nvCxnSpPr>
          <p:spPr bwMode="auto">
            <a:xfrm>
              <a:off x="1699824" y="459050"/>
              <a:ext cx="700" cy="245805"/>
            </a:xfrm>
            <a:prstGeom prst="straightConnector1">
              <a:avLst/>
            </a:prstGeom>
            <a:noFill/>
            <a:ln w="9525">
              <a:solidFill>
                <a:srgbClr val="000000"/>
              </a:solidFill>
              <a:round/>
              <a:headEnd/>
              <a:tailEnd/>
            </a:ln>
            <a:effectLst/>
            <a:extLst>
              <a:ext uri="{909E8E84-426E-40DD-AFC4-6F175D3DCCD1}">
                <a14:hiddenFill xmlns:a14="http://schemas.microsoft.com/office/drawing/2010/main" xmlns="">
                  <a:noFill/>
                </a14:hiddenFill>
              </a:ext>
            </a:extLst>
          </p:spPr>
        </p:cxnSp>
        <p:sp>
          <p:nvSpPr>
            <p:cNvPr id="27" name="Freeform 154"/>
            <p:cNvSpPr>
              <a:spLocks/>
            </p:cNvSpPr>
            <p:nvPr/>
          </p:nvSpPr>
          <p:spPr bwMode="auto">
            <a:xfrm>
              <a:off x="989314" y="1729078"/>
              <a:ext cx="1135416" cy="175304"/>
            </a:xfrm>
            <a:custGeom>
              <a:avLst/>
              <a:gdLst>
                <a:gd name="T0" fmla="*/ 0 w 1788"/>
                <a:gd name="T1" fmla="*/ 175260 h 276"/>
                <a:gd name="T2" fmla="*/ 470535 w 1788"/>
                <a:gd name="T3" fmla="*/ 0 h 276"/>
                <a:gd name="T4" fmla="*/ 1135380 w 1788"/>
                <a:gd name="T5" fmla="*/ 175260 h 276"/>
                <a:gd name="T6" fmla="*/ 0 60000 65536"/>
                <a:gd name="T7" fmla="*/ 0 60000 65536"/>
                <a:gd name="T8" fmla="*/ 0 60000 65536"/>
              </a:gdLst>
              <a:ahLst/>
              <a:cxnLst>
                <a:cxn ang="T6">
                  <a:pos x="T0" y="T1"/>
                </a:cxn>
                <a:cxn ang="T7">
                  <a:pos x="T2" y="T3"/>
                </a:cxn>
                <a:cxn ang="T8">
                  <a:pos x="T4" y="T5"/>
                </a:cxn>
              </a:cxnLst>
              <a:rect l="0" t="0" r="r" b="b"/>
              <a:pathLst>
                <a:path w="1788" h="276">
                  <a:moveTo>
                    <a:pt x="0" y="276"/>
                  </a:moveTo>
                  <a:cubicBezTo>
                    <a:pt x="221" y="138"/>
                    <a:pt x="443" y="0"/>
                    <a:pt x="741" y="0"/>
                  </a:cubicBezTo>
                  <a:cubicBezTo>
                    <a:pt x="1039" y="0"/>
                    <a:pt x="1413" y="138"/>
                    <a:pt x="1788" y="276"/>
                  </a:cubicBezTo>
                </a:path>
              </a:pathLst>
            </a:custGeom>
            <a:noFill/>
            <a:ln w="9525">
              <a:solidFill>
                <a:srgbClr val="000000"/>
              </a:solidFill>
              <a:round/>
              <a:headEnd/>
              <a:tailEnd type="stealth" w="med" len="me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8" name="Freeform 155"/>
            <p:cNvSpPr>
              <a:spLocks/>
            </p:cNvSpPr>
            <p:nvPr/>
          </p:nvSpPr>
          <p:spPr bwMode="auto">
            <a:xfrm>
              <a:off x="990614" y="1500473"/>
              <a:ext cx="1659823" cy="403909"/>
            </a:xfrm>
            <a:custGeom>
              <a:avLst/>
              <a:gdLst>
                <a:gd name="T0" fmla="*/ 0 w 2516"/>
                <a:gd name="T1" fmla="*/ 403860 h 636"/>
                <a:gd name="T2" fmla="*/ 973107 w 2516"/>
                <a:gd name="T3" fmla="*/ 30480 h 636"/>
                <a:gd name="T4" fmla="*/ 1659890 w 2516"/>
                <a:gd name="T5" fmla="*/ 221615 h 636"/>
                <a:gd name="T6" fmla="*/ 0 60000 65536"/>
                <a:gd name="T7" fmla="*/ 0 60000 65536"/>
                <a:gd name="T8" fmla="*/ 0 60000 65536"/>
              </a:gdLst>
              <a:ahLst/>
              <a:cxnLst>
                <a:cxn ang="T6">
                  <a:pos x="T0" y="T1"/>
                </a:cxn>
                <a:cxn ang="T7">
                  <a:pos x="T2" y="T3"/>
                </a:cxn>
                <a:cxn ang="T8">
                  <a:pos x="T4" y="T5"/>
                </a:cxn>
              </a:cxnLst>
              <a:rect l="0" t="0" r="r" b="b"/>
              <a:pathLst>
                <a:path w="2516" h="636">
                  <a:moveTo>
                    <a:pt x="0" y="636"/>
                  </a:moveTo>
                  <a:cubicBezTo>
                    <a:pt x="528" y="366"/>
                    <a:pt x="1056" y="96"/>
                    <a:pt x="1475" y="48"/>
                  </a:cubicBezTo>
                  <a:cubicBezTo>
                    <a:pt x="1894" y="0"/>
                    <a:pt x="2205" y="174"/>
                    <a:pt x="2516" y="349"/>
                  </a:cubicBezTo>
                </a:path>
              </a:pathLst>
            </a:custGeom>
            <a:noFill/>
            <a:ln w="9525">
              <a:solidFill>
                <a:srgbClr val="000000"/>
              </a:solidFill>
              <a:round/>
              <a:headEnd/>
              <a:tailEnd type="stealth" w="med" len="me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29" name="Freeform 156"/>
            <p:cNvSpPr>
              <a:spLocks/>
            </p:cNvSpPr>
            <p:nvPr/>
          </p:nvSpPr>
          <p:spPr bwMode="auto">
            <a:xfrm>
              <a:off x="989314" y="720055"/>
              <a:ext cx="742910" cy="1191326"/>
            </a:xfrm>
            <a:custGeom>
              <a:avLst/>
              <a:gdLst>
                <a:gd name="T0" fmla="*/ 0 w 1170"/>
                <a:gd name="T1" fmla="*/ 1191260 h 1876"/>
                <a:gd name="T2" fmla="*/ 624205 w 1170"/>
                <a:gd name="T3" fmla="*/ 387985 h 1876"/>
                <a:gd name="T4" fmla="*/ 711200 w 1170"/>
                <a:gd name="T5" fmla="*/ 0 h 1876"/>
                <a:gd name="T6" fmla="*/ 0 60000 65536"/>
                <a:gd name="T7" fmla="*/ 0 60000 65536"/>
                <a:gd name="T8" fmla="*/ 0 60000 65536"/>
              </a:gdLst>
              <a:ahLst/>
              <a:cxnLst>
                <a:cxn ang="T6">
                  <a:pos x="T0" y="T1"/>
                </a:cxn>
                <a:cxn ang="T7">
                  <a:pos x="T2" y="T3"/>
                </a:cxn>
                <a:cxn ang="T8">
                  <a:pos x="T4" y="T5"/>
                </a:cxn>
              </a:cxnLst>
              <a:rect l="0" t="0" r="r" b="b"/>
              <a:pathLst>
                <a:path w="1170" h="1876">
                  <a:moveTo>
                    <a:pt x="0" y="1876"/>
                  </a:moveTo>
                  <a:cubicBezTo>
                    <a:pt x="398" y="1400"/>
                    <a:pt x="796" y="924"/>
                    <a:pt x="983" y="611"/>
                  </a:cubicBezTo>
                  <a:cubicBezTo>
                    <a:pt x="1170" y="298"/>
                    <a:pt x="1145" y="149"/>
                    <a:pt x="1120"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30" name="AutoShape 159"/>
            <p:cNvCxnSpPr>
              <a:cxnSpLocks noChangeShapeType="1"/>
            </p:cNvCxnSpPr>
            <p:nvPr/>
          </p:nvCxnSpPr>
          <p:spPr bwMode="auto">
            <a:xfrm flipV="1">
              <a:off x="2903240" y="2063785"/>
              <a:ext cx="484507" cy="7000"/>
            </a:xfrm>
            <a:prstGeom prst="straightConnector1">
              <a:avLst/>
            </a:prstGeom>
            <a:noFill/>
            <a:ln w="25400">
              <a:solidFill>
                <a:srgbClr val="000000"/>
              </a:solidFill>
              <a:prstDash val="dash"/>
              <a:round/>
              <a:headEnd/>
              <a:tailEnd/>
            </a:ln>
            <a:effectLst/>
            <a:extLst>
              <a:ext uri="{909E8E84-426E-40DD-AFC4-6F175D3DCCD1}">
                <a14:hiddenFill xmlns:a14="http://schemas.microsoft.com/office/drawing/2010/main" xmlns="">
                  <a:noFill/>
                </a14:hiddenFill>
              </a:ext>
            </a:extLst>
          </p:spPr>
        </p:cxnSp>
        <p:sp>
          <p:nvSpPr>
            <p:cNvPr id="31" name="Text Box 160"/>
            <p:cNvSpPr txBox="1">
              <a:spLocks noChangeArrowheads="1"/>
            </p:cNvSpPr>
            <p:nvPr/>
          </p:nvSpPr>
          <p:spPr bwMode="auto">
            <a:xfrm>
              <a:off x="1011514" y="848358"/>
              <a:ext cx="689010" cy="3277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Calibri" panose="020F0502020204030204" pitchFamily="34" charset="0"/>
                  <a:ea typeface="宋体" panose="02010600030101010101" pitchFamily="2" charset="-122"/>
                  <a:cs typeface="Times New Roman" panose="02020603050405020304" pitchFamily="18" charset="0"/>
                </a:rPr>
                <a:t>p_vaddr</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sp>
          <p:nvSpPr>
            <p:cNvPr id="32" name="Text Box 161"/>
            <p:cNvSpPr txBox="1">
              <a:spLocks noChangeArrowheads="1"/>
            </p:cNvSpPr>
            <p:nvPr/>
          </p:nvSpPr>
          <p:spPr bwMode="auto">
            <a:xfrm>
              <a:off x="1798925" y="63441"/>
              <a:ext cx="689010" cy="3277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Calibri" panose="020F0502020204030204" pitchFamily="34" charset="0"/>
                  <a:ea typeface="宋体" panose="02010600030101010101" pitchFamily="2" charset="-122"/>
                  <a:cs typeface="Times New Roman" panose="02020603050405020304" pitchFamily="18" charset="0"/>
                </a:rPr>
                <a:t>p_filesz</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sp>
          <p:nvSpPr>
            <p:cNvPr id="33" name="Text Box 162"/>
            <p:cNvSpPr txBox="1">
              <a:spLocks noChangeArrowheads="1"/>
            </p:cNvSpPr>
            <p:nvPr/>
          </p:nvSpPr>
          <p:spPr bwMode="auto">
            <a:xfrm>
              <a:off x="1196317" y="1628175"/>
              <a:ext cx="689010" cy="3276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Calibri" panose="020F0502020204030204" pitchFamily="34" charset="0"/>
                  <a:ea typeface="宋体" panose="02010600030101010101" pitchFamily="2" charset="-122"/>
                  <a:cs typeface="Times New Roman" panose="02020603050405020304" pitchFamily="18" charset="0"/>
                </a:rPr>
                <a:t>p_offset</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cxnSp>
          <p:nvCxnSpPr>
            <p:cNvPr id="34" name="AutoShape 163"/>
            <p:cNvCxnSpPr>
              <a:cxnSpLocks noChangeShapeType="1"/>
            </p:cNvCxnSpPr>
            <p:nvPr/>
          </p:nvCxnSpPr>
          <p:spPr bwMode="auto">
            <a:xfrm>
              <a:off x="2743238" y="752456"/>
              <a:ext cx="424106" cy="1184326"/>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xmlns="">
                  <a:noFill/>
                </a14:hiddenFill>
              </a:ext>
            </a:extLst>
          </p:spPr>
        </p:cxnSp>
        <p:cxnSp>
          <p:nvCxnSpPr>
            <p:cNvPr id="35" name="AutoShape 164"/>
            <p:cNvCxnSpPr>
              <a:cxnSpLocks noChangeShapeType="1"/>
            </p:cNvCxnSpPr>
            <p:nvPr/>
          </p:nvCxnSpPr>
          <p:spPr bwMode="auto">
            <a:xfrm>
              <a:off x="1699824" y="752456"/>
              <a:ext cx="424206" cy="1184326"/>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xmlns="">
                  <a:noFill/>
                </a14:hiddenFill>
              </a:ext>
            </a:extLst>
          </p:spPr>
        </p:cxnSp>
        <p:sp>
          <p:nvSpPr>
            <p:cNvPr id="36" name="AutoShape 165"/>
            <p:cNvSpPr>
              <a:spLocks/>
            </p:cNvSpPr>
            <p:nvPr/>
          </p:nvSpPr>
          <p:spPr bwMode="auto">
            <a:xfrm rot="16200000">
              <a:off x="2541934" y="1311873"/>
              <a:ext cx="207605" cy="1042714"/>
            </a:xfrm>
            <a:prstGeom prst="rightBrace">
              <a:avLst>
                <a:gd name="adj1" fmla="val 41855"/>
                <a:gd name="adj2" fmla="val 50000"/>
              </a:avLst>
            </a:prstGeom>
            <a:noFill/>
            <a:ln w="9525">
              <a:solidFill>
                <a:srgbClr val="000000"/>
              </a:solidFill>
              <a:round/>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7" name="Text Box 166"/>
            <p:cNvSpPr txBox="1">
              <a:spLocks noChangeArrowheads="1"/>
            </p:cNvSpPr>
            <p:nvPr/>
          </p:nvSpPr>
          <p:spPr bwMode="auto">
            <a:xfrm>
              <a:off x="2089129" y="1312568"/>
              <a:ext cx="689010" cy="3276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Calibri" panose="020F0502020204030204" pitchFamily="34" charset="0"/>
                  <a:ea typeface="宋体" panose="02010600030101010101" pitchFamily="2" charset="-122"/>
                  <a:cs typeface="Times New Roman" panose="02020603050405020304" pitchFamily="18" charset="0"/>
                </a:rPr>
                <a:t>p_filesz</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sp>
          <p:nvSpPr>
            <p:cNvPr id="38" name="Freeform 167"/>
            <p:cNvSpPr>
              <a:spLocks/>
            </p:cNvSpPr>
            <p:nvPr/>
          </p:nvSpPr>
          <p:spPr bwMode="auto">
            <a:xfrm>
              <a:off x="990614" y="869259"/>
              <a:ext cx="1436320" cy="1042123"/>
            </a:xfrm>
            <a:custGeom>
              <a:avLst/>
              <a:gdLst>
                <a:gd name="T0" fmla="*/ 0 w 2262"/>
                <a:gd name="T1" fmla="*/ 1042035 h 1641"/>
                <a:gd name="T2" fmla="*/ 1202690 w 2262"/>
                <a:gd name="T3" fmla="*/ 238760 h 1641"/>
                <a:gd name="T4" fmla="*/ 1400810 w 2262"/>
                <a:gd name="T5" fmla="*/ 0 h 1641"/>
                <a:gd name="T6" fmla="*/ 0 60000 65536"/>
                <a:gd name="T7" fmla="*/ 0 60000 65536"/>
                <a:gd name="T8" fmla="*/ 0 60000 65536"/>
              </a:gdLst>
              <a:ahLst/>
              <a:cxnLst>
                <a:cxn ang="T6">
                  <a:pos x="T0" y="T1"/>
                </a:cxn>
                <a:cxn ang="T7">
                  <a:pos x="T2" y="T3"/>
                </a:cxn>
                <a:cxn ang="T8">
                  <a:pos x="T4" y="T5"/>
                </a:cxn>
              </a:cxnLst>
              <a:rect l="0" t="0" r="r" b="b"/>
              <a:pathLst>
                <a:path w="2262" h="1641">
                  <a:moveTo>
                    <a:pt x="0" y="1641"/>
                  </a:moveTo>
                  <a:cubicBezTo>
                    <a:pt x="763" y="1145"/>
                    <a:pt x="1526" y="649"/>
                    <a:pt x="1894" y="376"/>
                  </a:cubicBezTo>
                  <a:cubicBezTo>
                    <a:pt x="2262" y="103"/>
                    <a:pt x="2234" y="51"/>
                    <a:pt x="2206" y="0"/>
                  </a:cubicBezTo>
                </a:path>
              </a:pathLst>
            </a:custGeom>
            <a:noFill/>
            <a:ln w="9525">
              <a:solidFill>
                <a:srgbClr val="000000"/>
              </a:solidFill>
              <a:round/>
              <a:headEnd/>
              <a:tailEnd type="stealth" w="med" len="me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39" name="Text Box 168"/>
            <p:cNvSpPr txBox="1">
              <a:spLocks noChangeArrowheads="1"/>
            </p:cNvSpPr>
            <p:nvPr/>
          </p:nvSpPr>
          <p:spPr bwMode="auto">
            <a:xfrm>
              <a:off x="2089129" y="984861"/>
              <a:ext cx="772811" cy="3277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Calibri" panose="020F0502020204030204" pitchFamily="34" charset="0"/>
                  <a:ea typeface="宋体" panose="02010600030101010101" pitchFamily="2" charset="-122"/>
                  <a:cs typeface="Times New Roman" panose="02020603050405020304" pitchFamily="18" charset="0"/>
                </a:rPr>
                <a:t>p_memsz</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sp>
          <p:nvSpPr>
            <p:cNvPr id="40" name="AutoShape 169"/>
            <p:cNvSpPr>
              <a:spLocks/>
            </p:cNvSpPr>
            <p:nvPr/>
          </p:nvSpPr>
          <p:spPr bwMode="auto">
            <a:xfrm rot="16200000">
              <a:off x="2825139" y="214645"/>
              <a:ext cx="153003" cy="316804"/>
            </a:xfrm>
            <a:prstGeom prst="rightBrace">
              <a:avLst>
                <a:gd name="adj1" fmla="val 17255"/>
                <a:gd name="adj2" fmla="val 50000"/>
              </a:avLst>
            </a:prstGeom>
            <a:noFill/>
            <a:ln w="9525">
              <a:solidFill>
                <a:srgbClr val="000000"/>
              </a:solidFill>
              <a:round/>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1" name="AutoShape 170"/>
            <p:cNvSpPr>
              <a:spLocks/>
            </p:cNvSpPr>
            <p:nvPr/>
          </p:nvSpPr>
          <p:spPr bwMode="auto">
            <a:xfrm rot="16200000">
              <a:off x="2144929" y="-138359"/>
              <a:ext cx="153103" cy="1042614"/>
            </a:xfrm>
            <a:prstGeom prst="rightBrace">
              <a:avLst>
                <a:gd name="adj1" fmla="val 56749"/>
                <a:gd name="adj2" fmla="val 50000"/>
              </a:avLst>
            </a:prstGeom>
            <a:noFill/>
            <a:ln w="9525">
              <a:solidFill>
                <a:srgbClr val="000000"/>
              </a:solidFill>
              <a:round/>
              <a:headEnd/>
              <a:tailEnd/>
            </a:ln>
            <a:effectLst/>
            <a:extLst>
              <a:ext uri="{909E8E84-426E-40DD-AFC4-6F175D3DCCD1}">
                <a14:hiddenFill xmlns:a14="http://schemas.microsoft.com/office/drawing/2010/main" xmlns="">
                  <a:solidFill>
                    <a:srgbClr val="9BBB59"/>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cxnSp>
          <p:nvCxnSpPr>
            <p:cNvPr id="42" name="AutoShape 172"/>
            <p:cNvCxnSpPr>
              <a:cxnSpLocks noChangeShapeType="1"/>
            </p:cNvCxnSpPr>
            <p:nvPr/>
          </p:nvCxnSpPr>
          <p:spPr bwMode="auto">
            <a:xfrm>
              <a:off x="2743238" y="455249"/>
              <a:ext cx="6900" cy="231205"/>
            </a:xfrm>
            <a:prstGeom prst="straightConnector1">
              <a:avLst/>
            </a:prstGeom>
            <a:noFill/>
            <a:ln w="9525">
              <a:solidFill>
                <a:srgbClr val="000000"/>
              </a:solidFill>
              <a:prstDash val="dash"/>
              <a:round/>
              <a:headEnd/>
              <a:tailEnd/>
            </a:ln>
            <a:effectLst/>
            <a:extLst>
              <a:ext uri="{909E8E84-426E-40DD-AFC4-6F175D3DCCD1}">
                <a14:hiddenFill xmlns:a14="http://schemas.microsoft.com/office/drawing/2010/main" xmlns="">
                  <a:noFill/>
                </a14:hiddenFill>
              </a:ext>
            </a:extLst>
          </p:spPr>
        </p:cxnSp>
        <p:sp>
          <p:nvSpPr>
            <p:cNvPr id="43" name="Text Box 173"/>
            <p:cNvSpPr txBox="1">
              <a:spLocks noChangeArrowheads="1"/>
            </p:cNvSpPr>
            <p:nvPr/>
          </p:nvSpPr>
          <p:spPr bwMode="auto">
            <a:xfrm>
              <a:off x="2372057" y="0"/>
              <a:ext cx="3028618" cy="280151"/>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zh-CN" altLang="en-US" sz="750">
                  <a:latin typeface="Calibri" panose="020F0502020204030204" pitchFamily="34" charset="0"/>
                  <a:ea typeface="宋体" panose="02010600030101010101" pitchFamily="2" charset="-122"/>
                  <a:cs typeface="Times New Roman" panose="02020603050405020304" pitchFamily="18" charset="0"/>
                </a:rPr>
                <a:t>（虚存中空间的段可以大于在文件空间中的段）</a:t>
              </a:r>
              <a:endParaRPr lang="zh-CN" altLang="en-US" sz="788">
                <a:latin typeface="Calibri" panose="020F0502020204030204" pitchFamily="34" charset="0"/>
                <a:ea typeface="宋体" panose="02010600030101010101" pitchFamily="2" charset="-122"/>
                <a:cs typeface="Times New Roman" panose="02020603050405020304" pitchFamily="18" charset="0"/>
              </a:endParaRPr>
            </a:p>
          </p:txBody>
        </p:sp>
        <p:sp>
          <p:nvSpPr>
            <p:cNvPr id="44" name="Text Box 174"/>
            <p:cNvSpPr txBox="1">
              <a:spLocks noChangeArrowheads="1"/>
            </p:cNvSpPr>
            <p:nvPr/>
          </p:nvSpPr>
          <p:spPr bwMode="auto">
            <a:xfrm>
              <a:off x="194303" y="424749"/>
              <a:ext cx="1265518" cy="327707"/>
            </a:xfrm>
            <a:prstGeom prst="rect">
              <a:avLst/>
            </a:prstGeom>
            <a:noFill/>
            <a:ln>
              <a:noFill/>
            </a:ln>
            <a:extLst>
              <a:ext uri="{909E8E84-426E-40DD-AFC4-6F175D3DCCD1}">
                <a14:hiddenFill xmlns:a14="http://schemas.microsoft.com/office/drawing/2010/main" xmlns="">
                  <a:solidFill>
                    <a:srgbClr val="9BBB59"/>
                  </a:solidFill>
                </a14:hiddenFill>
              </a:ext>
              <a:ext uri="{91240B29-F687-4F45-9708-019B960494DF}">
                <a14:hiddenLine xmlns:a14="http://schemas.microsoft.com/office/drawing/2010/main" xmlns="" w="9525">
                  <a:solidFill>
                    <a:srgbClr val="000000"/>
                  </a:solidFill>
                  <a:miter lim="800000"/>
                  <a:headEnd/>
                  <a:tailEnd/>
                </a14:hiddenLine>
              </a:ext>
            </a:extLst>
          </p:spPr>
          <p:txBody>
            <a:bodyPr rot="0" vert="horz" wrap="square" lIns="68580" tIns="34290" rIns="68580" bIns="34290" anchor="t" anchorCtr="0" upright="1">
              <a:noAutofit/>
            </a:bodyPr>
            <a:lstStyle/>
            <a:p>
              <a:pPr algn="just">
                <a:lnSpc>
                  <a:spcPct val="115000"/>
                </a:lnSpc>
              </a:pPr>
              <a:r>
                <a:rPr lang="en-US" sz="788" dirty="0" err="1">
                  <a:solidFill>
                    <a:srgbClr val="0000FF"/>
                  </a:solidFill>
                  <a:latin typeface="宋体" panose="02010600030101010101" pitchFamily="2" charset="-122"/>
                  <a:ea typeface="宋体" panose="02010600030101010101" pitchFamily="2" charset="-122"/>
                  <a:cs typeface="Times New Roman" panose="02020603050405020304" pitchFamily="18" charset="0"/>
                </a:rPr>
                <a:t>进程虚地址空间</a:t>
              </a:r>
              <a:endParaRPr lang="zh-CN" altLang="en-US" sz="788" dirty="0">
                <a:latin typeface="Calibri" panose="020F0502020204030204" pitchFamily="34" charset="0"/>
                <a:ea typeface="宋体" panose="02010600030101010101" pitchFamily="2" charset="-122"/>
                <a:cs typeface="Times New Roman" panose="02020603050405020304" pitchFamily="18" charset="0"/>
              </a:endParaRPr>
            </a:p>
          </p:txBody>
        </p:sp>
        <p:sp>
          <p:nvSpPr>
            <p:cNvPr id="45" name="Rectangle 11958"/>
            <p:cNvSpPr>
              <a:spLocks noChangeArrowheads="1"/>
            </p:cNvSpPr>
            <p:nvPr/>
          </p:nvSpPr>
          <p:spPr bwMode="auto">
            <a:xfrm>
              <a:off x="4310360" y="1911382"/>
              <a:ext cx="908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6" name="Rectangle 11959"/>
            <p:cNvSpPr>
              <a:spLocks noChangeArrowheads="1"/>
            </p:cNvSpPr>
            <p:nvPr/>
          </p:nvSpPr>
          <p:spPr bwMode="auto">
            <a:xfrm>
              <a:off x="4401161" y="1910082"/>
              <a:ext cx="908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7" name="Rectangle 11960"/>
            <p:cNvSpPr>
              <a:spLocks noChangeArrowheads="1"/>
            </p:cNvSpPr>
            <p:nvPr/>
          </p:nvSpPr>
          <p:spPr bwMode="auto">
            <a:xfrm>
              <a:off x="4491962" y="1910082"/>
              <a:ext cx="908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8" name="Rectangle 11961"/>
            <p:cNvSpPr>
              <a:spLocks noChangeArrowheads="1"/>
            </p:cNvSpPr>
            <p:nvPr/>
          </p:nvSpPr>
          <p:spPr bwMode="auto">
            <a:xfrm>
              <a:off x="4582764" y="1910082"/>
              <a:ext cx="909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49" name="Rectangle 11962"/>
            <p:cNvSpPr>
              <a:spLocks noChangeArrowheads="1"/>
            </p:cNvSpPr>
            <p:nvPr/>
          </p:nvSpPr>
          <p:spPr bwMode="auto">
            <a:xfrm>
              <a:off x="4673665" y="1908782"/>
              <a:ext cx="908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sp>
          <p:nvSpPr>
            <p:cNvPr id="50" name="Rectangle 11963"/>
            <p:cNvSpPr>
              <a:spLocks noChangeArrowheads="1"/>
            </p:cNvSpPr>
            <p:nvPr/>
          </p:nvSpPr>
          <p:spPr bwMode="auto">
            <a:xfrm>
              <a:off x="4764466" y="1908782"/>
              <a:ext cx="90801" cy="279406"/>
            </a:xfrm>
            <a:prstGeom prst="rect">
              <a:avLst/>
            </a:prstGeom>
            <a:noFill/>
            <a:ln w="3175">
              <a:solidFill>
                <a:srgbClr val="000000"/>
              </a:solidFill>
              <a:miter lim="800000"/>
              <a:headEnd/>
              <a:tailEnd/>
            </a:ln>
            <a:effectLst/>
            <a:extLs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dist="28398" dir="3806097" algn="ctr" rotWithShape="0">
                      <a:srgbClr val="4E6128">
                        <a:alpha val="50000"/>
                      </a:srgbClr>
                    </a:outerShdw>
                  </a:effectLst>
                </a14:hiddenEffects>
              </a:ext>
            </a:extLst>
          </p:spPr>
          <p:txBody>
            <a:bodyPr rot="0" vert="horz" wrap="square" lIns="68580" tIns="34290" rIns="68580" bIns="34290" anchor="t" anchorCtr="0" upright="1">
              <a:noAutofit/>
            </a:bodyPr>
            <a:lstStyle/>
            <a:p>
              <a:endParaRPr lang="zh-CN" altLang="en-US" sz="1350"/>
            </a:p>
          </p:txBody>
        </p:sp>
      </p:grpSp>
    </p:spTree>
    <p:extLst>
      <p:ext uri="{BB962C8B-B14F-4D97-AF65-F5344CB8AC3E}">
        <p14:creationId xmlns:p14="http://schemas.microsoft.com/office/powerpoint/2010/main" xmlns="" val="2510226880"/>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12"/>
          </p:nvPr>
        </p:nvSpPr>
        <p:spPr/>
        <p:txBody>
          <a:bodyPr/>
          <a:lstStyle/>
          <a:p>
            <a:pPr>
              <a:defRPr/>
            </a:pPr>
            <a:fld id="{891184C0-916E-4CCA-8FFE-169A3289BBF6}" type="slidenum">
              <a:rPr lang="zh-CN" altLang="en-US" smtClean="0"/>
              <a:pPr>
                <a:defRPr/>
              </a:pPr>
              <a:t>77</a:t>
            </a:fld>
            <a:endParaRPr lang="zh-CN" altLang="en-US"/>
          </a:p>
        </p:txBody>
      </p:sp>
      <p:pic>
        <p:nvPicPr>
          <p:cNvPr id="3" name="图片 2"/>
          <p:cNvPicPr>
            <a:picLocks noChangeAspect="1"/>
          </p:cNvPicPr>
          <p:nvPr/>
        </p:nvPicPr>
        <p:blipFill>
          <a:blip r:embed="rId3" cstate="print"/>
          <a:stretch>
            <a:fillRect/>
          </a:stretch>
        </p:blipFill>
        <p:spPr>
          <a:xfrm>
            <a:off x="3936590" y="1372220"/>
            <a:ext cx="5094653" cy="4256045"/>
          </a:xfrm>
          <a:prstGeom prst="rect">
            <a:avLst/>
          </a:prstGeom>
        </p:spPr>
      </p:pic>
      <p:sp>
        <p:nvSpPr>
          <p:cNvPr id="4" name="矩形 3"/>
          <p:cNvSpPr/>
          <p:nvPr/>
        </p:nvSpPr>
        <p:spPr>
          <a:xfrm>
            <a:off x="620100" y="1372220"/>
            <a:ext cx="3674723" cy="1754326"/>
          </a:xfrm>
          <a:prstGeom prst="rect">
            <a:avLst/>
          </a:prstGeom>
        </p:spPr>
        <p:txBody>
          <a:bodyPr wrap="square">
            <a:spAutoFit/>
          </a:bodyPr>
          <a:lstStyle/>
          <a:p>
            <a:r>
              <a:rPr lang="zh-CN" altLang="en-US" sz="1350" b="1" dirty="0"/>
              <a:t>进程空间的布局：</a:t>
            </a:r>
            <a:endParaRPr lang="en-US" altLang="zh-CN" sz="1350" b="1" dirty="0"/>
          </a:p>
          <a:p>
            <a:pPr marL="214313" indent="-214313">
              <a:buFont typeface="Wingdings" panose="05000000000000000000" pitchFamily="2" charset="2"/>
              <a:buChar char="Ø"/>
            </a:pPr>
            <a:r>
              <a:rPr lang="zh-CN" altLang="en-US" sz="1350" dirty="0"/>
              <a:t>由装载器根据</a:t>
            </a:r>
            <a:r>
              <a:rPr lang="en-US" altLang="zh-CN" sz="1350" dirty="0"/>
              <a:t>ELF</a:t>
            </a:r>
            <a:r>
              <a:rPr lang="zh-CN" altLang="en-US" sz="1350" dirty="0"/>
              <a:t>可执行文件而创建</a:t>
            </a:r>
            <a:endParaRPr lang="en-US" altLang="zh-CN" sz="1350" dirty="0"/>
          </a:p>
          <a:p>
            <a:pPr marL="214313" indent="-214313">
              <a:buFont typeface="Wingdings" panose="05000000000000000000" pitchFamily="2" charset="2"/>
              <a:buChar char="Ø"/>
            </a:pPr>
            <a:r>
              <a:rPr lang="zh-CN" altLang="en-US" sz="1350" dirty="0"/>
              <a:t>程序入口由文件头</a:t>
            </a:r>
            <a:r>
              <a:rPr lang="en-US" altLang="zh-CN" sz="1350" dirty="0"/>
              <a:t>entry</a:t>
            </a:r>
            <a:r>
              <a:rPr lang="zh-CN" altLang="en-US" sz="1350" dirty="0"/>
              <a:t> </a:t>
            </a:r>
            <a:r>
              <a:rPr lang="en-US" altLang="zh-CN" sz="1350" dirty="0"/>
              <a:t>point</a:t>
            </a:r>
            <a:r>
              <a:rPr lang="zh-CN" altLang="en-US" sz="1350" dirty="0"/>
              <a:t>指出，对应于代码段</a:t>
            </a:r>
            <a:r>
              <a:rPr lang="en-US" altLang="zh-CN" sz="1350" dirty="0"/>
              <a:t>.</a:t>
            </a:r>
            <a:r>
              <a:rPr lang="en-US" altLang="zh-CN" sz="1350" dirty="0" err="1"/>
              <a:t>init</a:t>
            </a:r>
            <a:r>
              <a:rPr lang="zh-CN" altLang="en-US" sz="1350" dirty="0"/>
              <a:t>节（来源于</a:t>
            </a:r>
            <a:r>
              <a:rPr lang="en-US" altLang="zh-CN" sz="1350" dirty="0" err="1"/>
              <a:t>ctrl.o</a:t>
            </a:r>
            <a:r>
              <a:rPr lang="zh-CN" altLang="en-US" sz="1350" dirty="0"/>
              <a:t>）的</a:t>
            </a:r>
            <a:r>
              <a:rPr lang="en-US" altLang="zh-CN" sz="1350" dirty="0"/>
              <a:t>_start</a:t>
            </a:r>
            <a:r>
              <a:rPr lang="zh-CN" altLang="en-US" sz="1350" dirty="0"/>
              <a:t>启动代码</a:t>
            </a:r>
            <a:endParaRPr lang="en-US" altLang="zh-CN" sz="1350" dirty="0"/>
          </a:p>
          <a:p>
            <a:pPr marL="214313" indent="-214313">
              <a:buFont typeface="Wingdings" panose="05000000000000000000" pitchFamily="2" charset="2"/>
              <a:buChar char="Ø"/>
            </a:pPr>
            <a:r>
              <a:rPr lang="zh-CN" altLang="en-US" sz="1350" dirty="0"/>
              <a:t>退出代码由启动时的</a:t>
            </a:r>
            <a:r>
              <a:rPr lang="en-US" altLang="zh-CN" sz="1350" dirty="0" err="1"/>
              <a:t>atexit</a:t>
            </a:r>
            <a:r>
              <a:rPr lang="en-US" altLang="zh-CN" sz="1350" dirty="0"/>
              <a:t>()</a:t>
            </a:r>
            <a:r>
              <a:rPr lang="zh-CN" altLang="en-US" sz="1350" dirty="0"/>
              <a:t>设置，程序在执行</a:t>
            </a:r>
            <a:r>
              <a:rPr lang="en-US" altLang="zh-CN" sz="1350" dirty="0"/>
              <a:t>exit()</a:t>
            </a:r>
            <a:r>
              <a:rPr lang="zh-CN" altLang="en-US" sz="1350" dirty="0"/>
              <a:t>时将调用这些退出代码，最后通过</a:t>
            </a:r>
            <a:r>
              <a:rPr lang="en-US" altLang="zh-CN" sz="1350" dirty="0"/>
              <a:t>_exit</a:t>
            </a:r>
            <a:r>
              <a:rPr lang="zh-CN" altLang="en-US" sz="1350" dirty="0"/>
              <a:t>将控制权还给操作系统</a:t>
            </a:r>
          </a:p>
        </p:txBody>
      </p:sp>
      <p:sp>
        <p:nvSpPr>
          <p:cNvPr id="5" name="矩形 4"/>
          <p:cNvSpPr/>
          <p:nvPr/>
        </p:nvSpPr>
        <p:spPr>
          <a:xfrm>
            <a:off x="297180" y="3792409"/>
            <a:ext cx="4726305" cy="1754326"/>
          </a:xfrm>
          <a:prstGeom prst="rect">
            <a:avLst/>
          </a:prstGeom>
        </p:spPr>
        <p:txBody>
          <a:bodyPr wrap="square">
            <a:spAutoFit/>
          </a:bodyPr>
          <a:lstStyle/>
          <a:p>
            <a:r>
              <a:rPr lang="en-US" altLang="zh-CN" sz="1350" dirty="0" err="1">
                <a:solidFill>
                  <a:srgbClr val="00AEF0"/>
                </a:solidFill>
                <a:latin typeface="StoneSans"/>
              </a:rPr>
              <a:t>crtl.o</a:t>
            </a:r>
            <a:r>
              <a:rPr lang="zh-CN" altLang="en-US" sz="1350" dirty="0">
                <a:solidFill>
                  <a:srgbClr val="00AEF0"/>
                </a:solidFill>
                <a:latin typeface="StoneSans"/>
              </a:rPr>
              <a:t>的伪代码：</a:t>
            </a:r>
            <a:endParaRPr lang="en-US" altLang="zh-CN" sz="1350" dirty="0">
              <a:solidFill>
                <a:srgbClr val="00AEF0"/>
              </a:solidFill>
              <a:latin typeface="StoneSans"/>
            </a:endParaRPr>
          </a:p>
          <a:p>
            <a:r>
              <a:rPr lang="en-US" altLang="zh-CN" sz="1350" dirty="0">
                <a:solidFill>
                  <a:srgbClr val="00AEF0"/>
                </a:solidFill>
                <a:latin typeface="StoneSans"/>
              </a:rPr>
              <a:t>1 </a:t>
            </a:r>
            <a:r>
              <a:rPr lang="en-US" altLang="zh-CN" sz="1350" dirty="0">
                <a:solidFill>
                  <a:srgbClr val="000000"/>
                </a:solidFill>
                <a:latin typeface="ZztexMono-Regular"/>
              </a:rPr>
              <a:t>0x080480c0 &lt;_start&gt;: </a:t>
            </a:r>
            <a:r>
              <a:rPr lang="en-US" altLang="zh-CN" sz="1350" dirty="0">
                <a:solidFill>
                  <a:srgbClr val="00AEF0"/>
                </a:solidFill>
                <a:latin typeface="ZztexMono-Regular"/>
              </a:rPr>
              <a:t>/* Entry point in .text */</a:t>
            </a:r>
          </a:p>
          <a:p>
            <a:r>
              <a:rPr lang="en-US" altLang="zh-CN" sz="1350" dirty="0">
                <a:solidFill>
                  <a:srgbClr val="00AEF0"/>
                </a:solidFill>
                <a:latin typeface="StoneSans"/>
              </a:rPr>
              <a:t>2 </a:t>
            </a:r>
            <a:r>
              <a:rPr lang="en-US" altLang="zh-CN" sz="1350" dirty="0">
                <a:solidFill>
                  <a:srgbClr val="000000"/>
                </a:solidFill>
                <a:latin typeface="ZztexMono-Regular"/>
              </a:rPr>
              <a:t>call __</a:t>
            </a:r>
            <a:r>
              <a:rPr lang="en-US" altLang="zh-CN" sz="1350" dirty="0" err="1">
                <a:solidFill>
                  <a:srgbClr val="000000"/>
                </a:solidFill>
                <a:latin typeface="ZztexMono-Regular"/>
              </a:rPr>
              <a:t>libc_init_first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p>
          <a:p>
            <a:r>
              <a:rPr lang="en-US" altLang="zh-CN" sz="1350" dirty="0">
                <a:solidFill>
                  <a:srgbClr val="00AEF0"/>
                </a:solidFill>
                <a:latin typeface="StoneSans"/>
              </a:rPr>
              <a:t>3 </a:t>
            </a:r>
            <a:r>
              <a:rPr lang="en-US" altLang="zh-CN" sz="1350" dirty="0">
                <a:solidFill>
                  <a:srgbClr val="000000"/>
                </a:solidFill>
                <a:latin typeface="ZztexMono-Regular"/>
              </a:rPr>
              <a:t>call _</a:t>
            </a:r>
            <a:r>
              <a:rPr lang="en-US" altLang="zh-CN" sz="1350" dirty="0" err="1">
                <a:solidFill>
                  <a:srgbClr val="000000"/>
                </a:solidFill>
                <a:latin typeface="ZztexMono-Regular"/>
              </a:rPr>
              <a:t>init</a:t>
            </a:r>
            <a:r>
              <a:rPr lang="en-US" altLang="zh-CN" sz="1350" dirty="0">
                <a:solidFill>
                  <a:srgbClr val="000000"/>
                </a:solidFill>
                <a:latin typeface="ZztexMono-Regular"/>
              </a:rPr>
              <a:t> </a:t>
            </a:r>
            <a:r>
              <a:rPr lang="en-US" altLang="zh-CN" sz="1350" dirty="0">
                <a:solidFill>
                  <a:srgbClr val="00AEF0"/>
                </a:solidFill>
                <a:latin typeface="ZztexMono-Regular"/>
              </a:rPr>
              <a:t>/* Startup code in .</a:t>
            </a:r>
            <a:r>
              <a:rPr lang="en-US" altLang="zh-CN" sz="1350" dirty="0" err="1">
                <a:solidFill>
                  <a:srgbClr val="00AEF0"/>
                </a:solidFill>
                <a:latin typeface="ZztexMono-Regular"/>
              </a:rPr>
              <a:t>init</a:t>
            </a:r>
            <a:r>
              <a:rPr lang="en-US" altLang="zh-CN" sz="1350" dirty="0">
                <a:solidFill>
                  <a:srgbClr val="00AEF0"/>
                </a:solidFill>
                <a:latin typeface="ZztexMono-Regular"/>
              </a:rPr>
              <a:t> */</a:t>
            </a:r>
          </a:p>
          <a:p>
            <a:r>
              <a:rPr lang="en-US" altLang="zh-CN" sz="1350" dirty="0">
                <a:solidFill>
                  <a:srgbClr val="00AEF0"/>
                </a:solidFill>
                <a:latin typeface="StoneSans"/>
              </a:rPr>
              <a:t>4 </a:t>
            </a:r>
            <a:r>
              <a:rPr lang="en-US" altLang="zh-CN" sz="1350" dirty="0">
                <a:solidFill>
                  <a:srgbClr val="000000"/>
                </a:solidFill>
                <a:latin typeface="ZztexMono-Regular"/>
              </a:rPr>
              <a:t>call </a:t>
            </a:r>
            <a:r>
              <a:rPr lang="en-US" altLang="zh-CN" sz="1350" dirty="0" err="1">
                <a:solidFill>
                  <a:srgbClr val="000000"/>
                </a:solidFill>
                <a:latin typeface="ZztexMono-Regular"/>
              </a:rPr>
              <a:t>atexit</a:t>
            </a:r>
            <a:r>
              <a:rPr lang="en-US" altLang="zh-CN" sz="1350" dirty="0">
                <a:solidFill>
                  <a:srgbClr val="000000"/>
                </a:solidFill>
                <a:latin typeface="ZztexMono-Regular"/>
              </a:rPr>
              <a:t> </a:t>
            </a:r>
            <a:r>
              <a:rPr lang="en-US" altLang="zh-CN" sz="1350" dirty="0">
                <a:solidFill>
                  <a:srgbClr val="00AEF0"/>
                </a:solidFill>
                <a:latin typeface="ZztexMono-Regular"/>
              </a:rPr>
              <a:t>/* Startup code in .text */</a:t>
            </a:r>
          </a:p>
          <a:p>
            <a:r>
              <a:rPr lang="en-US" altLang="zh-CN" sz="1350" dirty="0">
                <a:solidFill>
                  <a:srgbClr val="00AEF0"/>
                </a:solidFill>
                <a:latin typeface="StoneSans"/>
              </a:rPr>
              <a:t>5 </a:t>
            </a:r>
            <a:r>
              <a:rPr lang="en-US" altLang="zh-CN" sz="1350" dirty="0">
                <a:solidFill>
                  <a:srgbClr val="000000"/>
                </a:solidFill>
                <a:latin typeface="ZztexMono-Regular"/>
              </a:rPr>
              <a:t>call main </a:t>
            </a:r>
            <a:r>
              <a:rPr lang="en-US" altLang="zh-CN" sz="1350" dirty="0">
                <a:solidFill>
                  <a:srgbClr val="00AEF0"/>
                </a:solidFill>
                <a:latin typeface="ZztexMono-Regular"/>
              </a:rPr>
              <a:t>/* Application main routine */</a:t>
            </a:r>
          </a:p>
          <a:p>
            <a:r>
              <a:rPr lang="en-US" altLang="zh-CN" sz="1350" dirty="0">
                <a:solidFill>
                  <a:srgbClr val="00AEF0"/>
                </a:solidFill>
                <a:latin typeface="StoneSans"/>
              </a:rPr>
              <a:t>6 </a:t>
            </a:r>
            <a:r>
              <a:rPr lang="en-US" altLang="zh-CN" sz="1350" dirty="0">
                <a:solidFill>
                  <a:srgbClr val="000000"/>
                </a:solidFill>
                <a:latin typeface="ZztexMono-Regular"/>
              </a:rPr>
              <a:t>call _exit </a:t>
            </a:r>
            <a:r>
              <a:rPr lang="en-US" altLang="zh-CN" sz="1350" dirty="0">
                <a:solidFill>
                  <a:srgbClr val="00AEF0"/>
                </a:solidFill>
                <a:latin typeface="ZztexMono-Regular"/>
              </a:rPr>
              <a:t>/* Returns control to OS */</a:t>
            </a:r>
          </a:p>
          <a:p>
            <a:r>
              <a:rPr lang="en-US" altLang="zh-CN" sz="1350" dirty="0">
                <a:solidFill>
                  <a:srgbClr val="00AEF0"/>
                </a:solidFill>
                <a:latin typeface="StoneSans"/>
              </a:rPr>
              <a:t>7 </a:t>
            </a:r>
            <a:r>
              <a:rPr lang="en-US" altLang="zh-CN" sz="1350" dirty="0">
                <a:solidFill>
                  <a:srgbClr val="00AEF0"/>
                </a:solidFill>
                <a:latin typeface="ZztexMono-Regular"/>
              </a:rPr>
              <a:t>/* Control never reaches here *</a:t>
            </a:r>
            <a:endParaRPr lang="zh-CN" altLang="en-US" sz="1350" dirty="0"/>
          </a:p>
        </p:txBody>
      </p:sp>
    </p:spTree>
    <p:extLst>
      <p:ext uri="{BB962C8B-B14F-4D97-AF65-F5344CB8AC3E}">
        <p14:creationId xmlns:p14="http://schemas.microsoft.com/office/powerpoint/2010/main" xmlns="" val="2609358128"/>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7239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加载可执行</a:t>
            </a:r>
            <a:r>
              <a:rPr lang="zh-CN" altLang="en-GB" dirty="0">
                <a:ea typeface="宋体" panose="02010600030101010101" pitchFamily="2" charset="-122"/>
              </a:rPr>
              <a:t>目标</a:t>
            </a:r>
            <a:r>
              <a:rPr lang="en-GB" dirty="0"/>
              <a:t>文件</a:t>
            </a:r>
          </a:p>
        </p:txBody>
      </p:sp>
      <p:sp>
        <p:nvSpPr>
          <p:cNvPr id="4" name="Rectangle 2"/>
          <p:cNvSpPr>
            <a:spLocks noChangeArrowheads="1"/>
          </p:cNvSpPr>
          <p:nvPr/>
        </p:nvSpPr>
        <p:spPr bwMode="auto">
          <a:xfrm>
            <a:off x="323646" y="12591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ELF header</a:t>
            </a:r>
          </a:p>
        </p:txBody>
      </p:sp>
      <p:sp>
        <p:nvSpPr>
          <p:cNvPr id="5" name="Rectangle 3"/>
          <p:cNvSpPr>
            <a:spLocks noChangeArrowheads="1"/>
          </p:cNvSpPr>
          <p:nvPr/>
        </p:nvSpPr>
        <p:spPr bwMode="auto">
          <a:xfrm>
            <a:off x="323646" y="16401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Program header table</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executables)</a:t>
            </a:r>
          </a:p>
        </p:txBody>
      </p:sp>
      <p:sp>
        <p:nvSpPr>
          <p:cNvPr id="6" name="Rectangle 4"/>
          <p:cNvSpPr>
            <a:spLocks noChangeArrowheads="1"/>
          </p:cNvSpPr>
          <p:nvPr/>
        </p:nvSpPr>
        <p:spPr bwMode="auto">
          <a:xfrm>
            <a:off x="323646" y="2630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.text section</a:t>
            </a:r>
          </a:p>
        </p:txBody>
      </p:sp>
      <p:sp>
        <p:nvSpPr>
          <p:cNvPr id="7" name="Rectangle 5"/>
          <p:cNvSpPr>
            <a:spLocks noChangeArrowheads="1"/>
          </p:cNvSpPr>
          <p:nvPr/>
        </p:nvSpPr>
        <p:spPr bwMode="auto">
          <a:xfrm>
            <a:off x="323646" y="3392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.data section</a:t>
            </a:r>
          </a:p>
        </p:txBody>
      </p:sp>
      <p:sp>
        <p:nvSpPr>
          <p:cNvPr id="8" name="Rectangle 6"/>
          <p:cNvSpPr>
            <a:spLocks noChangeArrowheads="1"/>
          </p:cNvSpPr>
          <p:nvPr/>
        </p:nvSpPr>
        <p:spPr bwMode="auto">
          <a:xfrm>
            <a:off x="323646" y="3773778"/>
            <a:ext cx="2971800" cy="381000"/>
          </a:xfrm>
          <a:prstGeom prst="rect">
            <a:avLst/>
          </a:prstGeom>
          <a:solidFill>
            <a:srgbClr val="3333CC">
              <a:lumMod val="20000"/>
              <a:lumOff val="80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bss</a:t>
            </a:r>
            <a:r>
              <a:rPr lang="en-GB" sz="1600" b="1" dirty="0">
                <a:latin typeface="Calibri" panose="020F0502020204030204" pitchFamily="34" charset="0"/>
                <a:ea typeface="msgothic" charset="0"/>
                <a:cs typeface="msgothic" charset="0"/>
              </a:rPr>
              <a:t> section</a:t>
            </a:r>
          </a:p>
        </p:txBody>
      </p:sp>
      <p:sp>
        <p:nvSpPr>
          <p:cNvPr id="9" name="Rectangle 7"/>
          <p:cNvSpPr>
            <a:spLocks noChangeArrowheads="1"/>
          </p:cNvSpPr>
          <p:nvPr/>
        </p:nvSpPr>
        <p:spPr bwMode="auto">
          <a:xfrm>
            <a:off x="323646" y="4154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err="1">
                <a:latin typeface="Calibri" panose="020F0502020204030204" pitchFamily="34" charset="0"/>
                <a:ea typeface="msgothic" charset="0"/>
                <a:cs typeface="msgothic" charset="0"/>
              </a:rPr>
              <a:t>symtab</a:t>
            </a:r>
            <a:endParaRPr lang="en-GB" sz="1600" b="1" dirty="0">
              <a:latin typeface="Calibri" panose="020F0502020204030204" pitchFamily="34" charset="0"/>
              <a:ea typeface="msgothic" charset="0"/>
              <a:cs typeface="msgothic" charset="0"/>
            </a:endParaRPr>
          </a:p>
        </p:txBody>
      </p:sp>
      <p:sp>
        <p:nvSpPr>
          <p:cNvPr id="10" name="Rectangle 10"/>
          <p:cNvSpPr>
            <a:spLocks noChangeArrowheads="1"/>
          </p:cNvSpPr>
          <p:nvPr/>
        </p:nvSpPr>
        <p:spPr bwMode="auto">
          <a:xfrm>
            <a:off x="323646" y="4535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.debug</a:t>
            </a:r>
          </a:p>
        </p:txBody>
      </p:sp>
      <p:sp>
        <p:nvSpPr>
          <p:cNvPr id="15" name="Rectangle 11"/>
          <p:cNvSpPr>
            <a:spLocks noChangeArrowheads="1"/>
          </p:cNvSpPr>
          <p:nvPr/>
        </p:nvSpPr>
        <p:spPr bwMode="auto">
          <a:xfrm>
            <a:off x="323646" y="5678778"/>
            <a:ext cx="2971800" cy="6096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Section header table</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(required for </a:t>
            </a:r>
            <a:r>
              <a:rPr lang="en-GB" sz="1600" b="1" dirty="0" err="1">
                <a:latin typeface="Calibri" panose="020F0502020204030204" pitchFamily="34" charset="0"/>
                <a:ea typeface="msgothic" charset="0"/>
                <a:cs typeface="msgothic" charset="0"/>
              </a:rPr>
              <a:t>relocatables</a:t>
            </a:r>
            <a:r>
              <a:rPr lang="en-GB" sz="1600" b="1" dirty="0">
                <a:latin typeface="Calibri" panose="020F0502020204030204" pitchFamily="34" charset="0"/>
                <a:ea typeface="msgothic" charset="0"/>
                <a:cs typeface="msgothic" charset="0"/>
              </a:rPr>
              <a:t>)</a:t>
            </a:r>
          </a:p>
        </p:txBody>
      </p:sp>
      <p:sp>
        <p:nvSpPr>
          <p:cNvPr id="16" name="Text Box 12"/>
          <p:cNvSpPr txBox="1">
            <a:spLocks noChangeArrowheads="1"/>
          </p:cNvSpPr>
          <p:nvPr/>
        </p:nvSpPr>
        <p:spPr bwMode="auto">
          <a:xfrm>
            <a:off x="3269568" y="1104686"/>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p>
        </p:txBody>
      </p:sp>
      <p:sp>
        <p:nvSpPr>
          <p:cNvPr id="17" name="Text Box 13"/>
          <p:cNvSpPr txBox="1">
            <a:spLocks noChangeArrowheads="1"/>
          </p:cNvSpPr>
          <p:nvPr/>
        </p:nvSpPr>
        <p:spPr bwMode="auto">
          <a:xfrm>
            <a:off x="451748" y="927842"/>
            <a:ext cx="1779270" cy="363855"/>
          </a:xfrm>
          <a:prstGeom prst="rect">
            <a:avLst/>
          </a:prstGeom>
          <a:noFill/>
          <a:ln w="9525">
            <a:noFill/>
            <a:round/>
          </a:ln>
          <a:effectLst/>
        </p:spPr>
        <p:txBody>
          <a:bodyPr wrap="none" lIns="90000" tIns="46800" rIns="90000" bIns="4680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sym typeface="+mn-ea"/>
              </a:rPr>
              <a:t>可执行</a:t>
            </a:r>
            <a:r>
              <a:rPr lang="zh-CN" altLang="en-GB" dirty="0">
                <a:ea typeface="宋体" panose="02010600030101010101" pitchFamily="2" charset="-122"/>
                <a:sym typeface="+mn-ea"/>
              </a:rPr>
              <a:t>目标</a:t>
            </a:r>
            <a:r>
              <a:rPr lang="en-GB" dirty="0">
                <a:sym typeface="+mn-ea"/>
              </a:rPr>
              <a:t>文件</a:t>
            </a:r>
            <a:endParaRPr lang="en-GB" sz="1800" b="1" dirty="0">
              <a:latin typeface="Calibri" panose="020F0502020204030204" pitchFamily="34" charset="0"/>
              <a:ea typeface="msgothic" charset="0"/>
              <a:cs typeface="msgothic" charset="0"/>
            </a:endParaRPr>
          </a:p>
        </p:txBody>
      </p:sp>
      <p:sp>
        <p:nvSpPr>
          <p:cNvPr id="18" name="Rectangle 14"/>
          <p:cNvSpPr>
            <a:spLocks noChangeArrowheads="1"/>
          </p:cNvSpPr>
          <p:nvPr/>
        </p:nvSpPr>
        <p:spPr bwMode="auto">
          <a:xfrm>
            <a:off x="4686829" y="953453"/>
            <a:ext cx="2789237" cy="487362"/>
          </a:xfrm>
          <a:prstGeom prst="rect">
            <a:avLst/>
          </a:prstGeom>
          <a:solidFill>
            <a:srgbClr val="F1C7C7"/>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Kernel virtual memory</a:t>
            </a:r>
          </a:p>
        </p:txBody>
      </p:sp>
      <p:sp>
        <p:nvSpPr>
          <p:cNvPr id="19" name="Rectangle 15"/>
          <p:cNvSpPr>
            <a:spLocks noChangeArrowheads="1"/>
          </p:cNvSpPr>
          <p:nvPr/>
        </p:nvSpPr>
        <p:spPr bwMode="auto">
          <a:xfrm>
            <a:off x="4686829" y="2655253"/>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Memory-mapped region for</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shared libraries</a:t>
            </a:r>
          </a:p>
        </p:txBody>
      </p:sp>
      <p:sp>
        <p:nvSpPr>
          <p:cNvPr id="20" name="Rectangle 16"/>
          <p:cNvSpPr>
            <a:spLocks noChangeArrowheads="1"/>
          </p:cNvSpPr>
          <p:nvPr/>
        </p:nvSpPr>
        <p:spPr bwMode="auto">
          <a:xfrm>
            <a:off x="4686829" y="3320415"/>
            <a:ext cx="2789237" cy="723900"/>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1" name="Rectangle 17"/>
          <p:cNvSpPr>
            <a:spLocks noChangeArrowheads="1"/>
          </p:cNvSpPr>
          <p:nvPr/>
        </p:nvSpPr>
        <p:spPr bwMode="auto">
          <a:xfrm>
            <a:off x="4686830" y="4042198"/>
            <a:ext cx="2789237" cy="669925"/>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Run-time heap</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by </a:t>
            </a:r>
            <a:r>
              <a:rPr lang="en-GB" sz="1600" b="1" dirty="0" err="1">
                <a:latin typeface="Courier New" panose="02070309020205020404" pitchFamily="49" charset="0"/>
                <a:ea typeface="msgothic" charset="0"/>
                <a:cs typeface="msgothic" charset="0"/>
              </a:rPr>
              <a:t>malloc</a:t>
            </a:r>
            <a:r>
              <a:rPr lang="en-GB" sz="1600" b="1" dirty="0">
                <a:latin typeface="Calibri" panose="020F0502020204030204" pitchFamily="34" charset="0"/>
                <a:ea typeface="msgothic" charset="0"/>
                <a:cs typeface="msgothic" charset="0"/>
              </a:rPr>
              <a:t>)</a:t>
            </a:r>
          </a:p>
        </p:txBody>
      </p:sp>
      <p:sp>
        <p:nvSpPr>
          <p:cNvPr id="22" name="Rectangle 18"/>
          <p:cNvSpPr>
            <a:spLocks noChangeArrowheads="1"/>
          </p:cNvSpPr>
          <p:nvPr/>
        </p:nvSpPr>
        <p:spPr bwMode="auto">
          <a:xfrm>
            <a:off x="4686829" y="1745615"/>
            <a:ext cx="2789237" cy="906463"/>
          </a:xfrm>
          <a:prstGeom prst="rect">
            <a:avLst/>
          </a:prstGeom>
          <a:solidFill>
            <a:srgbClr val="FFFFFF">
              <a:lumMod val="75000"/>
            </a:srgbClr>
          </a:solidFill>
          <a:ln w="3240">
            <a:solidFill>
              <a:srgbClr val="000000"/>
            </a:solidFill>
            <a:miter lim="800000"/>
          </a:ln>
          <a:effectLst/>
        </p:spPr>
        <p:txBody>
          <a:bodyPr wrap="none" anchor="ctr"/>
          <a:lstStyle/>
          <a:p>
            <a:endParaRPr lang="en-US"/>
          </a:p>
        </p:txBody>
      </p:sp>
      <p:sp>
        <p:nvSpPr>
          <p:cNvPr id="23" name="Line 19"/>
          <p:cNvSpPr>
            <a:spLocks noChangeShapeType="1"/>
          </p:cNvSpPr>
          <p:nvPr/>
        </p:nvSpPr>
        <p:spPr bwMode="auto">
          <a:xfrm flipV="1">
            <a:off x="6076950" y="3649028"/>
            <a:ext cx="1588" cy="384175"/>
          </a:xfrm>
          <a:prstGeom prst="line">
            <a:avLst/>
          </a:prstGeom>
          <a:noFill/>
          <a:ln w="3240">
            <a:solidFill>
              <a:srgbClr val="000000"/>
            </a:solidFill>
            <a:miter lim="800000"/>
            <a:tailEnd type="triangle" w="med" len="med"/>
          </a:ln>
          <a:effectLst/>
        </p:spPr>
        <p:txBody>
          <a:bodyPr/>
          <a:lstStyle/>
          <a:p>
            <a:endParaRPr lang="en-US"/>
          </a:p>
        </p:txBody>
      </p:sp>
      <p:sp>
        <p:nvSpPr>
          <p:cNvPr id="24" name="Rectangle 20"/>
          <p:cNvSpPr>
            <a:spLocks noChangeArrowheads="1"/>
          </p:cNvSpPr>
          <p:nvPr/>
        </p:nvSpPr>
        <p:spPr bwMode="auto">
          <a:xfrm>
            <a:off x="4686829" y="1410653"/>
            <a:ext cx="2789237" cy="563562"/>
          </a:xfrm>
          <a:prstGeom prst="rect">
            <a:avLst/>
          </a:prstGeom>
          <a:solidFill>
            <a:srgbClr val="D5F1CF"/>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User stack</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(created at runtime)</a:t>
            </a:r>
          </a:p>
        </p:txBody>
      </p:sp>
      <p:sp>
        <p:nvSpPr>
          <p:cNvPr id="25" name="Line 22"/>
          <p:cNvSpPr>
            <a:spLocks noChangeShapeType="1"/>
          </p:cNvSpPr>
          <p:nvPr/>
        </p:nvSpPr>
        <p:spPr bwMode="auto">
          <a:xfrm>
            <a:off x="6076950" y="1974215"/>
            <a:ext cx="1588" cy="228600"/>
          </a:xfrm>
          <a:prstGeom prst="line">
            <a:avLst/>
          </a:prstGeom>
          <a:noFill/>
          <a:ln w="3240">
            <a:solidFill>
              <a:srgbClr val="000000"/>
            </a:solidFill>
            <a:miter lim="800000"/>
            <a:tailEnd type="triangle" w="med" len="med"/>
          </a:ln>
          <a:effectLst/>
        </p:spPr>
        <p:txBody>
          <a:bodyPr/>
          <a:lstStyle/>
          <a:p>
            <a:endParaRPr lang="en-US"/>
          </a:p>
        </p:txBody>
      </p:sp>
      <p:sp>
        <p:nvSpPr>
          <p:cNvPr id="26" name="Rectangle 23"/>
          <p:cNvSpPr>
            <a:spLocks noChangeArrowheads="1"/>
          </p:cNvSpPr>
          <p:nvPr/>
        </p:nvSpPr>
        <p:spPr bwMode="auto">
          <a:xfrm>
            <a:off x="4686829" y="6004348"/>
            <a:ext cx="2789238" cy="396875"/>
          </a:xfrm>
          <a:prstGeom prst="rect">
            <a:avLst/>
          </a:prstGeom>
          <a:solidFill>
            <a:srgbClr val="FFFFFF">
              <a:lumMod val="75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Unused</a:t>
            </a:r>
          </a:p>
        </p:txBody>
      </p:sp>
      <p:sp>
        <p:nvSpPr>
          <p:cNvPr id="27" name="Text Box 24"/>
          <p:cNvSpPr txBox="1">
            <a:spLocks noChangeArrowheads="1"/>
          </p:cNvSpPr>
          <p:nvPr/>
        </p:nvSpPr>
        <p:spPr bwMode="auto">
          <a:xfrm>
            <a:off x="4421194" y="6222900"/>
            <a:ext cx="285954" cy="335799"/>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0</a:t>
            </a:r>
          </a:p>
        </p:txBody>
      </p:sp>
      <p:sp>
        <p:nvSpPr>
          <p:cNvPr id="28" name="Text Box 25"/>
          <p:cNvSpPr txBox="1">
            <a:spLocks noChangeArrowheads="1"/>
          </p:cNvSpPr>
          <p:nvPr/>
        </p:nvSpPr>
        <p:spPr bwMode="auto">
          <a:xfrm>
            <a:off x="7834221" y="1799590"/>
            <a:ext cx="919480" cy="564515"/>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ourier New" panose="02070309020205020404" pitchFamily="49" charset="0"/>
                <a:ea typeface="msgothic" charset="0"/>
                <a:cs typeface="msgothic" charset="0"/>
              </a:rPr>
              <a:t>%</a:t>
            </a:r>
            <a:r>
              <a:rPr lang="en-GB" sz="1600" dirty="0" err="1">
                <a:latin typeface="Courier New" panose="02070309020205020404" pitchFamily="49" charset="0"/>
                <a:ea typeface="msgothic" charset="0"/>
                <a:cs typeface="msgothic" charset="0"/>
              </a:rPr>
              <a:t>r</a:t>
            </a:r>
            <a:r>
              <a:rPr lang="en-GB" sz="1600" b="1" dirty="0" err="1" smtClean="0">
                <a:latin typeface="Courier New" panose="02070309020205020404" pitchFamily="49" charset="0"/>
                <a:ea typeface="msgothic" charset="0"/>
                <a:cs typeface="msgothic" charset="0"/>
              </a:rPr>
              <a:t>sp</a:t>
            </a:r>
            <a:r>
              <a:rPr lang="en-GB" sz="1600" b="1" dirty="0" smtClean="0">
                <a:latin typeface="Calibri" panose="020F0502020204030204" pitchFamily="34" charset="0"/>
                <a:ea typeface="msgothic" charset="0"/>
                <a:cs typeface="msgothic" charset="0"/>
              </a:rPr>
              <a:t> </a:t>
            </a:r>
            <a:endParaRPr lang="en-GB" sz="1600" b="1" dirty="0">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zh-CN" altLang="en-GB" sz="1600" b="1" dirty="0">
                <a:latin typeface="Calibri" panose="020F0502020204030204" pitchFamily="34" charset="0"/>
                <a:ea typeface="宋体" panose="02010600030101010101" pitchFamily="2" charset="-122"/>
                <a:cs typeface="msgothic" charset="0"/>
              </a:rPr>
              <a:t>栈指针</a:t>
            </a:r>
            <a:r>
              <a:rPr lang="en-GB" sz="1600" b="1" dirty="0">
                <a:latin typeface="Calibri" panose="020F0502020204030204" pitchFamily="34" charset="0"/>
                <a:ea typeface="msgothic" charset="0"/>
                <a:cs typeface="msgothic" charset="0"/>
              </a:rPr>
              <a:t>)</a:t>
            </a:r>
          </a:p>
        </p:txBody>
      </p:sp>
      <p:sp>
        <p:nvSpPr>
          <p:cNvPr id="29" name="Line 26"/>
          <p:cNvSpPr>
            <a:spLocks noChangeShapeType="1"/>
          </p:cNvSpPr>
          <p:nvPr/>
        </p:nvSpPr>
        <p:spPr bwMode="auto">
          <a:xfrm flipH="1">
            <a:off x="7527834" y="1971040"/>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0" name="Text Box 27"/>
          <p:cNvSpPr txBox="1">
            <a:spLocks noChangeArrowheads="1"/>
          </p:cNvSpPr>
          <p:nvPr/>
        </p:nvSpPr>
        <p:spPr bwMode="auto">
          <a:xfrm>
            <a:off x="7677150" y="590966"/>
            <a:ext cx="1314450" cy="815975"/>
          </a:xfrm>
          <a:prstGeom prst="rect">
            <a:avLst/>
          </a:prstGeom>
          <a:noFill/>
          <a:ln w="9525">
            <a:noFill/>
            <a:round/>
          </a:ln>
          <a:effectLst/>
        </p:spPr>
        <p:txBody>
          <a:bodyPr wrap="squar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内存</a:t>
            </a:r>
            <a:endParaRPr lang="en-GB" sz="1600" b="1" dirty="0">
              <a:latin typeface="Calibri" panose="020F0502020204030204" pitchFamily="34" charset="0"/>
              <a:ea typeface="msgothic" charset="0"/>
              <a:cs typeface="msgothic" charset="0"/>
            </a:endParaRP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用户代码可见</a:t>
            </a:r>
          </a:p>
        </p:txBody>
      </p:sp>
      <p:sp>
        <p:nvSpPr>
          <p:cNvPr id="31" name="Line 28"/>
          <p:cNvSpPr>
            <a:spLocks noChangeShapeType="1"/>
          </p:cNvSpPr>
          <p:nvPr/>
        </p:nvSpPr>
        <p:spPr bwMode="auto">
          <a:xfrm flipV="1">
            <a:off x="7543800" y="948958"/>
            <a:ext cx="1588" cy="460375"/>
          </a:xfrm>
          <a:prstGeom prst="line">
            <a:avLst/>
          </a:prstGeom>
          <a:noFill/>
          <a:ln w="3240">
            <a:solidFill>
              <a:srgbClr val="000000"/>
            </a:solidFill>
            <a:miter lim="800000"/>
            <a:tailEnd type="triangle" w="med" len="med"/>
          </a:ln>
          <a:effectLst/>
        </p:spPr>
        <p:txBody>
          <a:bodyPr/>
          <a:lstStyle/>
          <a:p>
            <a:endParaRPr lang="en-US"/>
          </a:p>
        </p:txBody>
      </p:sp>
      <p:sp>
        <p:nvSpPr>
          <p:cNvPr id="32" name="Text Box 29"/>
          <p:cNvSpPr txBox="1">
            <a:spLocks noChangeArrowheads="1"/>
          </p:cNvSpPr>
          <p:nvPr/>
        </p:nvSpPr>
        <p:spPr bwMode="auto">
          <a:xfrm>
            <a:off x="7888288" y="3864928"/>
            <a:ext cx="552052" cy="325988"/>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brk</a:t>
            </a:r>
          </a:p>
        </p:txBody>
      </p:sp>
      <p:sp>
        <p:nvSpPr>
          <p:cNvPr id="33" name="Line 30"/>
          <p:cNvSpPr>
            <a:spLocks noChangeShapeType="1"/>
          </p:cNvSpPr>
          <p:nvPr/>
        </p:nvSpPr>
        <p:spPr bwMode="auto">
          <a:xfrm flipH="1">
            <a:off x="7504113" y="4031615"/>
            <a:ext cx="384175" cy="1588"/>
          </a:xfrm>
          <a:prstGeom prst="line">
            <a:avLst/>
          </a:prstGeom>
          <a:noFill/>
          <a:ln w="3240">
            <a:solidFill>
              <a:srgbClr val="000066"/>
            </a:solidFill>
            <a:miter lim="800000"/>
            <a:tailEnd type="triangle" w="med" len="med"/>
          </a:ln>
          <a:effectLst/>
        </p:spPr>
        <p:txBody>
          <a:bodyPr/>
          <a:lstStyle/>
          <a:p>
            <a:endParaRPr lang="en-US"/>
          </a:p>
        </p:txBody>
      </p:sp>
      <p:sp>
        <p:nvSpPr>
          <p:cNvPr id="34" name="Text Box 32"/>
          <p:cNvSpPr txBox="1">
            <a:spLocks noChangeArrowheads="1"/>
          </p:cNvSpPr>
          <p:nvPr/>
        </p:nvSpPr>
        <p:spPr bwMode="auto">
          <a:xfrm>
            <a:off x="3810000" y="5863590"/>
            <a:ext cx="920542" cy="26994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200" b="1" dirty="0" smtClean="0">
                <a:latin typeface="Courier New" panose="02070309020205020404" pitchFamily="49" charset="0"/>
                <a:ea typeface="msgothic" charset="0"/>
                <a:cs typeface="msgothic" charset="0"/>
              </a:rPr>
              <a:t>0x400000</a:t>
            </a:r>
            <a:endParaRPr lang="en-GB" sz="1200" b="1" dirty="0">
              <a:latin typeface="Courier New" panose="02070309020205020404" pitchFamily="49" charset="0"/>
              <a:ea typeface="msgothic" charset="0"/>
              <a:cs typeface="msgothic" charset="0"/>
            </a:endParaRPr>
          </a:p>
        </p:txBody>
      </p:sp>
      <p:sp>
        <p:nvSpPr>
          <p:cNvPr id="35" name="Rectangle 34"/>
          <p:cNvSpPr>
            <a:spLocks noChangeArrowheads="1"/>
          </p:cNvSpPr>
          <p:nvPr/>
        </p:nvSpPr>
        <p:spPr bwMode="auto">
          <a:xfrm>
            <a:off x="4686829" y="4708948"/>
            <a:ext cx="2789238" cy="669925"/>
          </a:xfrm>
          <a:prstGeom prst="rect">
            <a:avLst/>
          </a:prstGeom>
          <a:solidFill>
            <a:srgbClr val="3333CC">
              <a:lumMod val="20000"/>
              <a:lumOff val="80000"/>
            </a:srgbClr>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Read/write </a:t>
            </a:r>
            <a:r>
              <a:rPr lang="en-GB" sz="1600" b="1" dirty="0" smtClean="0">
                <a:latin typeface="Calibri" panose="020F0502020204030204" pitchFamily="34" charset="0"/>
                <a:ea typeface="msgothic" charset="0"/>
                <a:cs typeface="msgothic" charset="0"/>
              </a:rPr>
              <a:t>data segment</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309020205020404" pitchFamily="49" charset="0"/>
                <a:ea typeface="msgothic" charset="0"/>
                <a:cs typeface="msgothic" charset="0"/>
              </a:rPr>
              <a:t>data</a:t>
            </a:r>
            <a:r>
              <a:rPr lang="en-GB" sz="1600" b="1" dirty="0">
                <a:latin typeface="Calibri" panose="020F0502020204030204" pitchFamily="34" charset="0"/>
                <a:ea typeface="msgothic" charset="0"/>
                <a:cs typeface="msgothic" charset="0"/>
              </a:rPr>
              <a:t>, .</a:t>
            </a:r>
            <a:r>
              <a:rPr lang="en-GB" sz="1600" b="1" dirty="0" err="1">
                <a:latin typeface="Courier New" panose="02070309020205020404" pitchFamily="49" charset="0"/>
                <a:ea typeface="msgothic" charset="0"/>
                <a:cs typeface="msgothic" charset="0"/>
              </a:rPr>
              <a:t>bss</a:t>
            </a:r>
            <a:r>
              <a:rPr lang="en-GB" sz="1600" b="1" dirty="0">
                <a:latin typeface="Calibri" panose="020F0502020204030204" pitchFamily="34" charset="0"/>
                <a:ea typeface="msgothic" charset="0"/>
                <a:cs typeface="msgothic" charset="0"/>
              </a:rPr>
              <a:t>)</a:t>
            </a:r>
          </a:p>
        </p:txBody>
      </p:sp>
      <p:sp>
        <p:nvSpPr>
          <p:cNvPr id="36" name="Rectangle 35"/>
          <p:cNvSpPr>
            <a:spLocks noChangeArrowheads="1"/>
          </p:cNvSpPr>
          <p:nvPr/>
        </p:nvSpPr>
        <p:spPr bwMode="auto">
          <a:xfrm>
            <a:off x="4686829" y="5334423"/>
            <a:ext cx="2789238" cy="669925"/>
          </a:xfrm>
          <a:prstGeom prst="rect">
            <a:avLst/>
          </a:prstGeom>
          <a:solidFill>
            <a:srgbClr val="F6F5BD"/>
          </a:solidFill>
          <a:ln w="324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Read-only </a:t>
            </a:r>
            <a:r>
              <a:rPr lang="en-GB" sz="1600" b="1" dirty="0" smtClean="0">
                <a:latin typeface="Calibri" panose="020F0502020204030204" pitchFamily="34" charset="0"/>
                <a:ea typeface="msgothic" charset="0"/>
                <a:cs typeface="msgothic" charset="0"/>
              </a:rPr>
              <a:t>code segment</a:t>
            </a:r>
            <a:endParaRPr lang="en-GB" sz="1600" b="1" dirty="0">
              <a:latin typeface="Calibri" panose="020F0502020204030204" pitchFamily="34" charset="0"/>
              <a:ea typeface="msgothic" charset="0"/>
              <a:cs typeface="msgothic" charset="0"/>
            </a:endParaRP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a:t>
            </a:r>
            <a:r>
              <a:rPr lang="en-GB" sz="1600" b="1" dirty="0">
                <a:latin typeface="Courier New" panose="02070309020205020404" pitchFamily="49" charset="0"/>
                <a:ea typeface="msgothic" charset="0"/>
                <a:cs typeface="msgothic" charset="0"/>
              </a:rPr>
              <a:t>.init</a:t>
            </a:r>
            <a:r>
              <a:rPr lang="en-GB" sz="1600" b="1" dirty="0">
                <a:latin typeface="Calibri" panose="020F0502020204030204" pitchFamily="34" charset="0"/>
                <a:ea typeface="msgothic" charset="0"/>
                <a:cs typeface="msgothic" charset="0"/>
              </a:rPr>
              <a:t>, .</a:t>
            </a:r>
            <a:r>
              <a:rPr lang="en-GB" sz="1600" b="1" dirty="0">
                <a:latin typeface="Courier New" panose="02070309020205020404" pitchFamily="49" charset="0"/>
                <a:ea typeface="msgothic" charset="0"/>
                <a:cs typeface="msgothic" charset="0"/>
              </a:rPr>
              <a:t>text</a:t>
            </a:r>
            <a:r>
              <a:rPr lang="en-GB" sz="1600" b="1" dirty="0">
                <a:latin typeface="Calibri" panose="020F0502020204030204" pitchFamily="34" charset="0"/>
                <a:ea typeface="msgothic" charset="0"/>
                <a:cs typeface="msgothic" charset="0"/>
              </a:rPr>
              <a:t>, </a:t>
            </a:r>
            <a:r>
              <a:rPr lang="en-GB" sz="1600" b="1" dirty="0">
                <a:latin typeface="Courier New" panose="02070309020205020404" pitchFamily="49" charset="0"/>
                <a:ea typeface="msgothic" charset="0"/>
                <a:cs typeface="msgothic" charset="0"/>
              </a:rPr>
              <a:t>.</a:t>
            </a:r>
            <a:r>
              <a:rPr lang="en-GB" sz="1600" b="1" dirty="0" err="1">
                <a:latin typeface="Courier New" panose="02070309020205020404" pitchFamily="49" charset="0"/>
                <a:ea typeface="msgothic" charset="0"/>
                <a:cs typeface="msgothic" charset="0"/>
              </a:rPr>
              <a:t>rodata</a:t>
            </a:r>
            <a:r>
              <a:rPr lang="en-GB" sz="1600" b="1" dirty="0">
                <a:latin typeface="Calibri" panose="020F0502020204030204" pitchFamily="34" charset="0"/>
                <a:ea typeface="msgothic" charset="0"/>
                <a:cs typeface="msgothic" charset="0"/>
              </a:rPr>
              <a:t>)</a:t>
            </a:r>
          </a:p>
        </p:txBody>
      </p:sp>
      <p:sp>
        <p:nvSpPr>
          <p:cNvPr id="37" name="AutoShape 36"/>
          <p:cNvSpPr/>
          <p:nvPr/>
        </p:nvSpPr>
        <p:spPr bwMode="auto">
          <a:xfrm>
            <a:off x="7524750" y="4717415"/>
            <a:ext cx="76200" cy="1295400"/>
          </a:xfrm>
          <a:prstGeom prst="rightBrace">
            <a:avLst>
              <a:gd name="adj1" fmla="val 141667"/>
              <a:gd name="adj2" fmla="val 50000"/>
            </a:avLst>
          </a:prstGeom>
          <a:noFill/>
          <a:ln w="12600">
            <a:solidFill>
              <a:srgbClr val="000066"/>
            </a:solidFill>
            <a:miter lim="800000"/>
          </a:ln>
          <a:effectLst/>
        </p:spPr>
        <p:txBody>
          <a:bodyPr wrap="none" anchor="ctr"/>
          <a:lstStyle/>
          <a:p>
            <a:endParaRPr lang="en-US"/>
          </a:p>
        </p:txBody>
      </p:sp>
      <p:sp>
        <p:nvSpPr>
          <p:cNvPr id="38" name="Text Box 37"/>
          <p:cNvSpPr txBox="1">
            <a:spLocks noChangeArrowheads="1"/>
          </p:cNvSpPr>
          <p:nvPr/>
        </p:nvSpPr>
        <p:spPr bwMode="auto">
          <a:xfrm>
            <a:off x="7677150" y="4701540"/>
            <a:ext cx="1201420" cy="574675"/>
          </a:xfrm>
          <a:prstGeom prst="rect">
            <a:avLst/>
          </a:prstGeom>
          <a:noFill/>
          <a:ln w="9525">
            <a:noFill/>
            <a:round/>
          </a:ln>
          <a:effectLst/>
        </p:spPr>
        <p:txBody>
          <a:bodyPr wrap="none"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从可执行文</a:t>
            </a:r>
          </a:p>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件装载</a:t>
            </a:r>
          </a:p>
        </p:txBody>
      </p:sp>
      <p:sp>
        <p:nvSpPr>
          <p:cNvPr id="43" name="Rectangle 5"/>
          <p:cNvSpPr>
            <a:spLocks noChangeArrowheads="1"/>
          </p:cNvSpPr>
          <p:nvPr/>
        </p:nvSpPr>
        <p:spPr bwMode="auto">
          <a:xfrm>
            <a:off x="323646" y="3011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alibri" panose="020F0502020204030204" pitchFamily="34" charset="0"/>
                <a:ea typeface="msgothic" charset="0"/>
                <a:cs typeface="msgothic" charset="0"/>
              </a:rPr>
              <a:t>.</a:t>
            </a:r>
            <a:r>
              <a:rPr lang="en-GB" sz="1600" b="1" dirty="0" err="1" smtClean="0">
                <a:latin typeface="Calibri" panose="020F0502020204030204" pitchFamily="34" charset="0"/>
                <a:ea typeface="msgothic" charset="0"/>
                <a:cs typeface="msgothic" charset="0"/>
              </a:rPr>
              <a:t>rodata</a:t>
            </a:r>
            <a:r>
              <a:rPr lang="en-GB" sz="1600" b="1" dirty="0" smtClean="0">
                <a:latin typeface="Calibri" panose="020F0502020204030204" pitchFamily="34" charset="0"/>
                <a:ea typeface="msgothic" charset="0"/>
                <a:cs typeface="msgothic" charset="0"/>
              </a:rPr>
              <a:t> </a:t>
            </a:r>
            <a:r>
              <a:rPr lang="en-GB" sz="1600" b="1" dirty="0">
                <a:latin typeface="Calibri" panose="020F0502020204030204" pitchFamily="34" charset="0"/>
                <a:ea typeface="msgothic" charset="0"/>
                <a:cs typeface="msgothic" charset="0"/>
              </a:rPr>
              <a:t>section</a:t>
            </a:r>
          </a:p>
        </p:txBody>
      </p:sp>
      <p:sp>
        <p:nvSpPr>
          <p:cNvPr id="44" name="Rectangle 10"/>
          <p:cNvSpPr>
            <a:spLocks noChangeArrowheads="1"/>
          </p:cNvSpPr>
          <p:nvPr/>
        </p:nvSpPr>
        <p:spPr bwMode="auto">
          <a:xfrm>
            <a:off x="323646" y="4916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alibri" panose="020F0502020204030204" pitchFamily="34" charset="0"/>
                <a:ea typeface="msgothic" charset="0"/>
                <a:cs typeface="msgothic" charset="0"/>
              </a:rPr>
              <a:t>.line</a:t>
            </a:r>
            <a:endParaRPr lang="en-GB" sz="1600" b="1" dirty="0">
              <a:latin typeface="Calibri" panose="020F0502020204030204" pitchFamily="34" charset="0"/>
              <a:ea typeface="msgothic" charset="0"/>
              <a:cs typeface="msgothic" charset="0"/>
            </a:endParaRPr>
          </a:p>
        </p:txBody>
      </p:sp>
      <p:sp>
        <p:nvSpPr>
          <p:cNvPr id="45" name="Rectangle 4"/>
          <p:cNvSpPr>
            <a:spLocks noChangeArrowheads="1"/>
          </p:cNvSpPr>
          <p:nvPr/>
        </p:nvSpPr>
        <p:spPr bwMode="auto">
          <a:xfrm>
            <a:off x="323646" y="2249778"/>
            <a:ext cx="2971800" cy="381000"/>
          </a:xfrm>
          <a:prstGeom prst="rect">
            <a:avLst/>
          </a:prstGeom>
          <a:solidFill>
            <a:srgbClr val="F6F5BD"/>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alibri" panose="020F0502020204030204" pitchFamily="34" charset="0"/>
                <a:ea typeface="msgothic" charset="0"/>
                <a:cs typeface="msgothic" charset="0"/>
              </a:rPr>
              <a:t>.</a:t>
            </a:r>
            <a:r>
              <a:rPr lang="en-GB" sz="1600" dirty="0" smtClean="0">
                <a:latin typeface="Calibri" panose="020F0502020204030204" pitchFamily="34" charset="0"/>
                <a:ea typeface="msgothic" charset="0"/>
                <a:cs typeface="msgothic" charset="0"/>
              </a:rPr>
              <a:t>ini</a:t>
            </a:r>
            <a:r>
              <a:rPr lang="en-GB" sz="1600" b="1" dirty="0" smtClean="0">
                <a:latin typeface="Calibri" panose="020F0502020204030204" pitchFamily="34" charset="0"/>
                <a:ea typeface="msgothic" charset="0"/>
                <a:cs typeface="msgothic" charset="0"/>
              </a:rPr>
              <a:t>t </a:t>
            </a:r>
            <a:r>
              <a:rPr lang="en-GB" sz="1600" b="1" dirty="0">
                <a:latin typeface="Calibri" panose="020F0502020204030204" pitchFamily="34" charset="0"/>
                <a:ea typeface="msgothic" charset="0"/>
                <a:cs typeface="msgothic" charset="0"/>
              </a:rPr>
              <a:t>section</a:t>
            </a:r>
          </a:p>
        </p:txBody>
      </p:sp>
      <p:sp>
        <p:nvSpPr>
          <p:cNvPr id="46" name="Rectangle 10"/>
          <p:cNvSpPr>
            <a:spLocks noChangeArrowheads="1"/>
          </p:cNvSpPr>
          <p:nvPr/>
        </p:nvSpPr>
        <p:spPr bwMode="auto">
          <a:xfrm>
            <a:off x="323646" y="5297778"/>
            <a:ext cx="2971800" cy="381000"/>
          </a:xfrm>
          <a:prstGeom prst="rect">
            <a:avLst/>
          </a:prstGeom>
          <a:solidFill>
            <a:srgbClr val="FFFFFF">
              <a:lumMod val="95000"/>
            </a:srgbClr>
          </a:solidFill>
          <a:ln w="25560">
            <a:solidFill>
              <a:srgbClr val="000000"/>
            </a:solidFill>
            <a:miter lim="800000"/>
          </a:ln>
          <a:effectLst/>
        </p:spPr>
        <p:txBody>
          <a:bodyPr wrap="none" lIns="90000" tIns="46800" rIns="90000" bIns="46800" anchor="ct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alibri" panose="020F0502020204030204" pitchFamily="34" charset="0"/>
                <a:ea typeface="msgothic" charset="0"/>
                <a:cs typeface="msgothic" charset="0"/>
              </a:rPr>
              <a:t>.</a:t>
            </a:r>
            <a:r>
              <a:rPr lang="en-GB" sz="1600" b="1" dirty="0" err="1" smtClean="0">
                <a:latin typeface="Calibri" panose="020F0502020204030204" pitchFamily="34" charset="0"/>
                <a:ea typeface="msgothic" charset="0"/>
                <a:cs typeface="msgothic" charset="0"/>
              </a:rPr>
              <a:t>strtab</a:t>
            </a:r>
            <a:endParaRPr lang="en-GB" sz="1600" b="1" dirty="0">
              <a:latin typeface="Calibri" panose="020F0502020204030204" pitchFamily="34" charset="0"/>
              <a:ea typeface="msgothic" charset="0"/>
              <a:cs typeface="msgothic" charset="0"/>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213995" y="12922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2800"/>
              <a:t>可执行文件的加载</a:t>
            </a:r>
          </a:p>
        </p:txBody>
      </p:sp>
      <p:sp>
        <p:nvSpPr>
          <p:cNvPr id="694275" name="Rectangle 3"/>
          <p:cNvSpPr>
            <a:spLocks noGrp="1" noChangeArrowheads="1"/>
          </p:cNvSpPr>
          <p:nvPr/>
        </p:nvSpPr>
        <p:spPr>
          <a:xfrm>
            <a:off x="334963" y="795338"/>
            <a:ext cx="4919662" cy="5029200"/>
          </a:xfrm>
          <a:prstGeom prst="rect">
            <a:avLst/>
          </a:prstGeom>
          <a:noFill/>
          <a:ln w="9525">
            <a:noFill/>
            <a:miter lim="800000"/>
          </a:ln>
        </p:spPr>
        <p:txBody>
          <a:bodyPr vert="horz" wrap="square" lIns="91440" tIns="45720" rIns="91440" bIns="45720" numCol="1" anchor="t" anchorCtr="0" compatLnSpc="1"/>
          <a:lstStyle>
            <a:lvl1pPr marL="342900" indent="-342900" algn="l" rtl="0" eaLnBrk="0" fontAlgn="base" hangingPunct="0">
              <a:lnSpc>
                <a:spcPct val="115000"/>
              </a:lnSpc>
              <a:spcBef>
                <a:spcPct val="20000"/>
              </a:spcBef>
              <a:spcAft>
                <a:spcPct val="0"/>
              </a:spcAft>
              <a:buChar char="•"/>
              <a:defRPr sz="2400" b="1">
                <a:solidFill>
                  <a:srgbClr val="000000"/>
                </a:solidFill>
                <a:latin typeface="Arial" panose="020B0604020202020204" pitchFamily="34" charset="0"/>
                <a:ea typeface="宋体" panose="02010600030101010101" pitchFamily="2" charset="-122"/>
                <a:cs typeface="+mn-ea"/>
              </a:defRPr>
            </a:lvl1pPr>
            <a:lvl2pPr marL="742950" indent="-285750" algn="l" rtl="0" eaLnBrk="0" fontAlgn="base" hangingPunct="0">
              <a:lnSpc>
                <a:spcPct val="115000"/>
              </a:lnSpc>
              <a:spcBef>
                <a:spcPct val="20000"/>
              </a:spcBef>
              <a:spcAft>
                <a:spcPct val="0"/>
              </a:spcAft>
              <a:buChar char="–"/>
              <a:defRPr sz="2000" b="1">
                <a:solidFill>
                  <a:srgbClr val="0000CC"/>
                </a:solidFill>
                <a:latin typeface="Arial" panose="020B0604020202020204" pitchFamily="34" charset="0"/>
                <a:ea typeface="宋体" panose="02010600030101010101" pitchFamily="2" charset="-122"/>
              </a:defRPr>
            </a:lvl2pPr>
            <a:lvl3pPr marL="1143000" indent="-228600" algn="l" rtl="0" eaLnBrk="0" fontAlgn="base" hangingPunct="0">
              <a:lnSpc>
                <a:spcPct val="115000"/>
              </a:lnSpc>
              <a:spcBef>
                <a:spcPct val="20000"/>
              </a:spcBef>
              <a:spcAft>
                <a:spcPct val="0"/>
              </a:spcAft>
              <a:buChar char="•"/>
              <a:defRPr sz="2400" b="1">
                <a:solidFill>
                  <a:srgbClr val="006600"/>
                </a:solidFill>
                <a:latin typeface="Arial" panose="020B0604020202020204" pitchFamily="34" charset="0"/>
                <a:ea typeface="宋体" panose="02010600030101010101" pitchFamily="2" charset="-122"/>
              </a:defRPr>
            </a:lvl3pPr>
            <a:lvl4pPr marL="1600200" indent="-228600" algn="l" rtl="0" eaLnBrk="0" fontAlgn="base" hangingPunct="0">
              <a:lnSpc>
                <a:spcPct val="115000"/>
              </a:lnSpc>
              <a:spcBef>
                <a:spcPct val="20000"/>
              </a:spcBef>
              <a:spcAft>
                <a:spcPct val="0"/>
              </a:spcAft>
              <a:buChar char="–"/>
              <a:defRPr sz="1600" b="1">
                <a:solidFill>
                  <a:srgbClr val="CC3300"/>
                </a:solidFill>
                <a:latin typeface="Arial" panose="020B0604020202020204" pitchFamily="34" charset="0"/>
                <a:ea typeface="宋体" panose="02010600030101010101" pitchFamily="2" charset="-122"/>
              </a:defRPr>
            </a:lvl4pPr>
            <a:lvl5pPr marL="2057400" indent="-228600" algn="l" rtl="0" eaLnBrk="0" fontAlgn="base" hangingPunct="0">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5pPr>
            <a:lvl6pPr marL="25146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6pPr>
            <a:lvl7pPr marL="29718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7pPr>
            <a:lvl8pPr marL="34290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8pPr>
            <a:lvl9pPr marL="3886200" indent="-228600" algn="l" rtl="0" fontAlgn="base">
              <a:lnSpc>
                <a:spcPct val="115000"/>
              </a:lnSpc>
              <a:spcBef>
                <a:spcPct val="20000"/>
              </a:spcBef>
              <a:spcAft>
                <a:spcPct val="0"/>
              </a:spcAft>
              <a:buChar char="»"/>
              <a:defRPr sz="1500" b="1">
                <a:solidFill>
                  <a:srgbClr val="996600"/>
                </a:solidFill>
                <a:latin typeface="Arial" panose="020B0604020202020204" pitchFamily="34" charset="0"/>
                <a:ea typeface="宋体" panose="02010600030101010101" pitchFamily="2" charset="-122"/>
              </a:defRPr>
            </a:lvl9pPr>
          </a:lstStyle>
          <a:p>
            <a:pPr>
              <a:spcBef>
                <a:spcPct val="40000"/>
              </a:spcBef>
            </a:pPr>
            <a:r>
              <a:rPr lang="en-GB" sz="2000" b="0">
                <a:latin typeface="Calibri" panose="020F0502020204030204" pitchFamily="34" charset="0"/>
                <a:ea typeface="+mn-ea"/>
                <a:cs typeface="+mn-cs"/>
              </a:rPr>
              <a:t>通过调用</a:t>
            </a:r>
            <a:r>
              <a:rPr lang="en-GB" sz="2000" b="0">
                <a:solidFill>
                  <a:srgbClr val="FF0000"/>
                </a:solidFill>
                <a:latin typeface="Calibri" panose="020F0502020204030204" pitchFamily="34" charset="0"/>
                <a:ea typeface="+mn-ea"/>
                <a:cs typeface="+mn-cs"/>
              </a:rPr>
              <a:t>execve</a:t>
            </a:r>
            <a:r>
              <a:rPr lang="en-GB" sz="2000" b="0">
                <a:latin typeface="Calibri" panose="020F0502020204030204" pitchFamily="34" charset="0"/>
                <a:ea typeface="+mn-ea"/>
                <a:cs typeface="+mn-cs"/>
              </a:rPr>
              <a:t>系统调用函数来调用加载器</a:t>
            </a:r>
          </a:p>
          <a:p>
            <a:pPr>
              <a:spcBef>
                <a:spcPct val="40000"/>
              </a:spcBef>
            </a:pPr>
            <a:r>
              <a:rPr lang="en-GB" sz="2000" b="0">
                <a:latin typeface="Calibri" panose="020F0502020204030204" pitchFamily="34" charset="0"/>
                <a:ea typeface="+mn-ea"/>
                <a:cs typeface="+mn-cs"/>
              </a:rPr>
              <a:t>加载器（loader）根据可执行文件的</a:t>
            </a:r>
            <a:r>
              <a:rPr lang="en-GB" sz="2000" b="0">
                <a:solidFill>
                  <a:srgbClr val="FF0000"/>
                </a:solidFill>
                <a:latin typeface="Calibri" panose="020F0502020204030204" pitchFamily="34" charset="0"/>
                <a:ea typeface="+mn-ea"/>
                <a:cs typeface="+mn-cs"/>
              </a:rPr>
              <a:t>程序（段）头表中的信息</a:t>
            </a:r>
            <a:r>
              <a:rPr lang="en-GB" sz="2000" b="0">
                <a:latin typeface="Calibri" panose="020F0502020204030204" pitchFamily="34" charset="0"/>
                <a:ea typeface="+mn-ea"/>
                <a:cs typeface="+mn-cs"/>
              </a:rPr>
              <a:t>，将可执行文件的代码和数据从磁盘“拷贝”到存储器中（</a:t>
            </a:r>
            <a:r>
              <a:rPr lang="en-GB" sz="2000" b="0">
                <a:solidFill>
                  <a:srgbClr val="FF0000"/>
                </a:solidFill>
                <a:latin typeface="Calibri" panose="020F0502020204030204" pitchFamily="34" charset="0"/>
                <a:ea typeface="+mn-ea"/>
                <a:cs typeface="+mn-cs"/>
              </a:rPr>
              <a:t>实际上不会真正拷贝，仅建立一种映像，这涉及到许多复杂的过程和一些重要概念，将在后续课上学习</a:t>
            </a:r>
            <a:r>
              <a:rPr lang="en-GB" sz="2000" b="0">
                <a:latin typeface="Calibri" panose="020F0502020204030204" pitchFamily="34" charset="0"/>
                <a:ea typeface="+mn-ea"/>
                <a:cs typeface="+mn-cs"/>
              </a:rPr>
              <a:t>）</a:t>
            </a:r>
          </a:p>
          <a:p>
            <a:pPr>
              <a:spcBef>
                <a:spcPct val="40000"/>
              </a:spcBef>
            </a:pPr>
            <a:r>
              <a:rPr lang="en-GB" sz="2000" b="0">
                <a:latin typeface="Calibri" panose="020F0502020204030204" pitchFamily="34" charset="0"/>
                <a:ea typeface="+mn-ea"/>
                <a:cs typeface="+mn-cs"/>
              </a:rPr>
              <a:t>加载后，将PC（EIP）设定指向</a:t>
            </a:r>
            <a:r>
              <a:rPr lang="en-GB" sz="2000" b="0">
                <a:latin typeface="Calibri" panose="020F0502020204030204" pitchFamily="34" charset="0"/>
                <a:ea typeface="+mn-ea"/>
                <a:cs typeface="+mn-cs"/>
                <a:hlinkClick r:id="" action="ppaction://hlinkshowjump?jump=nextslide"/>
              </a:rPr>
              <a:t>Entry point </a:t>
            </a:r>
            <a:r>
              <a:rPr lang="en-GB" sz="2000" b="0">
                <a:latin typeface="Calibri" panose="020F0502020204030204" pitchFamily="34" charset="0"/>
                <a:ea typeface="+mn-ea"/>
                <a:cs typeface="+mn-cs"/>
              </a:rPr>
              <a:t>(即符号_start处)，最终执行main函数，以启动程序执行。</a:t>
            </a:r>
            <a:endParaRPr lang="zh-CN" altLang="en-US" sz="2200" smtClean="0">
              <a:latin typeface="微软雅黑" panose="020B0503020204020204" pitchFamily="34" charset="-122"/>
              <a:ea typeface="微软雅黑" panose="020B0503020204020204" pitchFamily="34" charset="-122"/>
            </a:endParaRPr>
          </a:p>
        </p:txBody>
      </p:sp>
      <p:sp>
        <p:nvSpPr>
          <p:cNvPr id="694276" name="Text Box 4"/>
          <p:cNvSpPr txBox="1">
            <a:spLocks noChangeArrowheads="1"/>
          </p:cNvSpPr>
          <p:nvPr/>
        </p:nvSpPr>
        <p:spPr bwMode="auto">
          <a:xfrm>
            <a:off x="6619875" y="703263"/>
            <a:ext cx="1754188" cy="788035"/>
          </a:xfrm>
          <a:prstGeom prst="rect">
            <a:avLst/>
          </a:prstGeom>
          <a:noFill/>
          <a:ln w="9525">
            <a:noFill/>
            <a:miter lim="800000"/>
          </a:ln>
          <a:effectLst/>
        </p:spPr>
        <p:txBody>
          <a:bodyPr>
            <a:spAutoFit/>
          </a:bodyPr>
          <a:lstStyle/>
          <a:p>
            <a:pPr algn="ctr">
              <a:spcBef>
                <a:spcPct val="10000"/>
              </a:spcBef>
            </a:pPr>
            <a:r>
              <a:rPr lang="en-GB" sz="2000" b="1">
                <a:solidFill>
                  <a:schemeClr val="tx1"/>
                </a:solidFill>
                <a:latin typeface="Calibri" panose="020F0502020204030204" pitchFamily="34" charset="0"/>
              </a:rPr>
              <a:t>程序被启动</a:t>
            </a:r>
          </a:p>
          <a:p>
            <a:pPr algn="ctr">
              <a:spcBef>
                <a:spcPct val="10000"/>
              </a:spcBef>
            </a:pPr>
            <a:r>
              <a:rPr lang="zh-CN" altLang="en-US" sz="2300" b="1">
                <a:solidFill>
                  <a:srgbClr val="0A6A0A"/>
                </a:solidFill>
                <a:latin typeface="微软雅黑" panose="020B0503020204020204" pitchFamily="34" charset="-122"/>
                <a:ea typeface="微软雅黑" panose="020B0503020204020204" pitchFamily="34" charset="-122"/>
              </a:rPr>
              <a:t>如 </a:t>
            </a:r>
            <a:r>
              <a:rPr lang="en-US" altLang="zh-CN" sz="2300" b="1">
                <a:solidFill>
                  <a:srgbClr val="0A6A0A"/>
                </a:solidFill>
                <a:latin typeface="微软雅黑" panose="020B0503020204020204" pitchFamily="34" charset="-122"/>
                <a:ea typeface="微软雅黑" panose="020B0503020204020204" pitchFamily="34" charset="-122"/>
              </a:rPr>
              <a:t>$ ./P</a:t>
            </a:r>
            <a:endParaRPr lang="zh-CN" altLang="en-US" sz="2300" b="1">
              <a:solidFill>
                <a:srgbClr val="0A6A0A"/>
              </a:solidFill>
              <a:latin typeface="微软雅黑" panose="020B0503020204020204" pitchFamily="34" charset="-122"/>
              <a:ea typeface="微软雅黑" panose="020B0503020204020204" pitchFamily="34" charset="-122"/>
            </a:endParaRPr>
          </a:p>
        </p:txBody>
      </p:sp>
      <p:sp>
        <p:nvSpPr>
          <p:cNvPr id="694277" name="Line 5"/>
          <p:cNvSpPr>
            <a:spLocks noChangeShapeType="1"/>
          </p:cNvSpPr>
          <p:nvPr/>
        </p:nvSpPr>
        <p:spPr bwMode="auto">
          <a:xfrm>
            <a:off x="7432675" y="1501775"/>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78" name="Text Box 6"/>
          <p:cNvSpPr txBox="1">
            <a:spLocks noChangeArrowheads="1"/>
          </p:cNvSpPr>
          <p:nvPr/>
        </p:nvSpPr>
        <p:spPr bwMode="auto">
          <a:xfrm>
            <a:off x="6486525" y="2124075"/>
            <a:ext cx="2017713" cy="398780"/>
          </a:xfrm>
          <a:prstGeom prst="rect">
            <a:avLst/>
          </a:prstGeom>
          <a:noFill/>
          <a:ln w="9525">
            <a:solidFill>
              <a:srgbClr val="000000"/>
            </a:solidFill>
            <a:prstDash val="dash"/>
            <a:miter lim="800000"/>
          </a:ln>
          <a:effectLst/>
        </p:spPr>
        <p:txBody>
          <a:bodyPr>
            <a:spAutoFit/>
          </a:bodyPr>
          <a:lstStyle/>
          <a:p>
            <a:pPr algn="ctr">
              <a:spcBef>
                <a:spcPct val="50000"/>
              </a:spcBef>
            </a:pPr>
            <a:r>
              <a:rPr lang="en-GB" sz="2000" b="1">
                <a:latin typeface="Calibri" panose="020F0502020204030204" pitchFamily="34" charset="0"/>
              </a:rPr>
              <a:t>调用fork()</a:t>
            </a:r>
            <a:endParaRPr lang="zh-CN" altLang="en-US" sz="2300" b="1">
              <a:latin typeface="微软雅黑" panose="020B0503020204020204" pitchFamily="34" charset="-122"/>
              <a:ea typeface="微软雅黑" panose="020B0503020204020204" pitchFamily="34" charset="-122"/>
            </a:endParaRPr>
          </a:p>
        </p:txBody>
      </p:sp>
      <p:sp>
        <p:nvSpPr>
          <p:cNvPr id="694279" name="Line 7"/>
          <p:cNvSpPr>
            <a:spLocks noChangeShapeType="1"/>
          </p:cNvSpPr>
          <p:nvPr/>
        </p:nvSpPr>
        <p:spPr bwMode="auto">
          <a:xfrm>
            <a:off x="7419975" y="2624138"/>
            <a:ext cx="0" cy="550862"/>
          </a:xfrm>
          <a:prstGeom prst="line">
            <a:avLst/>
          </a:prstGeom>
          <a:noFill/>
          <a:ln w="57150">
            <a:solidFill>
              <a:srgbClr val="000000"/>
            </a:solidFill>
            <a:round/>
            <a:tailEnd type="triangle" w="med" len="med"/>
          </a:ln>
          <a:effectLst/>
        </p:spPr>
        <p:txBody>
          <a:bodyPr/>
          <a:lstStyle/>
          <a:p>
            <a:endParaRPr lang="zh-CN" altLang="en-US"/>
          </a:p>
        </p:txBody>
      </p:sp>
      <p:sp>
        <p:nvSpPr>
          <p:cNvPr id="694280" name="Text Box 8"/>
          <p:cNvSpPr txBox="1">
            <a:spLocks noChangeArrowheads="1"/>
          </p:cNvSpPr>
          <p:nvPr/>
        </p:nvSpPr>
        <p:spPr bwMode="auto">
          <a:xfrm>
            <a:off x="5910263" y="3171825"/>
            <a:ext cx="3048000" cy="706755"/>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以构造的argv和envp为参数调用execve()</a:t>
            </a:r>
            <a:endParaRPr lang="zh-CN" altLang="en-US" sz="2300" b="1">
              <a:latin typeface="微软雅黑" panose="020B0503020204020204" pitchFamily="34" charset="-122"/>
              <a:ea typeface="微软雅黑" panose="020B0503020204020204" pitchFamily="34" charset="-122"/>
            </a:endParaRPr>
          </a:p>
        </p:txBody>
      </p:sp>
      <p:sp>
        <p:nvSpPr>
          <p:cNvPr id="694281" name="Line 9"/>
          <p:cNvSpPr>
            <a:spLocks noChangeShapeType="1"/>
          </p:cNvSpPr>
          <p:nvPr/>
        </p:nvSpPr>
        <p:spPr bwMode="auto">
          <a:xfrm>
            <a:off x="7397750" y="3994150"/>
            <a:ext cx="0" cy="550863"/>
          </a:xfrm>
          <a:prstGeom prst="line">
            <a:avLst/>
          </a:prstGeom>
          <a:noFill/>
          <a:ln w="57150">
            <a:solidFill>
              <a:srgbClr val="000000"/>
            </a:solidFill>
            <a:round/>
            <a:tailEnd type="triangle" w="med" len="med"/>
          </a:ln>
          <a:effectLst/>
        </p:spPr>
        <p:txBody>
          <a:bodyPr/>
          <a:lstStyle/>
          <a:p>
            <a:endParaRPr lang="zh-CN" altLang="en-US"/>
          </a:p>
        </p:txBody>
      </p:sp>
      <p:sp>
        <p:nvSpPr>
          <p:cNvPr id="694282" name="Text Box 10"/>
          <p:cNvSpPr txBox="1">
            <a:spLocks noChangeArrowheads="1"/>
          </p:cNvSpPr>
          <p:nvPr/>
        </p:nvSpPr>
        <p:spPr bwMode="auto">
          <a:xfrm>
            <a:off x="5838825" y="4568825"/>
            <a:ext cx="3135313" cy="1014730"/>
          </a:xfrm>
          <a:prstGeom prst="rect">
            <a:avLst/>
          </a:prstGeom>
          <a:noFill/>
          <a:ln w="9525">
            <a:solidFill>
              <a:srgbClr val="000000"/>
            </a:solidFill>
            <a:prstDash val="dash"/>
            <a:miter lim="800000"/>
          </a:ln>
          <a:effectLst/>
        </p:spPr>
        <p:txBody>
          <a:bodyPr>
            <a:spAutoFit/>
          </a:bodyPr>
          <a:lstStyle/>
          <a:p>
            <a:pPr>
              <a:spcBef>
                <a:spcPct val="50000"/>
              </a:spcBef>
            </a:pPr>
            <a:r>
              <a:rPr lang="en-GB" sz="2000" b="1">
                <a:latin typeface="Calibri" panose="020F0502020204030204" pitchFamily="34" charset="0"/>
              </a:rPr>
              <a:t>execve()调用加载器进行可执行文件加载，并最终转去执行main</a:t>
            </a:r>
            <a:endParaRPr lang="zh-CN" altLang="en-US" sz="2300" b="1">
              <a:latin typeface="微软雅黑" panose="020B0503020204020204" pitchFamily="34" charset="-122"/>
              <a:ea typeface="微软雅黑" panose="020B0503020204020204" pitchFamily="34" charset="-122"/>
            </a:endParaRPr>
          </a:p>
        </p:txBody>
      </p:sp>
      <p:sp>
        <p:nvSpPr>
          <p:cNvPr id="694283" name="Text Box 11"/>
          <p:cNvSpPr txBox="1">
            <a:spLocks noChangeArrowheads="1"/>
          </p:cNvSpPr>
          <p:nvPr/>
        </p:nvSpPr>
        <p:spPr bwMode="auto">
          <a:xfrm>
            <a:off x="1662113" y="6105525"/>
            <a:ext cx="2195512"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anose="020B0503020204020204" pitchFamily="34" charset="-122"/>
                <a:ea typeface="微软雅黑" panose="020B0503020204020204" pitchFamily="34" charset="-122"/>
              </a:rPr>
              <a:t>__libc_init_first</a:t>
            </a:r>
          </a:p>
        </p:txBody>
      </p:sp>
      <p:sp>
        <p:nvSpPr>
          <p:cNvPr id="694284" name="Line 12"/>
          <p:cNvSpPr>
            <a:spLocks noChangeShapeType="1"/>
          </p:cNvSpPr>
          <p:nvPr/>
        </p:nvSpPr>
        <p:spPr bwMode="auto">
          <a:xfrm>
            <a:off x="3911600" y="6329363"/>
            <a:ext cx="333375" cy="0"/>
          </a:xfrm>
          <a:prstGeom prst="line">
            <a:avLst/>
          </a:prstGeom>
          <a:noFill/>
          <a:ln w="38100">
            <a:solidFill>
              <a:srgbClr val="000000"/>
            </a:solidFill>
            <a:round/>
            <a:tailEnd type="triangle" w="med" len="med"/>
          </a:ln>
          <a:effectLst/>
        </p:spPr>
        <p:txBody>
          <a:bodyPr/>
          <a:lstStyle/>
          <a:p>
            <a:endParaRPr lang="zh-CN" altLang="en-US"/>
          </a:p>
        </p:txBody>
      </p:sp>
      <p:sp>
        <p:nvSpPr>
          <p:cNvPr id="694285" name="Text Box 13"/>
          <p:cNvSpPr txBox="1">
            <a:spLocks noChangeArrowheads="1"/>
          </p:cNvSpPr>
          <p:nvPr/>
        </p:nvSpPr>
        <p:spPr bwMode="auto">
          <a:xfrm>
            <a:off x="4267200" y="6083300"/>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anose="020B0503020204020204" pitchFamily="34" charset="-122"/>
                <a:ea typeface="微软雅黑" panose="020B0503020204020204" pitchFamily="34" charset="-122"/>
              </a:rPr>
              <a:t>_init</a:t>
            </a:r>
          </a:p>
        </p:txBody>
      </p:sp>
      <p:sp>
        <p:nvSpPr>
          <p:cNvPr id="694286" name="Line 14"/>
          <p:cNvSpPr>
            <a:spLocks noChangeShapeType="1"/>
          </p:cNvSpPr>
          <p:nvPr/>
        </p:nvSpPr>
        <p:spPr bwMode="auto">
          <a:xfrm>
            <a:off x="5060950" y="6319838"/>
            <a:ext cx="379413" cy="0"/>
          </a:xfrm>
          <a:prstGeom prst="line">
            <a:avLst/>
          </a:prstGeom>
          <a:noFill/>
          <a:ln w="38100">
            <a:solidFill>
              <a:srgbClr val="000000"/>
            </a:solidFill>
            <a:round/>
            <a:tailEnd type="triangle" w="med" len="med"/>
          </a:ln>
          <a:effectLst/>
        </p:spPr>
        <p:txBody>
          <a:bodyPr/>
          <a:lstStyle/>
          <a:p>
            <a:endParaRPr lang="zh-CN" altLang="en-US"/>
          </a:p>
        </p:txBody>
      </p:sp>
      <p:sp>
        <p:nvSpPr>
          <p:cNvPr id="694287" name="Text Box 15"/>
          <p:cNvSpPr txBox="1">
            <a:spLocks noChangeArrowheads="1"/>
          </p:cNvSpPr>
          <p:nvPr/>
        </p:nvSpPr>
        <p:spPr bwMode="auto">
          <a:xfrm>
            <a:off x="5475288" y="6073775"/>
            <a:ext cx="873125"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anose="020B0503020204020204" pitchFamily="34" charset="-122"/>
                <a:ea typeface="微软雅黑" panose="020B0503020204020204" pitchFamily="34" charset="-122"/>
              </a:rPr>
              <a:t>atexit</a:t>
            </a:r>
          </a:p>
        </p:txBody>
      </p:sp>
      <p:sp>
        <p:nvSpPr>
          <p:cNvPr id="694288" name="Line 16"/>
          <p:cNvSpPr>
            <a:spLocks noChangeShapeType="1"/>
          </p:cNvSpPr>
          <p:nvPr/>
        </p:nvSpPr>
        <p:spPr bwMode="auto">
          <a:xfrm flipV="1">
            <a:off x="6396038" y="6319838"/>
            <a:ext cx="320675" cy="0"/>
          </a:xfrm>
          <a:prstGeom prst="line">
            <a:avLst/>
          </a:prstGeom>
          <a:noFill/>
          <a:ln w="38100">
            <a:solidFill>
              <a:srgbClr val="000000"/>
            </a:solidFill>
            <a:round/>
            <a:tailEnd type="triangle" w="med" len="med"/>
          </a:ln>
          <a:effectLst/>
        </p:spPr>
        <p:txBody>
          <a:bodyPr/>
          <a:lstStyle/>
          <a:p>
            <a:endParaRPr lang="zh-CN" altLang="en-US"/>
          </a:p>
        </p:txBody>
      </p:sp>
      <p:sp>
        <p:nvSpPr>
          <p:cNvPr id="694289" name="Text Box 17"/>
          <p:cNvSpPr txBox="1">
            <a:spLocks noChangeArrowheads="1"/>
          </p:cNvSpPr>
          <p:nvPr/>
        </p:nvSpPr>
        <p:spPr bwMode="auto">
          <a:xfrm>
            <a:off x="6797675" y="6073775"/>
            <a:ext cx="757238" cy="452438"/>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anose="020B0503020204020204" pitchFamily="34" charset="-122"/>
                <a:ea typeface="微软雅黑" panose="020B0503020204020204" pitchFamily="34" charset="-122"/>
              </a:rPr>
              <a:t>main</a:t>
            </a:r>
          </a:p>
        </p:txBody>
      </p:sp>
      <p:sp>
        <p:nvSpPr>
          <p:cNvPr id="694290" name="Line 18"/>
          <p:cNvSpPr>
            <a:spLocks noChangeShapeType="1"/>
          </p:cNvSpPr>
          <p:nvPr/>
        </p:nvSpPr>
        <p:spPr bwMode="auto">
          <a:xfrm>
            <a:off x="7616825" y="6303963"/>
            <a:ext cx="306388" cy="0"/>
          </a:xfrm>
          <a:prstGeom prst="line">
            <a:avLst/>
          </a:prstGeom>
          <a:noFill/>
          <a:ln w="38100">
            <a:solidFill>
              <a:srgbClr val="000000"/>
            </a:solidFill>
            <a:round/>
            <a:tailEnd type="triangle" w="med" len="med"/>
          </a:ln>
          <a:effectLst/>
        </p:spPr>
        <p:txBody>
          <a:bodyPr/>
          <a:lstStyle/>
          <a:p>
            <a:endParaRPr lang="zh-CN" altLang="en-US"/>
          </a:p>
        </p:txBody>
      </p:sp>
      <p:sp>
        <p:nvSpPr>
          <p:cNvPr id="694291" name="Text Box 19"/>
          <p:cNvSpPr txBox="1">
            <a:spLocks noChangeArrowheads="1"/>
          </p:cNvSpPr>
          <p:nvPr/>
        </p:nvSpPr>
        <p:spPr bwMode="auto">
          <a:xfrm>
            <a:off x="7929563" y="6072188"/>
            <a:ext cx="757237" cy="452437"/>
          </a:xfrm>
          <a:prstGeom prst="rect">
            <a:avLst/>
          </a:prstGeom>
          <a:noFill/>
          <a:ln w="9525">
            <a:solidFill>
              <a:srgbClr val="000000"/>
            </a:solidFill>
            <a:prstDash val="dash"/>
            <a:miter lim="800000"/>
          </a:ln>
          <a:effectLst/>
        </p:spPr>
        <p:txBody>
          <a:bodyPr lIns="0" rIns="0">
            <a:spAutoFit/>
          </a:bodyPr>
          <a:lstStyle/>
          <a:p>
            <a:pPr algn="ctr">
              <a:spcBef>
                <a:spcPct val="50000"/>
              </a:spcBef>
            </a:pPr>
            <a:r>
              <a:rPr lang="en-US" altLang="zh-CN" sz="2300" b="1">
                <a:solidFill>
                  <a:srgbClr val="3333CC"/>
                </a:solidFill>
                <a:latin typeface="微软雅黑" panose="020B0503020204020204" pitchFamily="34" charset="-122"/>
                <a:ea typeface="微软雅黑" panose="020B0503020204020204" pitchFamily="34" charset="-122"/>
              </a:rPr>
              <a:t>_exit</a:t>
            </a:r>
          </a:p>
        </p:txBody>
      </p:sp>
      <p:sp>
        <p:nvSpPr>
          <p:cNvPr id="694292" name="Rectangle 20"/>
          <p:cNvSpPr>
            <a:spLocks noChangeArrowheads="1"/>
          </p:cNvSpPr>
          <p:nvPr/>
        </p:nvSpPr>
        <p:spPr bwMode="auto">
          <a:xfrm>
            <a:off x="481013" y="6107113"/>
            <a:ext cx="1079500" cy="442912"/>
          </a:xfrm>
          <a:prstGeom prst="rect">
            <a:avLst/>
          </a:prstGeom>
          <a:noFill/>
          <a:ln w="9525">
            <a:noFill/>
            <a:miter lim="800000"/>
          </a:ln>
          <a:effectLst/>
        </p:spPr>
        <p:txBody>
          <a:bodyPr>
            <a:spAutoFit/>
          </a:bodyPr>
          <a:lstStyle/>
          <a:p>
            <a:r>
              <a:rPr lang="en-US" altLang="zh-CN" sz="2300" b="1">
                <a:latin typeface="微软雅黑" panose="020B0503020204020204" pitchFamily="34" charset="-122"/>
                <a:ea typeface="微软雅黑" panose="020B0503020204020204" pitchFamily="34" charset="-122"/>
              </a:rPr>
              <a:t>_start:</a:t>
            </a:r>
            <a:endParaRPr lang="zh-CN" altLang="en-US" sz="2300" b="1">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694275">
                                            <p:txEl>
                                              <p:pRg st="0" end="0"/>
                                            </p:txEl>
                                          </p:spTgt>
                                        </p:tgtEl>
                                        <p:attrNameLst>
                                          <p:attrName>style.visibility</p:attrName>
                                        </p:attrNameLst>
                                      </p:cBhvr>
                                      <p:to>
                                        <p:strVal val="visible"/>
                                      </p:to>
                                    </p:set>
                                    <p:animEffect transition="in" filter="wipe(down)">
                                      <p:cBhvr>
                                        <p:cTn id="7" dur="500"/>
                                        <p:tgtEl>
                                          <p:spTgt spid="69427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94275">
                                            <p:txEl>
                                              <p:pRg st="1" end="1"/>
                                            </p:txEl>
                                          </p:spTgt>
                                        </p:tgtEl>
                                        <p:attrNameLst>
                                          <p:attrName>style.visibility</p:attrName>
                                        </p:attrNameLst>
                                      </p:cBhvr>
                                      <p:to>
                                        <p:strVal val="visible"/>
                                      </p:to>
                                    </p:set>
                                    <p:animEffect transition="in" filter="wipe(down)">
                                      <p:cBhvr>
                                        <p:cTn id="12" dur="500"/>
                                        <p:tgtEl>
                                          <p:spTgt spid="69427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94275">
                                            <p:txEl>
                                              <p:pRg st="2" end="2"/>
                                            </p:txEl>
                                          </p:spTgt>
                                        </p:tgtEl>
                                        <p:attrNameLst>
                                          <p:attrName>style.visibility</p:attrName>
                                        </p:attrNameLst>
                                      </p:cBhvr>
                                      <p:to>
                                        <p:strVal val="visible"/>
                                      </p:to>
                                    </p:set>
                                    <p:animEffect transition="in" filter="wipe(down)">
                                      <p:cBhvr>
                                        <p:cTn id="17" dur="500"/>
                                        <p:tgtEl>
                                          <p:spTgt spid="69427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694276"/>
                                        </p:tgtEl>
                                        <p:attrNameLst>
                                          <p:attrName>style.visibility</p:attrName>
                                        </p:attrNameLst>
                                      </p:cBhvr>
                                      <p:to>
                                        <p:strVal val="visible"/>
                                      </p:to>
                                    </p:set>
                                    <p:animEffect transition="in" filter="blinds(horizontal)">
                                      <p:cBhvr>
                                        <p:cTn id="22" dur="500"/>
                                        <p:tgtEl>
                                          <p:spTgt spid="694276"/>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694277"/>
                                        </p:tgtEl>
                                        <p:attrNameLst>
                                          <p:attrName>style.visibility</p:attrName>
                                        </p:attrNameLst>
                                      </p:cBhvr>
                                      <p:to>
                                        <p:strVal val="visible"/>
                                      </p:to>
                                    </p:set>
                                    <p:animEffect transition="in" filter="blinds(horizontal)">
                                      <p:cBhvr>
                                        <p:cTn id="27" dur="500"/>
                                        <p:tgtEl>
                                          <p:spTgt spid="694277"/>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694278"/>
                                        </p:tgtEl>
                                        <p:attrNameLst>
                                          <p:attrName>style.visibility</p:attrName>
                                        </p:attrNameLst>
                                      </p:cBhvr>
                                      <p:to>
                                        <p:strVal val="visible"/>
                                      </p:to>
                                    </p:set>
                                    <p:animEffect transition="in" filter="blinds(horizontal)">
                                      <p:cBhvr>
                                        <p:cTn id="32" dur="500"/>
                                        <p:tgtEl>
                                          <p:spTgt spid="694278"/>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694279"/>
                                        </p:tgtEl>
                                        <p:attrNameLst>
                                          <p:attrName>style.visibility</p:attrName>
                                        </p:attrNameLst>
                                      </p:cBhvr>
                                      <p:to>
                                        <p:strVal val="visible"/>
                                      </p:to>
                                    </p:set>
                                    <p:animEffect transition="in" filter="blinds(horizontal)">
                                      <p:cBhvr>
                                        <p:cTn id="37" dur="500"/>
                                        <p:tgtEl>
                                          <p:spTgt spid="694279"/>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694280"/>
                                        </p:tgtEl>
                                        <p:attrNameLst>
                                          <p:attrName>style.visibility</p:attrName>
                                        </p:attrNameLst>
                                      </p:cBhvr>
                                      <p:to>
                                        <p:strVal val="visible"/>
                                      </p:to>
                                    </p:set>
                                    <p:animEffect transition="in" filter="blinds(horizontal)">
                                      <p:cBhvr>
                                        <p:cTn id="42" dur="500"/>
                                        <p:tgtEl>
                                          <p:spTgt spid="69428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694281"/>
                                        </p:tgtEl>
                                        <p:attrNameLst>
                                          <p:attrName>style.visibility</p:attrName>
                                        </p:attrNameLst>
                                      </p:cBhvr>
                                      <p:to>
                                        <p:strVal val="visible"/>
                                      </p:to>
                                    </p:set>
                                    <p:animEffect transition="in" filter="blinds(horizontal)">
                                      <p:cBhvr>
                                        <p:cTn id="47" dur="500"/>
                                        <p:tgtEl>
                                          <p:spTgt spid="694281"/>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694282"/>
                                        </p:tgtEl>
                                        <p:attrNameLst>
                                          <p:attrName>style.visibility</p:attrName>
                                        </p:attrNameLst>
                                      </p:cBhvr>
                                      <p:to>
                                        <p:strVal val="visible"/>
                                      </p:to>
                                    </p:set>
                                    <p:animEffect transition="in" filter="blinds(horizontal)">
                                      <p:cBhvr>
                                        <p:cTn id="52" dur="500"/>
                                        <p:tgtEl>
                                          <p:spTgt spid="694282"/>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694292"/>
                                        </p:tgtEl>
                                        <p:attrNameLst>
                                          <p:attrName>style.visibility</p:attrName>
                                        </p:attrNameLst>
                                      </p:cBhvr>
                                      <p:to>
                                        <p:strVal val="visible"/>
                                      </p:to>
                                    </p:set>
                                    <p:animEffect transition="in" filter="blinds(horizontal)">
                                      <p:cBhvr>
                                        <p:cTn id="57" dur="500"/>
                                        <p:tgtEl>
                                          <p:spTgt spid="694292"/>
                                        </p:tgtEl>
                                      </p:cBhvr>
                                    </p:animEffect>
                                  </p:childTnLst>
                                </p:cTn>
                              </p:par>
                            </p:childTnLst>
                          </p:cTn>
                        </p:par>
                      </p:childTnLst>
                    </p:cTn>
                  </p:par>
                  <p:par>
                    <p:cTn id="58" fill="hold">
                      <p:stCondLst>
                        <p:cond delay="indefinite"/>
                      </p:stCondLst>
                      <p:childTnLst>
                        <p:par>
                          <p:cTn id="59" fill="hold">
                            <p:stCondLst>
                              <p:cond delay="0"/>
                            </p:stCondLst>
                            <p:childTnLst>
                              <p:par>
                                <p:cTn id="60" presetID="3" presetClass="entr" presetSubtype="10" fill="hold" grpId="0" nodeType="clickEffect">
                                  <p:stCondLst>
                                    <p:cond delay="0"/>
                                  </p:stCondLst>
                                  <p:childTnLst>
                                    <p:set>
                                      <p:cBhvr>
                                        <p:cTn id="61" dur="1" fill="hold">
                                          <p:stCondLst>
                                            <p:cond delay="0"/>
                                          </p:stCondLst>
                                        </p:cTn>
                                        <p:tgtEl>
                                          <p:spTgt spid="694283"/>
                                        </p:tgtEl>
                                        <p:attrNameLst>
                                          <p:attrName>style.visibility</p:attrName>
                                        </p:attrNameLst>
                                      </p:cBhvr>
                                      <p:to>
                                        <p:strVal val="visible"/>
                                      </p:to>
                                    </p:set>
                                    <p:animEffect transition="in" filter="blinds(horizontal)">
                                      <p:cBhvr>
                                        <p:cTn id="62" dur="500"/>
                                        <p:tgtEl>
                                          <p:spTgt spid="694283"/>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ntr" presetSubtype="10" fill="hold" grpId="0" nodeType="clickEffect">
                                  <p:stCondLst>
                                    <p:cond delay="0"/>
                                  </p:stCondLst>
                                  <p:childTnLst>
                                    <p:set>
                                      <p:cBhvr>
                                        <p:cTn id="66" dur="1" fill="hold">
                                          <p:stCondLst>
                                            <p:cond delay="0"/>
                                          </p:stCondLst>
                                        </p:cTn>
                                        <p:tgtEl>
                                          <p:spTgt spid="694284"/>
                                        </p:tgtEl>
                                        <p:attrNameLst>
                                          <p:attrName>style.visibility</p:attrName>
                                        </p:attrNameLst>
                                      </p:cBhvr>
                                      <p:to>
                                        <p:strVal val="visible"/>
                                      </p:to>
                                    </p:set>
                                    <p:animEffect transition="in" filter="blinds(horizontal)">
                                      <p:cBhvr>
                                        <p:cTn id="67" dur="500"/>
                                        <p:tgtEl>
                                          <p:spTgt spid="694284"/>
                                        </p:tgtEl>
                                      </p:cBhvr>
                                    </p:animEffect>
                                  </p:childTnLst>
                                </p:cTn>
                              </p:par>
                            </p:childTnLst>
                          </p:cTn>
                        </p:par>
                      </p:childTnLst>
                    </p:cTn>
                  </p:par>
                  <p:par>
                    <p:cTn id="68" fill="hold">
                      <p:stCondLst>
                        <p:cond delay="indefinite"/>
                      </p:stCondLst>
                      <p:childTnLst>
                        <p:par>
                          <p:cTn id="69" fill="hold">
                            <p:stCondLst>
                              <p:cond delay="0"/>
                            </p:stCondLst>
                            <p:childTnLst>
                              <p:par>
                                <p:cTn id="70" presetID="3" presetClass="entr" presetSubtype="10" fill="hold" grpId="0" nodeType="clickEffect">
                                  <p:stCondLst>
                                    <p:cond delay="0"/>
                                  </p:stCondLst>
                                  <p:childTnLst>
                                    <p:set>
                                      <p:cBhvr>
                                        <p:cTn id="71" dur="1" fill="hold">
                                          <p:stCondLst>
                                            <p:cond delay="0"/>
                                          </p:stCondLst>
                                        </p:cTn>
                                        <p:tgtEl>
                                          <p:spTgt spid="694285"/>
                                        </p:tgtEl>
                                        <p:attrNameLst>
                                          <p:attrName>style.visibility</p:attrName>
                                        </p:attrNameLst>
                                      </p:cBhvr>
                                      <p:to>
                                        <p:strVal val="visible"/>
                                      </p:to>
                                    </p:set>
                                    <p:animEffect transition="in" filter="blinds(horizontal)">
                                      <p:cBhvr>
                                        <p:cTn id="72" dur="500"/>
                                        <p:tgtEl>
                                          <p:spTgt spid="694285"/>
                                        </p:tgtEl>
                                      </p:cBhvr>
                                    </p:animEffect>
                                  </p:childTnLst>
                                </p:cTn>
                              </p:par>
                            </p:childTnLst>
                          </p:cTn>
                        </p:par>
                      </p:childTnLst>
                    </p:cTn>
                  </p:par>
                  <p:par>
                    <p:cTn id="73" fill="hold">
                      <p:stCondLst>
                        <p:cond delay="indefinite"/>
                      </p:stCondLst>
                      <p:childTnLst>
                        <p:par>
                          <p:cTn id="74" fill="hold">
                            <p:stCondLst>
                              <p:cond delay="0"/>
                            </p:stCondLst>
                            <p:childTnLst>
                              <p:par>
                                <p:cTn id="75" presetID="3" presetClass="entr" presetSubtype="10" fill="hold" grpId="0" nodeType="clickEffect">
                                  <p:stCondLst>
                                    <p:cond delay="0"/>
                                  </p:stCondLst>
                                  <p:childTnLst>
                                    <p:set>
                                      <p:cBhvr>
                                        <p:cTn id="76" dur="1" fill="hold">
                                          <p:stCondLst>
                                            <p:cond delay="0"/>
                                          </p:stCondLst>
                                        </p:cTn>
                                        <p:tgtEl>
                                          <p:spTgt spid="694286"/>
                                        </p:tgtEl>
                                        <p:attrNameLst>
                                          <p:attrName>style.visibility</p:attrName>
                                        </p:attrNameLst>
                                      </p:cBhvr>
                                      <p:to>
                                        <p:strVal val="visible"/>
                                      </p:to>
                                    </p:set>
                                    <p:animEffect transition="in" filter="blinds(horizontal)">
                                      <p:cBhvr>
                                        <p:cTn id="77" dur="500"/>
                                        <p:tgtEl>
                                          <p:spTgt spid="694286"/>
                                        </p:tgtEl>
                                      </p:cBhvr>
                                    </p:animEffect>
                                  </p:childTnLst>
                                </p:cTn>
                              </p:par>
                            </p:childTnLst>
                          </p:cTn>
                        </p:par>
                      </p:childTnLst>
                    </p:cTn>
                  </p:par>
                  <p:par>
                    <p:cTn id="78" fill="hold">
                      <p:stCondLst>
                        <p:cond delay="indefinite"/>
                      </p:stCondLst>
                      <p:childTnLst>
                        <p:par>
                          <p:cTn id="79" fill="hold">
                            <p:stCondLst>
                              <p:cond delay="0"/>
                            </p:stCondLst>
                            <p:childTnLst>
                              <p:par>
                                <p:cTn id="80" presetID="3" presetClass="entr" presetSubtype="10" fill="hold" grpId="0" nodeType="clickEffect">
                                  <p:stCondLst>
                                    <p:cond delay="0"/>
                                  </p:stCondLst>
                                  <p:childTnLst>
                                    <p:set>
                                      <p:cBhvr>
                                        <p:cTn id="81" dur="1" fill="hold">
                                          <p:stCondLst>
                                            <p:cond delay="0"/>
                                          </p:stCondLst>
                                        </p:cTn>
                                        <p:tgtEl>
                                          <p:spTgt spid="694287"/>
                                        </p:tgtEl>
                                        <p:attrNameLst>
                                          <p:attrName>style.visibility</p:attrName>
                                        </p:attrNameLst>
                                      </p:cBhvr>
                                      <p:to>
                                        <p:strVal val="visible"/>
                                      </p:to>
                                    </p:set>
                                    <p:animEffect transition="in" filter="blinds(horizontal)">
                                      <p:cBhvr>
                                        <p:cTn id="82" dur="500"/>
                                        <p:tgtEl>
                                          <p:spTgt spid="694287"/>
                                        </p:tgtEl>
                                      </p:cBhvr>
                                    </p:animEffect>
                                  </p:childTnLst>
                                </p:cTn>
                              </p:par>
                            </p:childTnLst>
                          </p:cTn>
                        </p:par>
                      </p:childTnLst>
                    </p:cTn>
                  </p:par>
                  <p:par>
                    <p:cTn id="83" fill="hold">
                      <p:stCondLst>
                        <p:cond delay="indefinite"/>
                      </p:stCondLst>
                      <p:childTnLst>
                        <p:par>
                          <p:cTn id="84" fill="hold">
                            <p:stCondLst>
                              <p:cond delay="0"/>
                            </p:stCondLst>
                            <p:childTnLst>
                              <p:par>
                                <p:cTn id="85" presetID="3" presetClass="entr" presetSubtype="10" fill="hold" grpId="0" nodeType="clickEffect">
                                  <p:stCondLst>
                                    <p:cond delay="0"/>
                                  </p:stCondLst>
                                  <p:childTnLst>
                                    <p:set>
                                      <p:cBhvr>
                                        <p:cTn id="86" dur="1" fill="hold">
                                          <p:stCondLst>
                                            <p:cond delay="0"/>
                                          </p:stCondLst>
                                        </p:cTn>
                                        <p:tgtEl>
                                          <p:spTgt spid="694288"/>
                                        </p:tgtEl>
                                        <p:attrNameLst>
                                          <p:attrName>style.visibility</p:attrName>
                                        </p:attrNameLst>
                                      </p:cBhvr>
                                      <p:to>
                                        <p:strVal val="visible"/>
                                      </p:to>
                                    </p:set>
                                    <p:animEffect transition="in" filter="blinds(horizontal)">
                                      <p:cBhvr>
                                        <p:cTn id="87" dur="500"/>
                                        <p:tgtEl>
                                          <p:spTgt spid="694288"/>
                                        </p:tgtEl>
                                      </p:cBhvr>
                                    </p:animEffect>
                                  </p:childTnLst>
                                </p:cTn>
                              </p:par>
                            </p:childTnLst>
                          </p:cTn>
                        </p:par>
                      </p:childTnLst>
                    </p:cTn>
                  </p:par>
                  <p:par>
                    <p:cTn id="88" fill="hold">
                      <p:stCondLst>
                        <p:cond delay="indefinite"/>
                      </p:stCondLst>
                      <p:childTnLst>
                        <p:par>
                          <p:cTn id="89" fill="hold">
                            <p:stCondLst>
                              <p:cond delay="0"/>
                            </p:stCondLst>
                            <p:childTnLst>
                              <p:par>
                                <p:cTn id="90" presetID="3" presetClass="entr" presetSubtype="10" fill="hold" grpId="0" nodeType="clickEffect">
                                  <p:stCondLst>
                                    <p:cond delay="0"/>
                                  </p:stCondLst>
                                  <p:childTnLst>
                                    <p:set>
                                      <p:cBhvr>
                                        <p:cTn id="91" dur="1" fill="hold">
                                          <p:stCondLst>
                                            <p:cond delay="0"/>
                                          </p:stCondLst>
                                        </p:cTn>
                                        <p:tgtEl>
                                          <p:spTgt spid="694289"/>
                                        </p:tgtEl>
                                        <p:attrNameLst>
                                          <p:attrName>style.visibility</p:attrName>
                                        </p:attrNameLst>
                                      </p:cBhvr>
                                      <p:to>
                                        <p:strVal val="visible"/>
                                      </p:to>
                                    </p:set>
                                    <p:animEffect transition="in" filter="blinds(horizontal)">
                                      <p:cBhvr>
                                        <p:cTn id="92" dur="500"/>
                                        <p:tgtEl>
                                          <p:spTgt spid="694289"/>
                                        </p:tgtEl>
                                      </p:cBhvr>
                                    </p:animEffect>
                                  </p:childTnLst>
                                </p:cTn>
                              </p:par>
                            </p:childTnLst>
                          </p:cTn>
                        </p:par>
                      </p:childTnLst>
                    </p:cTn>
                  </p:par>
                  <p:par>
                    <p:cTn id="93" fill="hold">
                      <p:stCondLst>
                        <p:cond delay="indefinite"/>
                      </p:stCondLst>
                      <p:childTnLst>
                        <p:par>
                          <p:cTn id="94" fill="hold">
                            <p:stCondLst>
                              <p:cond delay="0"/>
                            </p:stCondLst>
                            <p:childTnLst>
                              <p:par>
                                <p:cTn id="95" presetID="3" presetClass="entr" presetSubtype="10" fill="hold" grpId="0" nodeType="clickEffect">
                                  <p:stCondLst>
                                    <p:cond delay="0"/>
                                  </p:stCondLst>
                                  <p:childTnLst>
                                    <p:set>
                                      <p:cBhvr>
                                        <p:cTn id="96" dur="1" fill="hold">
                                          <p:stCondLst>
                                            <p:cond delay="0"/>
                                          </p:stCondLst>
                                        </p:cTn>
                                        <p:tgtEl>
                                          <p:spTgt spid="694290"/>
                                        </p:tgtEl>
                                        <p:attrNameLst>
                                          <p:attrName>style.visibility</p:attrName>
                                        </p:attrNameLst>
                                      </p:cBhvr>
                                      <p:to>
                                        <p:strVal val="visible"/>
                                      </p:to>
                                    </p:set>
                                    <p:animEffect transition="in" filter="blinds(horizontal)">
                                      <p:cBhvr>
                                        <p:cTn id="97" dur="500"/>
                                        <p:tgtEl>
                                          <p:spTgt spid="694290"/>
                                        </p:tgtEl>
                                      </p:cBhvr>
                                    </p:animEffect>
                                  </p:childTnLst>
                                </p:cTn>
                              </p:par>
                            </p:childTnLst>
                          </p:cTn>
                        </p:par>
                      </p:childTnLst>
                    </p:cTn>
                  </p:par>
                  <p:par>
                    <p:cTn id="98" fill="hold">
                      <p:stCondLst>
                        <p:cond delay="indefinite"/>
                      </p:stCondLst>
                      <p:childTnLst>
                        <p:par>
                          <p:cTn id="99" fill="hold">
                            <p:stCondLst>
                              <p:cond delay="0"/>
                            </p:stCondLst>
                            <p:childTnLst>
                              <p:par>
                                <p:cTn id="100" presetID="3" presetClass="entr" presetSubtype="10" fill="hold" grpId="0" nodeType="clickEffect">
                                  <p:stCondLst>
                                    <p:cond delay="0"/>
                                  </p:stCondLst>
                                  <p:childTnLst>
                                    <p:set>
                                      <p:cBhvr>
                                        <p:cTn id="101" dur="1" fill="hold">
                                          <p:stCondLst>
                                            <p:cond delay="0"/>
                                          </p:stCondLst>
                                        </p:cTn>
                                        <p:tgtEl>
                                          <p:spTgt spid="694291"/>
                                        </p:tgtEl>
                                        <p:attrNameLst>
                                          <p:attrName>style.visibility</p:attrName>
                                        </p:attrNameLst>
                                      </p:cBhvr>
                                      <p:to>
                                        <p:strVal val="visible"/>
                                      </p:to>
                                    </p:set>
                                    <p:animEffect transition="in" filter="blinds(horizontal)">
                                      <p:cBhvr>
                                        <p:cTn id="102" dur="500"/>
                                        <p:tgtEl>
                                          <p:spTgt spid="694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4276" grpId="0" bldLvl="0" animBg="1"/>
      <p:bldP spid="694277" grpId="0" bldLvl="0" animBg="1"/>
      <p:bldP spid="694278" grpId="0" bldLvl="0" animBg="1"/>
      <p:bldP spid="694279" grpId="0" bldLvl="0" animBg="1"/>
      <p:bldP spid="694280" grpId="0" bldLvl="0" animBg="1"/>
      <p:bldP spid="694281" grpId="0" bldLvl="0" animBg="1"/>
      <p:bldP spid="694282" grpId="0" bldLvl="0" animBg="1"/>
      <p:bldP spid="694283" grpId="0" bldLvl="0" animBg="1"/>
      <p:bldP spid="694284" grpId="0" bldLvl="0" animBg="1"/>
      <p:bldP spid="694285" grpId="0" bldLvl="0" animBg="1"/>
      <p:bldP spid="694286" grpId="0" bldLvl="0" animBg="1"/>
      <p:bldP spid="694287" grpId="0" bldLvl="0" animBg="1"/>
      <p:bldP spid="694288" grpId="0" bldLvl="0" animBg="1"/>
      <p:bldP spid="694289" grpId="0" bldLvl="0" animBg="1"/>
      <p:bldP spid="694290" grpId="0" bldLvl="0" animBg="1"/>
      <p:bldP spid="694291" grpId="0" bldLvl="0" animBg="1"/>
      <p:bldP spid="694292"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5" name="Rectangle 7"/>
          <p:cNvSpPr>
            <a:spLocks noGrp="1" noChangeArrowheads="1"/>
          </p:cNvSpPr>
          <p:nvPr>
            <p:ph type="title"/>
          </p:nvPr>
        </p:nvSpPr>
        <p:spPr>
          <a:xfrm>
            <a:off x="347980" y="323215"/>
            <a:ext cx="2544445" cy="749935"/>
          </a:xfrm>
        </p:spPr>
        <p:txBody>
          <a:bodyPr>
            <a:noAutofit/>
          </a:bodyPr>
          <a:lstStyle/>
          <a:p>
            <a:r>
              <a:rPr lang="zh-CN" sz="3600" u="dash" dirty="0" smtClean="0">
                <a:solidFill>
                  <a:srgbClr val="D66A2B"/>
                </a:solidFill>
                <a:uFillTx/>
              </a:rPr>
              <a:t>静态链接：</a:t>
            </a:r>
          </a:p>
        </p:txBody>
      </p:sp>
      <p:sp>
        <p:nvSpPr>
          <p:cNvPr id="228355" name="Rectangle 3"/>
          <p:cNvSpPr>
            <a:spLocks noGrp="1" noChangeArrowheads="1"/>
          </p:cNvSpPr>
          <p:nvPr>
            <p:ph type="body" idx="1"/>
          </p:nvPr>
        </p:nvSpPr>
        <p:spPr>
          <a:xfrm>
            <a:off x="334963" y="1177290"/>
            <a:ext cx="7772400" cy="1143000"/>
          </a:xfrm>
          <a:solidFill>
            <a:srgbClr val="E0E0E0"/>
          </a:solidFill>
          <a:ln>
            <a:solidFill>
              <a:srgbClr val="000004"/>
            </a:solidFill>
          </a:ln>
        </p:spPr>
        <p:txBody>
          <a:bodyPr/>
          <a:lstStyle/>
          <a:p>
            <a:r>
              <a:rPr lang="en-US" sz="2000" dirty="0">
                <a:latin typeface="Calibri" panose="020F0502020204030204"/>
                <a:cs typeface="Calibri" panose="020F0502020204030204"/>
              </a:rPr>
              <a:t>使用编译器驱动程序翻译和链接程序:</a:t>
            </a:r>
          </a:p>
          <a:p>
            <a:pPr lvl="1"/>
            <a:r>
              <a:rPr lang="en-US" sz="1800" dirty="0" err="1" smtClean="0">
                <a:latin typeface="Courier New" panose="02070309020205020404" pitchFamily="49" charset="0"/>
              </a:rPr>
              <a:t>linux</a:t>
            </a:r>
            <a:r>
              <a:rPr lang="en-US" sz="1800" dirty="0" smtClean="0">
                <a:latin typeface="Courier New" panose="02070309020205020404" pitchFamily="49" charset="0"/>
              </a:rPr>
              <a:t>&gt; </a:t>
            </a:r>
            <a:r>
              <a:rPr lang="en-US" sz="1800" i="1" dirty="0" err="1">
                <a:latin typeface="Courier New" panose="02070309020205020404" pitchFamily="49" charset="0"/>
              </a:rPr>
              <a:t>gcc</a:t>
            </a:r>
            <a:r>
              <a:rPr lang="en-US" sz="1800" i="1" dirty="0">
                <a:latin typeface="Courier New" panose="02070309020205020404" pitchFamily="49" charset="0"/>
              </a:rPr>
              <a:t> </a:t>
            </a:r>
            <a:r>
              <a:rPr lang="en-US" sz="1800" i="1" dirty="0" smtClean="0">
                <a:latin typeface="Courier New" panose="02070309020205020404" pitchFamily="49" charset="0"/>
              </a:rPr>
              <a:t>-</a:t>
            </a:r>
            <a:r>
              <a:rPr lang="en-US" sz="1800" i="1" dirty="0" err="1" smtClean="0">
                <a:latin typeface="Courier New" panose="02070309020205020404" pitchFamily="49" charset="0"/>
              </a:rPr>
              <a:t>Og</a:t>
            </a:r>
            <a:r>
              <a:rPr lang="en-US" sz="1800" i="1" dirty="0" smtClean="0">
                <a:latin typeface="Courier New" panose="02070309020205020404" pitchFamily="49" charset="0"/>
              </a:rPr>
              <a:t> -</a:t>
            </a:r>
            <a:r>
              <a:rPr lang="en-US" sz="1800" i="1" dirty="0">
                <a:latin typeface="Courier New" panose="02070309020205020404" pitchFamily="49" charset="0"/>
              </a:rPr>
              <a:t>o </a:t>
            </a:r>
            <a:r>
              <a:rPr lang="en-US" sz="1800" i="1" dirty="0" err="1" smtClean="0">
                <a:latin typeface="Courier New" panose="02070309020205020404" pitchFamily="49" charset="0"/>
              </a:rPr>
              <a:t>prog</a:t>
            </a:r>
            <a:r>
              <a:rPr lang="en-US" sz="1800" i="1" dirty="0" smtClean="0">
                <a:latin typeface="Courier New" panose="02070309020205020404" pitchFamily="49" charset="0"/>
              </a:rPr>
              <a:t> </a:t>
            </a:r>
            <a:r>
              <a:rPr lang="en-US" sz="1800" i="1" dirty="0" err="1">
                <a:latin typeface="Courier New" panose="02070309020205020404" pitchFamily="49" charset="0"/>
              </a:rPr>
              <a:t>main.c</a:t>
            </a:r>
            <a:r>
              <a:rPr lang="en-US" sz="1800" i="1" dirty="0">
                <a:latin typeface="Courier New" panose="02070309020205020404" pitchFamily="49" charset="0"/>
              </a:rPr>
              <a:t> </a:t>
            </a:r>
            <a:r>
              <a:rPr lang="en-US" sz="1800" i="1" dirty="0" err="1" smtClean="0">
                <a:latin typeface="Courier New" panose="02070309020205020404" pitchFamily="49" charset="0"/>
              </a:rPr>
              <a:t>sum.c</a:t>
            </a:r>
            <a:endParaRPr lang="en-US" sz="1800" i="1" dirty="0">
              <a:latin typeface="Courier New" panose="02070309020205020404" pitchFamily="49" charset="0"/>
            </a:endParaRPr>
          </a:p>
          <a:p>
            <a:pPr lvl="1"/>
            <a:r>
              <a:rPr lang="en-US" sz="1800" dirty="0" err="1" smtClean="0">
                <a:latin typeface="Courier New" panose="02070309020205020404" pitchFamily="49" charset="0"/>
              </a:rPr>
              <a:t>linux</a:t>
            </a:r>
            <a:r>
              <a:rPr lang="en-US" sz="1800" dirty="0" smtClean="0">
                <a:latin typeface="Courier New" panose="02070309020205020404" pitchFamily="49" charset="0"/>
              </a:rPr>
              <a:t>&gt; </a:t>
            </a:r>
            <a:r>
              <a:rPr lang="en-US" sz="1800" i="1" dirty="0">
                <a:latin typeface="Courier New" panose="02070309020205020404" pitchFamily="49" charset="0"/>
              </a:rPr>
              <a:t>./</a:t>
            </a:r>
            <a:r>
              <a:rPr lang="en-US" sz="1800" i="1" dirty="0" err="1" smtClean="0">
                <a:latin typeface="Courier New" panose="02070309020205020404" pitchFamily="49" charset="0"/>
              </a:rPr>
              <a:t>prog</a:t>
            </a:r>
            <a:endParaRPr lang="en-US" sz="1800" i="1" dirty="0">
              <a:latin typeface="Courier New" panose="02070309020205020404" pitchFamily="49" charset="0"/>
            </a:endParaRPr>
          </a:p>
        </p:txBody>
      </p:sp>
      <p:sp>
        <p:nvSpPr>
          <p:cNvPr id="228356" name="Line 4"/>
          <p:cNvSpPr>
            <a:spLocks noChangeShapeType="1"/>
          </p:cNvSpPr>
          <p:nvPr/>
        </p:nvSpPr>
        <p:spPr bwMode="auto">
          <a:xfrm>
            <a:off x="2597150"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57" name="Rectangle 5"/>
          <p:cNvSpPr>
            <a:spLocks noChangeArrowheads="1"/>
          </p:cNvSpPr>
          <p:nvPr/>
        </p:nvSpPr>
        <p:spPr bwMode="auto">
          <a:xfrm>
            <a:off x="1987550" y="5055553"/>
            <a:ext cx="2971800" cy="36576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sz="1800">
                <a:latin typeface="Calibri" panose="020F0502020204030204"/>
                <a:cs typeface="Calibri" panose="020F0502020204030204"/>
              </a:rPr>
              <a:t>链接器</a:t>
            </a:r>
            <a:r>
              <a:rPr lang="en-US" sz="1800">
                <a:latin typeface="Calibri" panose="020F0502020204030204"/>
                <a:cs typeface="Calibri" panose="020F0502020204030204"/>
              </a:rPr>
              <a:t> (ld)</a:t>
            </a:r>
          </a:p>
        </p:txBody>
      </p:sp>
      <p:sp>
        <p:nvSpPr>
          <p:cNvPr id="228358" name="Rectangle 6"/>
          <p:cNvSpPr>
            <a:spLocks noChangeArrowheads="1"/>
          </p:cNvSpPr>
          <p:nvPr/>
        </p:nvSpPr>
        <p:spPr bwMode="auto">
          <a:xfrm>
            <a:off x="1758950" y="3368040"/>
            <a:ext cx="175260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smtClean="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p>
        </p:txBody>
      </p:sp>
      <p:sp>
        <p:nvSpPr>
          <p:cNvPr id="228359" name="Text Box 7"/>
          <p:cNvSpPr txBox="1">
            <a:spLocks noChangeArrowheads="1"/>
          </p:cNvSpPr>
          <p:nvPr/>
        </p:nvSpPr>
        <p:spPr bwMode="auto">
          <a:xfrm>
            <a:off x="2063750" y="2625090"/>
            <a:ext cx="1015798" cy="369332"/>
          </a:xfrm>
          <a:prstGeom prst="rect">
            <a:avLst/>
          </a:prstGeom>
          <a:noFill/>
          <a:ln w="25400">
            <a:noFill/>
            <a:miter lim="800000"/>
          </a:ln>
          <a:effectLst/>
        </p:spPr>
        <p:txBody>
          <a:bodyPr wrap="none">
            <a:spAutoFit/>
          </a:bodyPr>
          <a:lstStyle/>
          <a:p>
            <a:r>
              <a:rPr lang="en-US" sz="1800" dirty="0" err="1">
                <a:latin typeface="Courier New" panose="02070309020205020404"/>
                <a:cs typeface="Courier New" panose="02070309020205020404"/>
              </a:rPr>
              <a:t>main.c</a:t>
            </a:r>
            <a:endParaRPr lang="en-US" sz="1800" dirty="0">
              <a:latin typeface="Courier New" panose="02070309020205020404"/>
              <a:cs typeface="Courier New" panose="02070309020205020404"/>
            </a:endParaRPr>
          </a:p>
        </p:txBody>
      </p:sp>
      <p:sp>
        <p:nvSpPr>
          <p:cNvPr id="228360" name="Text Box 8"/>
          <p:cNvSpPr txBox="1">
            <a:spLocks noChangeArrowheads="1"/>
          </p:cNvSpPr>
          <p:nvPr/>
        </p:nvSpPr>
        <p:spPr bwMode="auto">
          <a:xfrm>
            <a:off x="2198688" y="4301490"/>
            <a:ext cx="1015798" cy="369332"/>
          </a:xfrm>
          <a:prstGeom prst="rect">
            <a:avLst/>
          </a:prstGeom>
          <a:noFill/>
          <a:ln w="25400">
            <a:noFill/>
            <a:miter lim="800000"/>
          </a:ln>
          <a:effectLst/>
        </p:spPr>
        <p:txBody>
          <a:bodyPr wrap="none">
            <a:spAutoFit/>
          </a:bodyPr>
          <a:lstStyle/>
          <a:p>
            <a:r>
              <a:rPr lang="en-US" sz="1800">
                <a:latin typeface="Courier New" panose="02070309020205020404"/>
                <a:cs typeface="Courier New" panose="02070309020205020404"/>
              </a:rPr>
              <a:t>main.o</a:t>
            </a:r>
          </a:p>
        </p:txBody>
      </p:sp>
      <p:sp>
        <p:nvSpPr>
          <p:cNvPr id="228361" name="Rectangle 9"/>
          <p:cNvSpPr>
            <a:spLocks noChangeArrowheads="1"/>
          </p:cNvSpPr>
          <p:nvPr/>
        </p:nvSpPr>
        <p:spPr bwMode="auto">
          <a:xfrm>
            <a:off x="3663950" y="3368040"/>
            <a:ext cx="1797050" cy="642620"/>
          </a:xfrm>
          <a:prstGeom prst="rect">
            <a:avLst/>
          </a:prstGeom>
          <a:solidFill>
            <a:srgbClr val="DEDFF5"/>
          </a:solidFill>
          <a:ln w="28575">
            <a:solidFill>
              <a:schemeClr val="tx1"/>
            </a:solidFill>
            <a:miter lim="800000"/>
          </a:ln>
          <a:effectLst/>
        </p:spPr>
        <p:txBody>
          <a:bodyPr lIns="90487" tIns="44450" rIns="90487" bIns="44450">
            <a:spAutoFit/>
          </a:bodyPr>
          <a:lstStyle/>
          <a:p>
            <a:pPr algn="ctr"/>
            <a:r>
              <a:rPr lang="zh-CN" altLang="en-US" dirty="0" smtClean="0">
                <a:latin typeface="Calibri" panose="020F0502020204030204"/>
                <a:cs typeface="Calibri" panose="020F0502020204030204"/>
              </a:rPr>
              <a:t>翻译器</a:t>
            </a:r>
            <a:endParaRPr lang="en-US" sz="1800" dirty="0">
              <a:latin typeface="Calibri" panose="020F0502020204030204"/>
              <a:cs typeface="Calibri" panose="020F0502020204030204"/>
            </a:endParaRPr>
          </a:p>
          <a:p>
            <a:pPr algn="ctr"/>
            <a:r>
              <a:rPr lang="en-US" sz="1800" dirty="0">
                <a:latin typeface="Calibri" panose="020F0502020204030204"/>
                <a:cs typeface="Calibri" panose="020F0502020204030204"/>
              </a:rPr>
              <a:t>(</a:t>
            </a:r>
            <a:r>
              <a:rPr lang="en-US" sz="1800" dirty="0" err="1">
                <a:latin typeface="Calibri" panose="020F0502020204030204"/>
                <a:cs typeface="Calibri" panose="020F0502020204030204"/>
              </a:rPr>
              <a:t>cpp</a:t>
            </a:r>
            <a:r>
              <a:rPr lang="en-US" sz="1800" dirty="0">
                <a:latin typeface="Calibri" panose="020F0502020204030204"/>
                <a:cs typeface="Calibri" panose="020F0502020204030204"/>
              </a:rPr>
              <a:t>, cc1, as)</a:t>
            </a:r>
          </a:p>
        </p:txBody>
      </p:sp>
      <p:sp>
        <p:nvSpPr>
          <p:cNvPr id="228362" name="Text Box 10"/>
          <p:cNvSpPr txBox="1">
            <a:spLocks noChangeArrowheads="1"/>
          </p:cNvSpPr>
          <p:nvPr/>
        </p:nvSpPr>
        <p:spPr bwMode="auto">
          <a:xfrm>
            <a:off x="4121150" y="2625090"/>
            <a:ext cx="877276" cy="369332"/>
          </a:xfrm>
          <a:prstGeom prst="rect">
            <a:avLst/>
          </a:prstGeom>
          <a:noFill/>
          <a:ln w="25400">
            <a:noFill/>
            <a:miter lim="800000"/>
          </a:ln>
          <a:effectLst/>
        </p:spPr>
        <p:txBody>
          <a:bodyPr wrap="none">
            <a:spAutoFit/>
          </a:bodyPr>
          <a:lstStyle/>
          <a:p>
            <a:r>
              <a:rPr lang="en-US" sz="1800" dirty="0" err="1" smtClean="0">
                <a:latin typeface="Courier New" panose="02070309020205020404"/>
                <a:cs typeface="Courier New" panose="02070309020205020404"/>
              </a:rPr>
              <a:t>sum.c</a:t>
            </a:r>
            <a:endParaRPr lang="en-US" sz="1800" dirty="0">
              <a:latin typeface="Courier New" panose="02070309020205020404"/>
              <a:cs typeface="Courier New" panose="02070309020205020404"/>
            </a:endParaRPr>
          </a:p>
        </p:txBody>
      </p:sp>
      <p:sp>
        <p:nvSpPr>
          <p:cNvPr id="228363" name="Text Box 11"/>
          <p:cNvSpPr txBox="1">
            <a:spLocks noChangeArrowheads="1"/>
          </p:cNvSpPr>
          <p:nvPr/>
        </p:nvSpPr>
        <p:spPr bwMode="auto">
          <a:xfrm>
            <a:off x="4198450" y="4301490"/>
            <a:ext cx="877276" cy="369332"/>
          </a:xfrm>
          <a:prstGeom prst="rect">
            <a:avLst/>
          </a:prstGeom>
          <a:noFill/>
          <a:ln w="25400">
            <a:noFill/>
            <a:miter lim="800000"/>
          </a:ln>
          <a:effectLst/>
        </p:spPr>
        <p:txBody>
          <a:bodyPr wrap="none">
            <a:spAutoFit/>
          </a:bodyPr>
          <a:lstStyle/>
          <a:p>
            <a:pPr algn="ctr"/>
            <a:r>
              <a:rPr lang="en-US" sz="1800" dirty="0" err="1" smtClean="0">
                <a:latin typeface="Courier New" panose="02070309020205020404"/>
                <a:cs typeface="Courier New" panose="02070309020205020404"/>
              </a:rPr>
              <a:t>sum.o</a:t>
            </a:r>
            <a:endParaRPr lang="en-US" sz="1800" dirty="0">
              <a:latin typeface="Courier New" panose="02070309020205020404"/>
              <a:cs typeface="Courier New" panose="02070309020205020404"/>
            </a:endParaRPr>
          </a:p>
        </p:txBody>
      </p:sp>
      <p:sp>
        <p:nvSpPr>
          <p:cNvPr id="228364" name="Text Box 12"/>
          <p:cNvSpPr txBox="1">
            <a:spLocks noChangeArrowheads="1"/>
          </p:cNvSpPr>
          <p:nvPr/>
        </p:nvSpPr>
        <p:spPr bwMode="auto">
          <a:xfrm>
            <a:off x="3130550" y="5747703"/>
            <a:ext cx="738754" cy="369332"/>
          </a:xfrm>
          <a:prstGeom prst="rect">
            <a:avLst/>
          </a:prstGeom>
          <a:noFill/>
          <a:ln w="25400">
            <a:noFill/>
            <a:miter lim="800000"/>
          </a:ln>
          <a:effectLst/>
        </p:spPr>
        <p:txBody>
          <a:bodyPr wrap="none">
            <a:spAutoFit/>
          </a:bodyPr>
          <a:lstStyle/>
          <a:p>
            <a:r>
              <a:rPr lang="en-US" sz="1800" dirty="0" err="1" smtClean="0">
                <a:latin typeface="Courier New" panose="02070309020205020404"/>
                <a:cs typeface="Courier New" panose="02070309020205020404"/>
              </a:rPr>
              <a:t>prog</a:t>
            </a:r>
            <a:endParaRPr lang="en-US" sz="1800" dirty="0">
              <a:latin typeface="Courier New" panose="02070309020205020404"/>
              <a:cs typeface="Courier New" panose="02070309020205020404"/>
            </a:endParaRPr>
          </a:p>
        </p:txBody>
      </p:sp>
      <p:sp>
        <p:nvSpPr>
          <p:cNvPr id="228365" name="Line 13"/>
          <p:cNvSpPr>
            <a:spLocks noChangeShapeType="1"/>
          </p:cNvSpPr>
          <p:nvPr/>
        </p:nvSpPr>
        <p:spPr bwMode="auto">
          <a:xfrm>
            <a:off x="4589463" y="29981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6" name="Line 14"/>
          <p:cNvSpPr>
            <a:spLocks noChangeShapeType="1"/>
          </p:cNvSpPr>
          <p:nvPr/>
        </p:nvSpPr>
        <p:spPr bwMode="auto">
          <a:xfrm>
            <a:off x="2597150"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7" name="Line 15"/>
          <p:cNvSpPr>
            <a:spLocks noChangeShapeType="1"/>
          </p:cNvSpPr>
          <p:nvPr/>
        </p:nvSpPr>
        <p:spPr bwMode="auto">
          <a:xfrm>
            <a:off x="4589463" y="40649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8" name="Line 16"/>
          <p:cNvSpPr>
            <a:spLocks noChangeShapeType="1"/>
          </p:cNvSpPr>
          <p:nvPr/>
        </p:nvSpPr>
        <p:spPr bwMode="auto">
          <a:xfrm>
            <a:off x="4589463"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69" name="Line 17"/>
          <p:cNvSpPr>
            <a:spLocks noChangeShapeType="1"/>
          </p:cNvSpPr>
          <p:nvPr/>
        </p:nvSpPr>
        <p:spPr bwMode="auto">
          <a:xfrm>
            <a:off x="3489325" y="5447665"/>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0" name="Line 18"/>
          <p:cNvSpPr>
            <a:spLocks noChangeShapeType="1"/>
          </p:cNvSpPr>
          <p:nvPr/>
        </p:nvSpPr>
        <p:spPr bwMode="auto">
          <a:xfrm>
            <a:off x="2597150" y="4674553"/>
            <a:ext cx="0" cy="381000"/>
          </a:xfrm>
          <a:prstGeom prst="line">
            <a:avLst/>
          </a:prstGeom>
          <a:noFill/>
          <a:ln w="28575">
            <a:solidFill>
              <a:schemeClr val="tx1"/>
            </a:solidFill>
            <a:round/>
            <a:tailEnd type="triangle" w="med" len="med"/>
          </a:ln>
          <a:effectLst/>
        </p:spPr>
        <p:txBody>
          <a:bodyPr lIns="90487" tIns="44450" rIns="90487" bIns="44450">
            <a:spAutoFit/>
          </a:bodyPr>
          <a:lstStyle/>
          <a:p>
            <a:endParaRPr lang="en-US" sz="1800"/>
          </a:p>
        </p:txBody>
      </p:sp>
      <p:sp>
        <p:nvSpPr>
          <p:cNvPr id="228371" name="Text Box 19"/>
          <p:cNvSpPr txBox="1">
            <a:spLocks noChangeArrowheads="1"/>
          </p:cNvSpPr>
          <p:nvPr/>
        </p:nvSpPr>
        <p:spPr bwMode="auto">
          <a:xfrm>
            <a:off x="5613400" y="2677478"/>
            <a:ext cx="868680" cy="368300"/>
          </a:xfrm>
          <a:prstGeom prst="rect">
            <a:avLst/>
          </a:prstGeom>
          <a:noFill/>
          <a:ln w="25400">
            <a:noFill/>
            <a:miter lim="800000"/>
          </a:ln>
          <a:effectLst/>
        </p:spPr>
        <p:txBody>
          <a:bodyPr wrap="none">
            <a:spAutoFit/>
          </a:bodyPr>
          <a:lstStyle/>
          <a:p>
            <a:r>
              <a:rPr lang="zh-CN" altLang="en-US" sz="1800" i="1" dirty="0">
                <a:solidFill>
                  <a:srgbClr val="C00000"/>
                </a:solidFill>
                <a:latin typeface="Calibri" panose="020F0502020204030204"/>
                <a:cs typeface="Calibri" panose="020F0502020204030204"/>
              </a:rPr>
              <a:t>源文件</a:t>
            </a:r>
          </a:p>
        </p:txBody>
      </p:sp>
      <p:sp>
        <p:nvSpPr>
          <p:cNvPr id="228372" name="Text Box 20"/>
          <p:cNvSpPr txBox="1">
            <a:spLocks noChangeArrowheads="1"/>
          </p:cNvSpPr>
          <p:nvPr/>
        </p:nvSpPr>
        <p:spPr bwMode="auto">
          <a:xfrm>
            <a:off x="5549900" y="4222115"/>
            <a:ext cx="2011680" cy="645160"/>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分别编译</a:t>
            </a:r>
          </a:p>
          <a:p>
            <a:pPr algn="l"/>
            <a:r>
              <a:rPr lang="en-US" sz="1800" i="1" dirty="0">
                <a:solidFill>
                  <a:srgbClr val="C00000"/>
                </a:solidFill>
                <a:latin typeface="Calibri" panose="020F0502020204030204"/>
                <a:cs typeface="Calibri" panose="020F0502020204030204"/>
              </a:rPr>
              <a:t>可重定位对象文件</a:t>
            </a:r>
          </a:p>
        </p:txBody>
      </p:sp>
      <p:sp>
        <p:nvSpPr>
          <p:cNvPr id="228373" name="Text Box 21"/>
          <p:cNvSpPr txBox="1">
            <a:spLocks noChangeArrowheads="1"/>
          </p:cNvSpPr>
          <p:nvPr/>
        </p:nvSpPr>
        <p:spPr bwMode="auto">
          <a:xfrm>
            <a:off x="3929742" y="5565140"/>
            <a:ext cx="4303395" cy="1198880"/>
          </a:xfrm>
          <a:prstGeom prst="rect">
            <a:avLst/>
          </a:prstGeom>
          <a:noFill/>
          <a:ln w="25400">
            <a:noFill/>
            <a:miter lim="800000"/>
          </a:ln>
          <a:effectLst/>
        </p:spPr>
        <p:txBody>
          <a:bodyPr wrap="none">
            <a:spAutoFit/>
          </a:bodyPr>
          <a:lstStyle/>
          <a:p>
            <a:pPr algn="l"/>
            <a:r>
              <a:rPr lang="en-US" sz="1800" i="1" dirty="0">
                <a:solidFill>
                  <a:srgbClr val="C00000"/>
                </a:solidFill>
                <a:latin typeface="Calibri" panose="020F0502020204030204"/>
                <a:cs typeface="Calibri" panose="020F0502020204030204"/>
              </a:rPr>
              <a:t>完全链接的可执行对象文件</a:t>
            </a:r>
          </a:p>
          <a:p>
            <a:pPr algn="l"/>
            <a:r>
              <a:rPr lang="en-US" sz="1800" i="1" dirty="0">
                <a:solidFill>
                  <a:srgbClr val="C00000"/>
                </a:solidFill>
                <a:latin typeface="Calibri" panose="020F0502020204030204"/>
                <a:cs typeface="Calibri" panose="020F0502020204030204"/>
              </a:rPr>
              <a:t>（包含所有</a:t>
            </a:r>
            <a:r>
              <a:rPr lang="zh-CN" altLang="en-US" i="1" dirty="0">
                <a:solidFill>
                  <a:srgbClr val="C00000"/>
                </a:solidFill>
                <a:latin typeface="Calibri" panose="020F0502020204030204"/>
                <a:cs typeface="Calibri" panose="020F0502020204030204"/>
                <a:sym typeface="+mn-ea"/>
              </a:rPr>
              <a:t>在</a:t>
            </a:r>
            <a:r>
              <a:rPr lang="en-US" i="1" dirty="0">
                <a:solidFill>
                  <a:srgbClr val="C00000"/>
                </a:solidFill>
                <a:latin typeface="Calibri" panose="020F0502020204030204"/>
                <a:cs typeface="Calibri" panose="020F0502020204030204"/>
                <a:sym typeface="+mn-ea"/>
              </a:rPr>
              <a:t> </a:t>
            </a:r>
            <a:r>
              <a:rPr lang="en-US" i="1" dirty="0" err="1">
                <a:solidFill>
                  <a:srgbClr val="C00000"/>
                </a:solidFill>
                <a:latin typeface="Courier New" panose="02070309020205020404"/>
                <a:cs typeface="Courier New" panose="02070309020205020404"/>
                <a:sym typeface="+mn-ea"/>
              </a:rPr>
              <a:t>main.c</a:t>
            </a:r>
            <a:r>
              <a:rPr lang="en-US" i="1" dirty="0">
                <a:solidFill>
                  <a:srgbClr val="C00000"/>
                </a:solidFill>
                <a:latin typeface="Courier New" panose="02070309020205020404"/>
                <a:cs typeface="Courier New" panose="02070309020205020404"/>
                <a:sym typeface="+mn-ea"/>
              </a:rPr>
              <a:t> </a:t>
            </a:r>
            <a:r>
              <a:rPr lang="zh-CN" altLang="en-US" i="1" dirty="0">
                <a:solidFill>
                  <a:srgbClr val="C00000"/>
                </a:solidFill>
                <a:latin typeface="Courier New" panose="02070309020205020404"/>
                <a:cs typeface="Courier New" panose="02070309020205020404"/>
                <a:sym typeface="+mn-ea"/>
              </a:rPr>
              <a:t>和</a:t>
            </a:r>
            <a:r>
              <a:rPr lang="en-US" i="1" dirty="0">
                <a:solidFill>
                  <a:srgbClr val="C00000"/>
                </a:solidFill>
                <a:latin typeface="Courier New" panose="02070309020205020404"/>
                <a:cs typeface="Courier New" panose="02070309020205020404"/>
                <a:sym typeface="+mn-ea"/>
              </a:rPr>
              <a:t> </a:t>
            </a:r>
            <a:r>
              <a:rPr lang="en-US" i="1" dirty="0" err="1" smtClean="0">
                <a:solidFill>
                  <a:srgbClr val="C00000"/>
                </a:solidFill>
                <a:latin typeface="Courier New" panose="02070309020205020404"/>
                <a:cs typeface="Courier New" panose="02070309020205020404"/>
                <a:sym typeface="+mn-ea"/>
              </a:rPr>
              <a:t>sum.c</a:t>
            </a:r>
            <a:r>
              <a:rPr lang="zh-CN" altLang="en-US" i="1" dirty="0" err="1" smtClean="0">
                <a:solidFill>
                  <a:srgbClr val="C00000"/>
                </a:solidFill>
                <a:latin typeface="Courier New" panose="02070309020205020404"/>
                <a:cs typeface="Courier New" panose="02070309020205020404"/>
                <a:sym typeface="+mn-ea"/>
              </a:rPr>
              <a:t>定义的</a:t>
            </a:r>
            <a:endParaRPr lang="en-US" i="1" dirty="0">
              <a:solidFill>
                <a:srgbClr val="C00000"/>
              </a:solidFill>
              <a:latin typeface="Calibri" panose="020F0502020204030204"/>
              <a:cs typeface="Calibri" panose="020F0502020204030204"/>
            </a:endParaRPr>
          </a:p>
          <a:p>
            <a:pPr algn="l"/>
            <a:r>
              <a:rPr lang="en-US" sz="1800" i="1" dirty="0">
                <a:solidFill>
                  <a:srgbClr val="C00000"/>
                </a:solidFill>
                <a:latin typeface="Calibri" panose="020F0502020204030204"/>
                <a:cs typeface="Calibri" panose="020F0502020204030204"/>
              </a:rPr>
              <a:t>函数的代码和数据）</a:t>
            </a:r>
          </a:p>
          <a:p>
            <a:pPr algn="l"/>
            <a:endParaRPr lang="en-US" sz="1800" i="1" dirty="0">
              <a:solidFill>
                <a:srgbClr val="C00000"/>
              </a:solidFill>
              <a:latin typeface="Calibri" panose="020F0502020204030204"/>
              <a:cs typeface="Calibri" panose="020F0502020204030204"/>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8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83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83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8371" grpId="0" bldLvl="0" animBg="1"/>
      <p:bldP spid="228372" grpId="0" bldLvl="0" animBg="1"/>
      <p:bldP spid="228373" grpId="0" bldLvl="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0" y="-20955"/>
            <a:ext cx="9144000" cy="6899910"/>
          </a:xfrm>
          <a:prstGeom prst="rect">
            <a:avLst/>
          </a:prstGeom>
        </p:spPr>
      </p:pic>
      <p:sp>
        <p:nvSpPr>
          <p:cNvPr id="2" name="圆角矩形 1"/>
          <p:cNvSpPr/>
          <p:nvPr/>
        </p:nvSpPr>
        <p:spPr>
          <a:xfrm>
            <a:off x="175260" y="1998345"/>
            <a:ext cx="8859520" cy="2426335"/>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accent4"/>
              </a:solidFill>
            </a:endParaRPr>
          </a:p>
        </p:txBody>
      </p:sp>
      <p:sp>
        <p:nvSpPr>
          <p:cNvPr id="5" name="矩形 4"/>
          <p:cNvSpPr/>
          <p:nvPr/>
        </p:nvSpPr>
        <p:spPr>
          <a:xfrm>
            <a:off x="2115185" y="2299335"/>
            <a:ext cx="5173980" cy="645160"/>
          </a:xfrm>
          <a:prstGeom prst="rect">
            <a:avLst/>
          </a:prstGeom>
        </p:spPr>
        <p:txBody>
          <a:bodyPr wrap="square">
            <a:spAutoFit/>
          </a:bodyPr>
          <a:lstStyle/>
          <a:p>
            <a:r>
              <a:rPr lang="en-US" altLang="zh-CN" sz="3600" b="1" dirty="0">
                <a:solidFill>
                  <a:srgbClr val="687095"/>
                </a:solidFill>
              </a:rPr>
              <a:t>第三讲：动态链接</a:t>
            </a:r>
          </a:p>
        </p:txBody>
      </p:sp>
      <p:sp>
        <p:nvSpPr>
          <p:cNvPr id="14" name="矩形 13"/>
          <p:cNvSpPr/>
          <p:nvPr/>
        </p:nvSpPr>
        <p:spPr>
          <a:xfrm>
            <a:off x="260985" y="3213735"/>
            <a:ext cx="8883015" cy="829945"/>
          </a:xfrm>
          <a:prstGeom prst="rect">
            <a:avLst/>
          </a:prstGeom>
        </p:spPr>
        <p:txBody>
          <a:bodyPr wrap="square">
            <a:spAutoFit/>
          </a:bodyPr>
          <a:lstStyle/>
          <a:p>
            <a:pPr marL="285750" indent="-285750">
              <a:buFont typeface="Wingdings" panose="05000000000000000000" charset="0"/>
              <a:buChar char="l"/>
            </a:pPr>
            <a:r>
              <a:rPr lang="en-US" altLang="zh-CN" sz="2400" b="1" dirty="0">
                <a:solidFill>
                  <a:srgbClr val="C1A2A0"/>
                </a:solidFill>
              </a:rPr>
              <a:t>动态链接的特性、程序加载时的动态链接、程序运行时的动态链接、动态链接举例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wipe(down)">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4" grpId="0"/>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现代解决方案：共享库</a:t>
            </a:r>
          </a:p>
        </p:txBody>
      </p:sp>
      <p:sp>
        <p:nvSpPr>
          <p:cNvPr id="34818" name="Rectangle 2"/>
          <p:cNvSpPr>
            <a:spLocks noGrp="1" noChangeArrowheads="1"/>
          </p:cNvSpPr>
          <p:nvPr/>
        </p:nvSpPr>
        <p:spPr>
          <a:xfrm>
            <a:off x="379413" y="1344613"/>
            <a:ext cx="8307387" cy="4979987"/>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静态库有以下缺点：</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smtClean="0"/>
              <a:t>复制存储的可执行文件（每个函数都需要libc）</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smtClean="0"/>
              <a:t>在正在运行的可执行文件中进行复制</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系统库的一些小错误修复需要每个应用程序明确地重新链接</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smtClean="0">
              <a:solidFill>
                <a:srgbClr val="000004"/>
              </a:solidFill>
            </a:endParaRP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solidFill>
                  <a:srgbClr val="000004"/>
                </a:solidFill>
              </a:rPr>
              <a:t>现代解决方案：共享库 </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包含代码和数据的对象文件，可以在加载时或运行时动态加载并链接到应用程序中</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也称为：动态链接库，DLL，.so文件</a:t>
            </a:r>
          </a:p>
          <a:p>
            <a:pPr lvl="1">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a:p>
            <a:pPr>
              <a:buFont typeface="Wingdings" panose="05000000000000000000" pitchFamily="2" charset="2"/>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818">
                                            <p:txEl>
                                              <p:pRg st="1" end="1"/>
                                            </p:txEl>
                                          </p:spTgt>
                                        </p:tgtEl>
                                        <p:attrNameLst>
                                          <p:attrName>style.visibility</p:attrName>
                                        </p:attrNameLst>
                                      </p:cBhvr>
                                      <p:to>
                                        <p:strVal val="visible"/>
                                      </p:to>
                                    </p:set>
                                    <p:animEffect transition="in" filter="wipe(down)">
                                      <p:cBhvr>
                                        <p:cTn id="7" dur="500"/>
                                        <p:tgtEl>
                                          <p:spTgt spid="34818">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818">
                                            <p:txEl>
                                              <p:pRg st="2" end="2"/>
                                            </p:txEl>
                                          </p:spTgt>
                                        </p:tgtEl>
                                        <p:attrNameLst>
                                          <p:attrName>style.visibility</p:attrName>
                                        </p:attrNameLst>
                                      </p:cBhvr>
                                      <p:to>
                                        <p:strVal val="visible"/>
                                      </p:to>
                                    </p:set>
                                    <p:animEffect transition="in" filter="wipe(down)">
                                      <p:cBhvr>
                                        <p:cTn id="12" dur="500"/>
                                        <p:tgtEl>
                                          <p:spTgt spid="34818">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818">
                                            <p:txEl>
                                              <p:pRg st="3" end="3"/>
                                            </p:txEl>
                                          </p:spTgt>
                                        </p:tgtEl>
                                        <p:attrNameLst>
                                          <p:attrName>style.visibility</p:attrName>
                                        </p:attrNameLst>
                                      </p:cBhvr>
                                      <p:to>
                                        <p:strVal val="visible"/>
                                      </p:to>
                                    </p:set>
                                    <p:animEffect transition="in" filter="wipe(down)">
                                      <p:cBhvr>
                                        <p:cTn id="17" dur="500"/>
                                        <p:tgtEl>
                                          <p:spTgt spid="34818">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481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4818">
                                            <p:txEl>
                                              <p:pRg st="6" end="6"/>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481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p>
        </p:txBody>
      </p:sp>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首次加载并运行可执行文件时，可能会发生动态链接（加载时链接）.</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Linux的常见情况，由动态链接程序（ld-linux.so）自动处理.</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标准C库（libc.so）通常动态链接</a:t>
            </a:r>
            <a:r>
              <a:rPr lang="en-GB" dirty="0"/>
              <a:t> </a:t>
            </a:r>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动态链接也可以在程序开始后发生？（运行时链接）.</a:t>
            </a:r>
          </a:p>
          <a:p>
            <a:pPr lvl="1">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a:t>在Linux中，这是通过调用dlopen（）接口完成的</a:t>
            </a:r>
            <a:r>
              <a:rPr lang="en-GB" dirty="0">
                <a:latin typeface="Courier New" panose="02070309020205020404" pitchFamily="49" charset="0"/>
              </a:rPr>
              <a:t>.</a:t>
            </a:r>
            <a:endParaRPr lang="en-GB" dirty="0" smtClean="0">
              <a:latin typeface="Courier New" panose="02070309020205020404" pitchFamily="49" charset="0"/>
            </a:endParaRPr>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smtClean="0"/>
              <a:t>分发软件</a:t>
            </a:r>
            <a:r>
              <a:rPr lang="en-US" altLang="en-GB" dirty="0" smtClean="0"/>
              <a:t>.</a:t>
            </a:r>
            <a:endParaRPr lang="en-GB" dirty="0" smtClean="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smtClean="0"/>
              <a:t>高性能的Web服务器</a:t>
            </a:r>
            <a:r>
              <a:rPr lang="en-US" altLang="en-GB" dirty="0" smtClean="0"/>
              <a:t>.</a:t>
            </a:r>
            <a:endParaRPr lang="en-GB" dirty="0" smtClean="0"/>
          </a:p>
          <a:p>
            <a:pPr lvl="2">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smtClean="0"/>
              <a:t>运行时库的插入</a:t>
            </a:r>
            <a:r>
              <a:rPr lang="en-US" altLang="en-GB" dirty="0" smtClean="0"/>
              <a:t>.</a:t>
            </a:r>
            <a:endParaRPr lang="en-GB" dirty="0" smtClean="0"/>
          </a:p>
          <a:p>
            <a:pPr>
              <a:spcBef>
                <a:spcPts val="1800"/>
              </a:spcBef>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共享库例程可以由多个进程共享.</a:t>
            </a:r>
          </a:p>
          <a:p>
            <a:pPr marL="457200" lvl="1" indent="0">
              <a:buNone/>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2">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84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84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584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584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8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nvSpPr>
        <p:spPr>
          <a:xfrm>
            <a:off x="396347" y="1295400"/>
            <a:ext cx="8307387" cy="548640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在内存中只有一个备份，被所有进程共享，节省内存空间</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一个共享库目标文件被所有程序共享链接，节省磁盘空间</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共享库升级时，被自动加载到内存和程序动态链接，使用方便</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共享库可分模块、独立、用不同编程语言进行开发，效率高</a:t>
            </a:r>
          </a:p>
          <a:p>
            <a:pPr>
              <a:tabLst>
                <a:tab pos="318770" algn="l"/>
                <a:tab pos="845820" algn="l"/>
                <a:tab pos="1760220" algn="l"/>
                <a:tab pos="2674620" algn="l"/>
                <a:tab pos="3589020" algn="l"/>
                <a:tab pos="4503420" algn="l"/>
                <a:tab pos="5417820" algn="l"/>
                <a:tab pos="6332220" algn="l"/>
                <a:tab pos="7246620" algn="l"/>
                <a:tab pos="8161020" algn="l"/>
                <a:tab pos="9075420" algn="l"/>
                <a:tab pos="9989820" algn="l"/>
              </a:tabLst>
            </a:pPr>
            <a:r>
              <a:rPr lang="en-GB" dirty="0"/>
              <a:t>第三方开发的共享库可作为程序插件，使程序功能易于扩展</a:t>
            </a:r>
          </a:p>
        </p:txBody>
      </p:sp>
      <p:sp>
        <p:nvSpPr>
          <p:cNvPr id="34817" name="Rectangle 1"/>
          <p:cNvSpPr>
            <a:spLocks noGrp="1" noChangeArrowheads="1"/>
          </p:cNvSpPr>
          <p:nvPr/>
        </p:nvSpPr>
        <p:spPr>
          <a:xfrm>
            <a:off x="350838" y="381000"/>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共享库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5842">
                                            <p:txEl>
                                              <p:pRg st="0" end="0"/>
                                            </p:txEl>
                                          </p:spTgt>
                                        </p:tgtEl>
                                        <p:attrNameLst>
                                          <p:attrName>style.visibility</p:attrName>
                                        </p:attrNameLst>
                                      </p:cBhvr>
                                      <p:to>
                                        <p:strVal val="visible"/>
                                      </p:to>
                                    </p:set>
                                    <p:animEffect transition="in" filter="wipe(down)">
                                      <p:cBhvr>
                                        <p:cTn id="7" dur="500"/>
                                        <p:tgtEl>
                                          <p:spTgt spid="3584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5842">
                                            <p:txEl>
                                              <p:pRg st="1" end="1"/>
                                            </p:txEl>
                                          </p:spTgt>
                                        </p:tgtEl>
                                        <p:attrNameLst>
                                          <p:attrName>style.visibility</p:attrName>
                                        </p:attrNameLst>
                                      </p:cBhvr>
                                      <p:to>
                                        <p:strVal val="visible"/>
                                      </p:to>
                                    </p:set>
                                    <p:animEffect transition="in" filter="wipe(down)">
                                      <p:cBhvr>
                                        <p:cTn id="12" dur="500"/>
                                        <p:tgtEl>
                                          <p:spTgt spid="3584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5842">
                                            <p:txEl>
                                              <p:pRg st="2" end="2"/>
                                            </p:txEl>
                                          </p:spTgt>
                                        </p:tgtEl>
                                        <p:attrNameLst>
                                          <p:attrName>style.visibility</p:attrName>
                                        </p:attrNameLst>
                                      </p:cBhvr>
                                      <p:to>
                                        <p:strVal val="visible"/>
                                      </p:to>
                                    </p:set>
                                    <p:animEffect transition="in" filter="wipe(down)">
                                      <p:cBhvr>
                                        <p:cTn id="17" dur="500"/>
                                        <p:tgtEl>
                                          <p:spTgt spid="3584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5842">
                                            <p:txEl>
                                              <p:pRg st="3" end="3"/>
                                            </p:txEl>
                                          </p:spTgt>
                                        </p:tgtEl>
                                        <p:attrNameLst>
                                          <p:attrName>style.visibility</p:attrName>
                                        </p:attrNameLst>
                                      </p:cBhvr>
                                      <p:to>
                                        <p:strVal val="visible"/>
                                      </p:to>
                                    </p:set>
                                    <p:animEffect transition="in" filter="wipe(down)">
                                      <p:cBhvr>
                                        <p:cTn id="22" dur="500"/>
                                        <p:tgtEl>
                                          <p:spTgt spid="3584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5842">
                                            <p:txEl>
                                              <p:pRg st="4" end="4"/>
                                            </p:txEl>
                                          </p:spTgt>
                                        </p:tgtEl>
                                        <p:attrNameLst>
                                          <p:attrName>style.visibility</p:attrName>
                                        </p:attrNameLst>
                                      </p:cBhvr>
                                      <p:to>
                                        <p:strVal val="visible"/>
                                      </p:to>
                                    </p:set>
                                    <p:animEffect transition="in" filter="wipe(down)">
                                      <p:cBhvr>
                                        <p:cTn id="27" dur="500"/>
                                        <p:tgtEl>
                                          <p:spTgt spid="3584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nvSpPr>
        <p:spPr>
          <a:xfrm>
            <a:off x="357018" y="4356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smtClean="0"/>
              <a:t>什么动态库是必需的？</a:t>
            </a:r>
          </a:p>
        </p:txBody>
      </p:sp>
      <p:sp>
        <p:nvSpPr>
          <p:cNvPr id="7" name="Content Placeholder 2"/>
          <p:cNvSpPr>
            <a:spLocks noGrp="1"/>
          </p:cNvSpPr>
          <p:nvPr/>
        </p:nvSpPr>
        <p:spPr>
          <a:xfrm>
            <a:off x="396875" y="136207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a:t>
            </a:r>
            <a:r>
              <a:rPr lang="en-US" dirty="0" err="1" smtClean="0"/>
              <a:t>interp</a:t>
            </a:r>
            <a:r>
              <a:rPr lang="en-US" dirty="0" smtClean="0"/>
              <a:t> </a:t>
            </a:r>
            <a:r>
              <a:rPr lang="zh-CN" altLang="en-US" dirty="0" smtClean="0"/>
              <a:t>部分</a:t>
            </a:r>
            <a:endParaRPr lang="en-US" dirty="0" smtClean="0"/>
          </a:p>
          <a:p>
            <a:pPr lvl="1"/>
            <a:r>
              <a:rPr dirty="0"/>
              <a:t>指定要使用的动态链接程序（即，ld-linux.so）</a:t>
            </a:r>
          </a:p>
          <a:p>
            <a:r>
              <a:rPr lang="en-US" dirty="0" smtClean="0"/>
              <a:t>.dynamic </a:t>
            </a:r>
            <a:r>
              <a:rPr lang="zh-CN" altLang="en-US" dirty="0" smtClean="0"/>
              <a:t>部分</a:t>
            </a:r>
            <a:endParaRPr lang="en-US" dirty="0" smtClean="0"/>
          </a:p>
          <a:p>
            <a:pPr lvl="1"/>
            <a:r>
              <a:rPr lang="en-US" smtClean="0"/>
              <a:t>指定要使用的动态库的名称等</a:t>
            </a:r>
          </a:p>
          <a:p>
            <a:pPr lvl="1"/>
            <a:r>
              <a:rPr lang="en-US" smtClean="0"/>
              <a:t>遵循cachelab的csim-ref示例</a:t>
            </a:r>
          </a:p>
          <a:p>
            <a:pPr marL="457200" lvl="1" indent="0">
              <a:buNone/>
            </a:pPr>
            <a:r>
              <a:rPr lang="en-US" sz="1800" dirty="0">
                <a:latin typeface="Courier New" panose="02070309020205020404" pitchFamily="49" charset="0"/>
                <a:cs typeface="Courier New" panose="02070309020205020404" pitchFamily="49" charset="0"/>
              </a:rPr>
              <a:t>（需要）共享库：[libm.so.6]</a:t>
            </a:r>
          </a:p>
          <a:p>
            <a:pPr marL="457200" lvl="1" indent="0">
              <a:buNone/>
            </a:pPr>
            <a:r>
              <a:rPr lang="en-US" sz="1800" dirty="0">
                <a:latin typeface="Courier New" panose="02070309020205020404" pitchFamily="49" charset="0"/>
                <a:cs typeface="Courier New" panose="02070309020205020404" pitchFamily="49" charset="0"/>
              </a:rPr>
              <a:t>（需要）共享库：[libc.so.6]</a:t>
            </a:r>
          </a:p>
          <a:p>
            <a:r>
              <a:rPr lang="zh-CN" dirty="0" smtClean="0"/>
              <a:t>库</a:t>
            </a:r>
            <a:r>
              <a:rPr lang="en-US" dirty="0" smtClean="0"/>
              <a:t>在哪里找到?</a:t>
            </a:r>
          </a:p>
          <a:p>
            <a:pPr lvl="1"/>
            <a:r>
              <a:rPr lang="zh-CN" altLang="en-US" dirty="0" smtClean="0"/>
              <a:t>用</a:t>
            </a:r>
            <a:r>
              <a:rPr lang="en-US" dirty="0" smtClean="0"/>
              <a:t> “</a:t>
            </a:r>
            <a:r>
              <a:rPr lang="en-US" dirty="0" err="1" smtClean="0"/>
              <a:t>ldd</a:t>
            </a:r>
            <a:r>
              <a:rPr lang="en-US" dirty="0" smtClean="0"/>
              <a:t>” </a:t>
            </a:r>
            <a:r>
              <a:rPr lang="zh-CN" altLang="en-US" dirty="0" smtClean="0"/>
              <a:t>找出</a:t>
            </a:r>
          </a:p>
        </p:txBody>
      </p:sp>
      <p:sp>
        <p:nvSpPr>
          <p:cNvPr id="8" name="Rectangle 3"/>
          <p:cNvSpPr>
            <a:spLocks noChangeArrowheads="1"/>
          </p:cNvSpPr>
          <p:nvPr/>
        </p:nvSpPr>
        <p:spPr bwMode="auto">
          <a:xfrm>
            <a:off x="990600" y="4995736"/>
            <a:ext cx="7340769" cy="1251882"/>
          </a:xfrm>
          <a:prstGeom prst="rect">
            <a:avLst/>
          </a:prstGeom>
          <a:solidFill>
            <a:srgbClr val="E6E6E6"/>
          </a:solidFill>
          <a:ln w="648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err="1" smtClean="0">
                <a:latin typeface="Courier New" panose="02070309020205020404" pitchFamily="49" charset="0"/>
                <a:ea typeface="msgothic" charset="0"/>
                <a:cs typeface="msgothic" charset="0"/>
              </a:rPr>
              <a:t>unix</a:t>
            </a:r>
            <a:r>
              <a:rPr lang="en-GB" sz="1600" b="1" dirty="0" smtClean="0">
                <a:latin typeface="Courier New" panose="02070309020205020404" pitchFamily="49" charset="0"/>
                <a:ea typeface="msgothic" charset="0"/>
                <a:cs typeface="msgothic" charset="0"/>
              </a:rPr>
              <a:t>&gt; </a:t>
            </a:r>
            <a:r>
              <a:rPr lang="en-GB" sz="1600" dirty="0" err="1">
                <a:latin typeface="Courier New" panose="02070309020205020404" pitchFamily="49" charset="0"/>
                <a:ea typeface="msgothic" charset="0"/>
                <a:cs typeface="msgothic" charset="0"/>
              </a:rPr>
              <a:t>ldd</a:t>
            </a:r>
            <a:r>
              <a:rPr lang="en-GB" sz="1600" dirty="0">
                <a:latin typeface="Courier New" panose="02070309020205020404" pitchFamily="49" charset="0"/>
                <a:ea typeface="msgothic" charset="0"/>
                <a:cs typeface="msgothic" charset="0"/>
              </a:rPr>
              <a:t> </a:t>
            </a:r>
            <a:r>
              <a:rPr lang="en-GB" sz="1600" dirty="0" err="1">
                <a:latin typeface="Courier New" panose="02070309020205020404" pitchFamily="49" charset="0"/>
                <a:ea typeface="msgothic" charset="0"/>
                <a:cs typeface="msgothic" charset="0"/>
              </a:rPr>
              <a:t>csim</a:t>
            </a:r>
            <a:r>
              <a:rPr lang="en-GB" sz="1600" dirty="0">
                <a:latin typeface="Courier New" panose="02070309020205020404" pitchFamily="49" charset="0"/>
                <a:ea typeface="msgothic" charset="0"/>
                <a:cs typeface="msgothic" charset="0"/>
              </a:rPr>
              <a:t>-ref</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309020205020404" pitchFamily="49" charset="0"/>
                <a:ea typeface="msgothic" charset="0"/>
                <a:cs typeface="msgothic" charset="0"/>
              </a:rPr>
              <a:t>        linux-vdso.so.1 =&gt;  (0x00007fffd810c000)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309020205020404" pitchFamily="49" charset="0"/>
                <a:ea typeface="msgothic" charset="0"/>
                <a:cs typeface="msgothic" charset="0"/>
              </a:rPr>
              <a:t>        libm.so.6 =&gt; /lib64/libm.so.6 (0x00007fdd3d8e4000)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309020205020404" pitchFamily="49" charset="0"/>
                <a:ea typeface="msgothic" charset="0"/>
                <a:cs typeface="msgothic" charset="0"/>
              </a:rPr>
              <a:t>        libc.so.6 =&gt; /lib64/libc.so.6 (0x00007fdd3d54f000)</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dirty="0">
                <a:latin typeface="Courier New" panose="02070309020205020404" pitchFamily="49" charset="0"/>
                <a:ea typeface="msgothic" charset="0"/>
                <a:cs typeface="msgothic" charset="0"/>
              </a:rPr>
              <a:t>        /lib64/ld-linux-x86-64.so.2 (0x00007fdd3db9d000</a:t>
            </a:r>
            <a:r>
              <a:rPr lang="en-GB" sz="1600" dirty="0" smtClean="0">
                <a:latin typeface="Courier New" panose="02070309020205020404" pitchFamily="49" charset="0"/>
                <a:ea typeface="msgothic" charset="0"/>
                <a:cs typeface="msgothic" charset="0"/>
              </a:rPr>
              <a:t>)</a:t>
            </a:r>
            <a:r>
              <a:rPr lang="en-GB" sz="1600" b="1" dirty="0" smtClean="0">
                <a:latin typeface="Courier New" panose="02070309020205020404" pitchFamily="49" charset="0"/>
                <a:ea typeface="msgothic" charset="0"/>
                <a:cs typeface="msgothic" charset="0"/>
              </a:rPr>
              <a:t> </a:t>
            </a:r>
            <a:endParaRPr lang="en-GB" sz="1600" b="1" dirty="0">
              <a:latin typeface="Courier New" panose="02070309020205020404" pitchFamily="49" charset="0"/>
              <a:ea typeface="msgothic" charset="0"/>
              <a:cs typeface="msgothic"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p:cNvSpPr>
            <a:spLocks noGrp="1" noChangeArrowheads="1"/>
          </p:cNvSpPr>
          <p:nvPr/>
        </p:nvSpPr>
        <p:spPr>
          <a:xfrm>
            <a:off x="350838" y="285750"/>
            <a:ext cx="8716962" cy="78105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a:t>加载时动态链接</a:t>
            </a:r>
          </a:p>
        </p:txBody>
      </p:sp>
      <p:sp>
        <p:nvSpPr>
          <p:cNvPr id="4" name="Line 2"/>
          <p:cNvSpPr>
            <a:spLocks noChangeShapeType="1"/>
          </p:cNvSpPr>
          <p:nvPr/>
        </p:nvSpPr>
        <p:spPr bwMode="auto">
          <a:xfrm>
            <a:off x="262096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5" name="Rectangle 3"/>
          <p:cNvSpPr>
            <a:spLocks noChangeArrowheads="1"/>
          </p:cNvSpPr>
          <p:nvPr/>
        </p:nvSpPr>
        <p:spPr bwMode="auto">
          <a:xfrm>
            <a:off x="2454275" y="1657075"/>
            <a:ext cx="1676400" cy="5695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US" sz="1600" b="1" dirty="0" smtClean="0">
                <a:latin typeface="Calibri" panose="020F0502020204030204" pitchFamily="34" charset="0"/>
                <a:ea typeface="宋体" panose="02010600030101010101" pitchFamily="2" charset="-122"/>
                <a:cs typeface="msgothic" charset="0"/>
              </a:rPr>
              <a:t>翻译</a:t>
            </a:r>
            <a:r>
              <a:rPr lang="en-GB" sz="1600" b="1" dirty="0" smtClean="0">
                <a:latin typeface="Calibri" panose="020F0502020204030204" pitchFamily="34" charset="0"/>
                <a:ea typeface="msgothic" charset="0"/>
                <a:cs typeface="msgothic" charset="0"/>
              </a:rPr>
              <a:t> </a:t>
            </a:r>
          </a:p>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alibri" panose="020F0502020204030204" pitchFamily="34" charset="0"/>
                <a:ea typeface="msgothic" charset="0"/>
                <a:cs typeface="msgothic" charset="0"/>
              </a:rPr>
              <a:t>(</a:t>
            </a:r>
            <a:r>
              <a:rPr lang="en-GB" sz="1600" b="1" dirty="0" err="1">
                <a:latin typeface="Courier New" panose="02070309020205020404" pitchFamily="49" charset="0"/>
                <a:ea typeface="msgothic" charset="0"/>
                <a:cs typeface="msgothic" charset="0"/>
              </a:rPr>
              <a:t>cpp</a:t>
            </a:r>
            <a:r>
              <a:rPr lang="en-GB" sz="1600" b="1" dirty="0">
                <a:latin typeface="Calibri" panose="020F0502020204030204" pitchFamily="34" charset="0"/>
                <a:ea typeface="msgothic" charset="0"/>
                <a:cs typeface="msgothic" charset="0"/>
              </a:rPr>
              <a:t>, </a:t>
            </a:r>
            <a:r>
              <a:rPr lang="en-GB" sz="1600" b="1" dirty="0">
                <a:latin typeface="Courier New" panose="02070309020205020404" pitchFamily="49" charset="0"/>
                <a:ea typeface="msgothic" charset="0"/>
                <a:cs typeface="msgothic" charset="0"/>
              </a:rPr>
              <a:t>cc1</a:t>
            </a:r>
            <a:r>
              <a:rPr lang="en-GB" sz="1600" b="1" dirty="0">
                <a:latin typeface="Calibri" panose="020F0502020204030204" pitchFamily="34" charset="0"/>
                <a:ea typeface="msgothic" charset="0"/>
                <a:cs typeface="msgothic" charset="0"/>
              </a:rPr>
              <a:t>, </a:t>
            </a:r>
            <a:r>
              <a:rPr lang="en-GB" sz="1600" b="1" dirty="0">
                <a:latin typeface="Courier New" panose="02070309020205020404" pitchFamily="49" charset="0"/>
                <a:ea typeface="msgothic" charset="0"/>
                <a:cs typeface="msgothic" charset="0"/>
              </a:rPr>
              <a:t>as</a:t>
            </a:r>
            <a:r>
              <a:rPr lang="en-GB" sz="1600" b="1" dirty="0">
                <a:latin typeface="Calibri" panose="020F0502020204030204" pitchFamily="34" charset="0"/>
                <a:ea typeface="msgothic" charset="0"/>
                <a:cs typeface="msgothic" charset="0"/>
              </a:rPr>
              <a:t>)</a:t>
            </a:r>
          </a:p>
        </p:txBody>
      </p:sp>
      <p:sp>
        <p:nvSpPr>
          <p:cNvPr id="6" name="Text Box 4"/>
          <p:cNvSpPr txBox="1">
            <a:spLocks noChangeArrowheads="1"/>
          </p:cNvSpPr>
          <p:nvPr/>
        </p:nvSpPr>
        <p:spPr bwMode="auto">
          <a:xfrm>
            <a:off x="2081213" y="1010963"/>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main2.c</a:t>
            </a:r>
          </a:p>
        </p:txBody>
      </p:sp>
      <p:sp>
        <p:nvSpPr>
          <p:cNvPr id="7" name="Text Box 5"/>
          <p:cNvSpPr txBox="1">
            <a:spLocks noChangeArrowheads="1"/>
          </p:cNvSpPr>
          <p:nvPr/>
        </p:nvSpPr>
        <p:spPr bwMode="auto">
          <a:xfrm>
            <a:off x="2757488" y="2568300"/>
            <a:ext cx="1045777"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main2.o</a:t>
            </a:r>
          </a:p>
        </p:txBody>
      </p:sp>
      <p:sp>
        <p:nvSpPr>
          <p:cNvPr id="8" name="Line 6"/>
          <p:cNvSpPr>
            <a:spLocks noChangeShapeType="1"/>
          </p:cNvSpPr>
          <p:nvPr/>
        </p:nvSpPr>
        <p:spPr bwMode="auto">
          <a:xfrm>
            <a:off x="3292475" y="22381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9" name="Text Box 7"/>
          <p:cNvSpPr txBox="1">
            <a:spLocks noChangeArrowheads="1"/>
          </p:cNvSpPr>
          <p:nvPr/>
        </p:nvSpPr>
        <p:spPr bwMode="auto">
          <a:xfrm>
            <a:off x="4359275" y="19491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libc.so</a:t>
            </a: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libvector.so</a:t>
            </a:r>
          </a:p>
        </p:txBody>
      </p:sp>
      <p:sp>
        <p:nvSpPr>
          <p:cNvPr id="10" name="Rectangle 8"/>
          <p:cNvSpPr>
            <a:spLocks noChangeArrowheads="1"/>
          </p:cNvSpPr>
          <p:nvPr/>
        </p:nvSpPr>
        <p:spPr bwMode="auto">
          <a:xfrm>
            <a:off x="2454275" y="3225525"/>
            <a:ext cx="30289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链接器</a:t>
            </a:r>
            <a:r>
              <a:rPr lang="en-GB" sz="1600" b="1" dirty="0">
                <a:latin typeface="Calibri" panose="020F0502020204030204" pitchFamily="34" charset="0"/>
                <a:ea typeface="msgothic" charset="0"/>
                <a:cs typeface="msgothic" charset="0"/>
              </a:rPr>
              <a:t>(</a:t>
            </a:r>
            <a:r>
              <a:rPr lang="en-GB" sz="1600" b="1" dirty="0">
                <a:latin typeface="Courier New" panose="02070309020205020404" pitchFamily="49" charset="0"/>
                <a:ea typeface="msgothic" charset="0"/>
                <a:cs typeface="msgothic" charset="0"/>
              </a:rPr>
              <a:t>ld</a:t>
            </a:r>
            <a:r>
              <a:rPr lang="en-GB" sz="1600" b="1" dirty="0">
                <a:latin typeface="Calibri" panose="020F0502020204030204" pitchFamily="34" charset="0"/>
                <a:ea typeface="msgothic" charset="0"/>
                <a:cs typeface="msgothic" charset="0"/>
              </a:rPr>
              <a:t>)</a:t>
            </a:r>
          </a:p>
        </p:txBody>
      </p:sp>
      <p:sp>
        <p:nvSpPr>
          <p:cNvPr id="11" name="Text Box 9"/>
          <p:cNvSpPr txBox="1">
            <a:spLocks noChangeArrowheads="1"/>
          </p:cNvSpPr>
          <p:nvPr/>
        </p:nvSpPr>
        <p:spPr bwMode="auto">
          <a:xfrm>
            <a:off x="2795691" y="3974825"/>
            <a:ext cx="920542" cy="328424"/>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smtClean="0">
                <a:latin typeface="Courier New" panose="02070309020205020404" pitchFamily="49" charset="0"/>
                <a:ea typeface="msgothic" charset="0"/>
                <a:cs typeface="msgothic" charset="0"/>
              </a:rPr>
              <a:t>prog2l</a:t>
            </a:r>
            <a:endParaRPr lang="en-GB" sz="1600" b="1" dirty="0">
              <a:latin typeface="Courier New" panose="02070309020205020404" pitchFamily="49" charset="0"/>
              <a:ea typeface="msgothic" charset="0"/>
              <a:cs typeface="msgothic" charset="0"/>
            </a:endParaRPr>
          </a:p>
        </p:txBody>
      </p:sp>
      <p:sp>
        <p:nvSpPr>
          <p:cNvPr id="12" name="Line 10"/>
          <p:cNvSpPr>
            <a:spLocks noChangeShapeType="1"/>
          </p:cNvSpPr>
          <p:nvPr/>
        </p:nvSpPr>
        <p:spPr bwMode="auto">
          <a:xfrm>
            <a:off x="3292475" y="3609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3" name="Line 11"/>
          <p:cNvSpPr>
            <a:spLocks noChangeShapeType="1"/>
          </p:cNvSpPr>
          <p:nvPr/>
        </p:nvSpPr>
        <p:spPr bwMode="auto">
          <a:xfrm>
            <a:off x="3292475" y="4295500"/>
            <a:ext cx="1588" cy="457200"/>
          </a:xfrm>
          <a:prstGeom prst="line">
            <a:avLst/>
          </a:prstGeom>
          <a:noFill/>
          <a:ln w="3240">
            <a:solidFill>
              <a:srgbClr val="000066"/>
            </a:solidFill>
            <a:miter lim="800000"/>
            <a:tailEnd type="triangle" w="med" len="med"/>
          </a:ln>
          <a:effectLst/>
        </p:spPr>
        <p:txBody>
          <a:bodyPr/>
          <a:lstStyle/>
          <a:p>
            <a:endParaRPr lang="en-US"/>
          </a:p>
        </p:txBody>
      </p:sp>
      <p:sp>
        <p:nvSpPr>
          <p:cNvPr id="14" name="Rectangle 12"/>
          <p:cNvSpPr>
            <a:spLocks noChangeArrowheads="1"/>
          </p:cNvSpPr>
          <p:nvPr/>
        </p:nvSpPr>
        <p:spPr bwMode="auto">
          <a:xfrm>
            <a:off x="2454275" y="6124300"/>
            <a:ext cx="3200400" cy="341313"/>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alibri" panose="020F0502020204030204" pitchFamily="34" charset="0"/>
                <a:ea typeface="msgothic" charset="0"/>
                <a:cs typeface="msgothic" charset="0"/>
              </a:rPr>
              <a:t>Dynamic linker (</a:t>
            </a:r>
            <a:r>
              <a:rPr lang="en-GB" sz="1600" b="1" dirty="0">
                <a:latin typeface="Courier New" panose="02070309020205020404" pitchFamily="49" charset="0"/>
                <a:ea typeface="msgothic" charset="0"/>
                <a:cs typeface="msgothic" charset="0"/>
              </a:rPr>
              <a:t>ld-linux.so</a:t>
            </a:r>
            <a:r>
              <a:rPr lang="en-GB" sz="1600" b="1" dirty="0">
                <a:latin typeface="Calibri" panose="020F0502020204030204" pitchFamily="34" charset="0"/>
                <a:ea typeface="msgothic" charset="0"/>
                <a:cs typeface="msgothic" charset="0"/>
              </a:rPr>
              <a:t>)</a:t>
            </a:r>
          </a:p>
        </p:txBody>
      </p:sp>
      <p:sp>
        <p:nvSpPr>
          <p:cNvPr id="15" name="Line 13"/>
          <p:cNvSpPr>
            <a:spLocks noChangeShapeType="1"/>
          </p:cNvSpPr>
          <p:nvPr/>
        </p:nvSpPr>
        <p:spPr bwMode="auto">
          <a:xfrm>
            <a:off x="3292475" y="5133700"/>
            <a:ext cx="1588" cy="990600"/>
          </a:xfrm>
          <a:prstGeom prst="line">
            <a:avLst/>
          </a:prstGeom>
          <a:noFill/>
          <a:ln w="3240">
            <a:solidFill>
              <a:srgbClr val="000066"/>
            </a:solidFill>
            <a:miter lim="800000"/>
            <a:tailEnd type="triangle" w="med" len="med"/>
          </a:ln>
          <a:effectLst/>
        </p:spPr>
        <p:txBody>
          <a:bodyPr/>
          <a:lstStyle/>
          <a:p>
            <a:endParaRPr lang="en-US"/>
          </a:p>
        </p:txBody>
      </p:sp>
      <p:sp>
        <p:nvSpPr>
          <p:cNvPr id="16" name="Line 14"/>
          <p:cNvSpPr>
            <a:spLocks noChangeShapeType="1"/>
          </p:cNvSpPr>
          <p:nvPr/>
        </p:nvSpPr>
        <p:spPr bwMode="auto">
          <a:xfrm>
            <a:off x="3292475" y="2847700"/>
            <a:ext cx="1588" cy="381000"/>
          </a:xfrm>
          <a:prstGeom prst="line">
            <a:avLst/>
          </a:prstGeom>
          <a:noFill/>
          <a:ln w="3240">
            <a:solidFill>
              <a:srgbClr val="000066"/>
            </a:solidFill>
            <a:miter lim="800000"/>
            <a:tailEnd type="triangle" w="med" len="med"/>
          </a:ln>
          <a:effectLst/>
        </p:spPr>
        <p:txBody>
          <a:bodyPr/>
          <a:lstStyle/>
          <a:p>
            <a:endParaRPr lang="en-US"/>
          </a:p>
        </p:txBody>
      </p:sp>
      <p:sp>
        <p:nvSpPr>
          <p:cNvPr id="17" name="Text Box 15"/>
          <p:cNvSpPr txBox="1">
            <a:spLocks noChangeArrowheads="1"/>
          </p:cNvSpPr>
          <p:nvPr/>
        </p:nvSpPr>
        <p:spPr bwMode="auto">
          <a:xfrm>
            <a:off x="5254625" y="2542900"/>
            <a:ext cx="26098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宋体" panose="02010600030101010101" pitchFamily="2" charset="-122"/>
                <a:cs typeface="msgothic" charset="0"/>
              </a:rPr>
              <a:t>重定位和符号表信息</a:t>
            </a:r>
          </a:p>
        </p:txBody>
      </p:sp>
      <p:sp>
        <p:nvSpPr>
          <p:cNvPr id="18" name="Line 16"/>
          <p:cNvSpPr>
            <a:spLocks noChangeShapeType="1"/>
          </p:cNvSpPr>
          <p:nvPr/>
        </p:nvSpPr>
        <p:spPr bwMode="auto">
          <a:xfrm>
            <a:off x="5180013" y="25429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19" name="Text Box 17"/>
          <p:cNvSpPr txBox="1">
            <a:spLocks noChangeArrowheads="1"/>
          </p:cNvSpPr>
          <p:nvPr/>
        </p:nvSpPr>
        <p:spPr bwMode="auto">
          <a:xfrm>
            <a:off x="4352925" y="4844775"/>
            <a:ext cx="1662934" cy="561117"/>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libc.so</a:t>
            </a:r>
          </a:p>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libvector.so</a:t>
            </a:r>
          </a:p>
        </p:txBody>
      </p:sp>
      <p:sp>
        <p:nvSpPr>
          <p:cNvPr id="20" name="Text Box 18"/>
          <p:cNvSpPr txBox="1">
            <a:spLocks noChangeArrowheads="1"/>
          </p:cNvSpPr>
          <p:nvPr/>
        </p:nvSpPr>
        <p:spPr bwMode="auto">
          <a:xfrm>
            <a:off x="5254625" y="5559150"/>
            <a:ext cx="1771650" cy="333375"/>
          </a:xfrm>
          <a:prstGeom prst="rect">
            <a:avLst/>
          </a:prstGeom>
          <a:noFill/>
          <a:ln w="9525">
            <a:noFill/>
            <a:round/>
          </a:ln>
          <a:effectLst/>
        </p:spPr>
        <p:txBody>
          <a:bodyPr lIns="90000" tIns="46800" rIns="90000" bIns="46800">
            <a:spAutoFit/>
          </a:bodyPr>
          <a:lstStyle/>
          <a:p>
            <a:pP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000000">
                    <a:lumMod val="50000"/>
                    <a:lumOff val="50000"/>
                  </a:srgbClr>
                </a:solidFill>
                <a:latin typeface="Calibri" panose="020F0502020204030204" pitchFamily="34" charset="0"/>
                <a:ea typeface="宋体" panose="02010600030101010101" pitchFamily="2" charset="-122"/>
                <a:cs typeface="msgothic" charset="0"/>
              </a:rPr>
              <a:t>代码和数据</a:t>
            </a:r>
          </a:p>
        </p:txBody>
      </p:sp>
      <p:sp>
        <p:nvSpPr>
          <p:cNvPr id="21" name="Line 19"/>
          <p:cNvSpPr>
            <a:spLocks noChangeShapeType="1"/>
          </p:cNvSpPr>
          <p:nvPr/>
        </p:nvSpPr>
        <p:spPr bwMode="auto">
          <a:xfrm>
            <a:off x="5173663" y="5438500"/>
            <a:ext cx="1587" cy="685800"/>
          </a:xfrm>
          <a:prstGeom prst="line">
            <a:avLst/>
          </a:prstGeom>
          <a:noFill/>
          <a:ln w="3240">
            <a:solidFill>
              <a:srgbClr val="000066"/>
            </a:solidFill>
            <a:miter lim="800000"/>
            <a:tailEnd type="triangle" w="med" len="med"/>
          </a:ln>
          <a:effectLst/>
        </p:spPr>
        <p:txBody>
          <a:bodyPr/>
          <a:lstStyle/>
          <a:p>
            <a:endParaRPr lang="en-US"/>
          </a:p>
        </p:txBody>
      </p:sp>
      <p:sp>
        <p:nvSpPr>
          <p:cNvPr id="22" name="Text Box 21"/>
          <p:cNvSpPr txBox="1">
            <a:spLocks noChangeArrowheads="1"/>
          </p:cNvSpPr>
          <p:nvPr/>
        </p:nvSpPr>
        <p:spPr bwMode="auto">
          <a:xfrm>
            <a:off x="914400" y="2451355"/>
            <a:ext cx="1371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重定位</a:t>
            </a: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err="1">
                <a:solidFill>
                  <a:srgbClr val="990000"/>
                </a:solidFill>
                <a:latin typeface="Calibri" panose="020F0502020204030204" pitchFamily="34" charset="0"/>
                <a:ea typeface="msgothic" charset="0"/>
                <a:cs typeface="msgothic" charset="0"/>
              </a:rPr>
              <a:t>目标文件</a:t>
            </a:r>
          </a:p>
        </p:txBody>
      </p:sp>
      <p:sp>
        <p:nvSpPr>
          <p:cNvPr id="23" name="Text Box 22"/>
          <p:cNvSpPr txBox="1">
            <a:spLocks noChangeArrowheads="1"/>
          </p:cNvSpPr>
          <p:nvPr/>
        </p:nvSpPr>
        <p:spPr bwMode="auto">
          <a:xfrm>
            <a:off x="533400" y="5887233"/>
            <a:ext cx="1752600" cy="574675"/>
          </a:xfrm>
          <a:prstGeom prst="rect">
            <a:avLst/>
          </a:prstGeom>
          <a:noFill/>
          <a:ln w="9525">
            <a:noFill/>
            <a:round/>
          </a:ln>
          <a:effectLst/>
        </p:spPr>
        <p:txBody>
          <a:bodyPr lIns="90000" tIns="46800" rIns="90000" bIns="46800">
            <a:spAutoFit/>
          </a:bodyPr>
          <a:lstStyle/>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i="1" dirty="0">
                <a:solidFill>
                  <a:srgbClr val="990000"/>
                </a:solidFill>
                <a:latin typeface="Calibri" panose="020F0502020204030204" pitchFamily="34" charset="0"/>
                <a:ea typeface="宋体" panose="02010600030101010101" pitchFamily="2" charset="-122"/>
                <a:cs typeface="msgothic" charset="0"/>
              </a:rPr>
              <a:t>内存中</a:t>
            </a:r>
            <a:r>
              <a:rPr lang="en-GB" sz="1600" b="1" i="1" dirty="0">
                <a:solidFill>
                  <a:srgbClr val="990000"/>
                </a:solidFill>
                <a:latin typeface="Calibri" panose="020F0502020204030204" pitchFamily="34" charset="0"/>
                <a:ea typeface="msgothic" charset="0"/>
                <a:cs typeface="msgothic" charset="0"/>
              </a:rPr>
              <a:t>完全链接</a:t>
            </a:r>
          </a:p>
          <a:p>
            <a:pPr algn="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i="1" dirty="0">
                <a:solidFill>
                  <a:srgbClr val="990000"/>
                </a:solidFill>
                <a:latin typeface="Calibri" panose="020F0502020204030204" pitchFamily="34" charset="0"/>
                <a:ea typeface="msgothic" charset="0"/>
                <a:cs typeface="msgothic" charset="0"/>
              </a:rPr>
              <a:t>可执行</a:t>
            </a:r>
          </a:p>
        </p:txBody>
      </p:sp>
      <p:sp>
        <p:nvSpPr>
          <p:cNvPr id="24" name="Line 23"/>
          <p:cNvSpPr>
            <a:spLocks noChangeShapeType="1"/>
          </p:cNvSpPr>
          <p:nvPr/>
        </p:nvSpPr>
        <p:spPr bwMode="auto">
          <a:xfrm>
            <a:off x="3783013" y="1247500"/>
            <a:ext cx="1587" cy="381000"/>
          </a:xfrm>
          <a:prstGeom prst="line">
            <a:avLst/>
          </a:prstGeom>
          <a:noFill/>
          <a:ln w="3240">
            <a:solidFill>
              <a:srgbClr val="000066"/>
            </a:solidFill>
            <a:miter lim="800000"/>
            <a:tailEnd type="triangle" w="med" len="med"/>
          </a:ln>
          <a:effectLst/>
        </p:spPr>
        <p:txBody>
          <a:bodyPr/>
          <a:lstStyle/>
          <a:p>
            <a:endParaRPr lang="en-US"/>
          </a:p>
        </p:txBody>
      </p:sp>
      <p:sp>
        <p:nvSpPr>
          <p:cNvPr id="25" name="Text Box 24"/>
          <p:cNvSpPr txBox="1">
            <a:spLocks noChangeArrowheads="1"/>
          </p:cNvSpPr>
          <p:nvPr/>
        </p:nvSpPr>
        <p:spPr bwMode="auto">
          <a:xfrm>
            <a:off x="3184525" y="1010963"/>
            <a:ext cx="1169209" cy="329643"/>
          </a:xfrm>
          <a:prstGeom prst="rect">
            <a:avLst/>
          </a:prstGeom>
          <a:noFill/>
          <a:ln w="9525">
            <a:noFill/>
            <a:round/>
          </a:ln>
          <a:effectLst/>
        </p:spPr>
        <p:txBody>
          <a:bodyPr wrap="none" lIns="90000" tIns="46800" rIns="90000" bIns="46800">
            <a:spAutoFit/>
          </a:bodyPr>
          <a:lstStyle/>
          <a:p>
            <a:pPr algn="ct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latin typeface="Courier New" panose="02070309020205020404" pitchFamily="49" charset="0"/>
                <a:ea typeface="msgothic" charset="0"/>
                <a:cs typeface="msgothic" charset="0"/>
              </a:rPr>
              <a:t>vector.h</a:t>
            </a:r>
          </a:p>
        </p:txBody>
      </p:sp>
      <p:sp>
        <p:nvSpPr>
          <p:cNvPr id="26" name="Rectangle 25"/>
          <p:cNvSpPr>
            <a:spLocks noChangeArrowheads="1"/>
          </p:cNvSpPr>
          <p:nvPr/>
        </p:nvSpPr>
        <p:spPr bwMode="auto">
          <a:xfrm>
            <a:off x="2454275" y="4749525"/>
            <a:ext cx="1657350" cy="328295"/>
          </a:xfrm>
          <a:prstGeom prst="rect">
            <a:avLst/>
          </a:prstGeom>
          <a:solidFill>
            <a:srgbClr val="3333CC">
              <a:lumMod val="20000"/>
              <a:lumOff val="80000"/>
            </a:srgbClr>
          </a:solidFill>
          <a:ln w="3240">
            <a:solidFill>
              <a:srgbClr val="000000"/>
            </a:solidFill>
            <a:miter lim="800000"/>
          </a:ln>
          <a:effectLst/>
        </p:spPr>
        <p:txBody>
          <a:bodyPr lIns="90360" tIns="44280" rIns="90360" bIns="44280">
            <a:spAutoFit/>
          </a:bodyPr>
          <a:lstStyle/>
          <a:p>
            <a:pPr algn="ctr">
              <a:lnSpc>
                <a:spcPct val="98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zh-CN" altLang="en-GB" sz="1600" b="1" dirty="0">
                <a:latin typeface="Calibri" panose="020F0502020204030204" pitchFamily="34" charset="0"/>
                <a:ea typeface="宋体" panose="02010600030101010101" pitchFamily="2" charset="-122"/>
                <a:cs typeface="msgothic" charset="0"/>
              </a:rPr>
              <a:t>装载</a:t>
            </a:r>
            <a:r>
              <a:rPr lang="en-GB" sz="1600" b="1" dirty="0">
                <a:latin typeface="Calibri" panose="020F0502020204030204" pitchFamily="34" charset="0"/>
                <a:ea typeface="msgothic" charset="0"/>
                <a:cs typeface="msgothic" charset="0"/>
              </a:rPr>
              <a:t> (</a:t>
            </a:r>
            <a:r>
              <a:rPr lang="en-GB" sz="1600" b="1" dirty="0" err="1">
                <a:latin typeface="Courier New" panose="02070309020205020404" pitchFamily="49" charset="0"/>
                <a:ea typeface="msgothic" charset="0"/>
                <a:cs typeface="msgothic" charset="0"/>
              </a:rPr>
              <a:t>execve</a:t>
            </a:r>
            <a:r>
              <a:rPr lang="en-GB" sz="1600" b="1" dirty="0">
                <a:latin typeface="Calibri" panose="020F0502020204030204" pitchFamily="34" charset="0"/>
                <a:ea typeface="msgothic" charset="0"/>
                <a:cs typeface="msgothic" charset="0"/>
              </a:rPr>
              <a:t>)</a:t>
            </a:r>
          </a:p>
        </p:txBody>
      </p:sp>
      <p:sp>
        <p:nvSpPr>
          <p:cNvPr id="27" name="Text Box 26"/>
          <p:cNvSpPr txBox="1">
            <a:spLocks noChangeArrowheads="1"/>
          </p:cNvSpPr>
          <p:nvPr/>
        </p:nvSpPr>
        <p:spPr bwMode="auto">
          <a:xfrm>
            <a:off x="4689475" y="1047475"/>
            <a:ext cx="4501851" cy="561117"/>
          </a:xfrm>
          <a:prstGeom prst="rect">
            <a:avLst/>
          </a:prstGeom>
          <a:noFill/>
          <a:ln w="9525">
            <a:noFill/>
            <a:round/>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309020205020404" pitchFamily="49" charset="0"/>
                <a:ea typeface="msgothic" charset="0"/>
                <a:cs typeface="msgothic" charset="0"/>
              </a:rPr>
              <a:t>unix&gt; gcc -shared -o libvector.so \</a:t>
            </a:r>
          </a:p>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a:solidFill>
                  <a:srgbClr val="990000"/>
                </a:solidFill>
                <a:latin typeface="Courier New" panose="02070309020205020404" pitchFamily="49" charset="0"/>
                <a:ea typeface="msgothic" charset="0"/>
                <a:cs typeface="msgothic" charset="0"/>
              </a:rPr>
              <a:t>     addvec.c multvec.c</a:t>
            </a:r>
          </a:p>
        </p:txBody>
      </p:sp>
      <p:sp>
        <p:nvSpPr>
          <p:cNvPr id="28" name="Line 27"/>
          <p:cNvSpPr>
            <a:spLocks noChangeShapeType="1"/>
          </p:cNvSpPr>
          <p:nvPr/>
        </p:nvSpPr>
        <p:spPr bwMode="auto">
          <a:xfrm flipH="1">
            <a:off x="5715000" y="1574799"/>
            <a:ext cx="460375" cy="609600"/>
          </a:xfrm>
          <a:prstGeom prst="line">
            <a:avLst/>
          </a:prstGeom>
          <a:noFill/>
          <a:ln w="25560">
            <a:solidFill>
              <a:srgbClr val="000000"/>
            </a:solidFill>
            <a:miter lim="800000"/>
            <a:tailEnd type="triangle" w="med" len="med"/>
          </a:ln>
          <a:effectLst/>
        </p:spPr>
        <p:txBody>
          <a:bodyPr/>
          <a:lstStyle/>
          <a:p>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p>
        </p:txBody>
      </p:sp>
      <p:sp>
        <p:nvSpPr>
          <p:cNvPr id="37890" name="Text Box 2"/>
          <p:cNvSpPr txBox="1">
            <a:spLocks noChangeArrowheads="1"/>
          </p:cNvSpPr>
          <p:nvPr/>
        </p:nvSpPr>
        <p:spPr bwMode="auto">
          <a:xfrm>
            <a:off x="304800" y="1323975"/>
            <a:ext cx="8581894" cy="5018940"/>
          </a:xfrm>
          <a:prstGeom prst="rect">
            <a:avLst/>
          </a:prstGeom>
          <a:solidFill>
            <a:srgbClr val="F6F5BD"/>
          </a:solidFill>
          <a:ln w="12600">
            <a:solidFill>
              <a:srgbClr val="000066"/>
            </a:solidFill>
            <a:miter lim="800000"/>
          </a:ln>
          <a:effectLst/>
        </p:spPr>
        <p:txBody>
          <a:bodyPr wrap="none" lIns="90000" tIns="46800" rIns="90000" bIns="46800">
            <a:spAutoFit/>
          </a:bodyPr>
          <a:lstStyle/>
          <a:p>
            <a:r>
              <a:rPr lang="en-US" sz="1600" dirty="0">
                <a:solidFill>
                  <a:srgbClr val="926492"/>
                </a:solidFill>
                <a:latin typeface="Menlo-Regular"/>
              </a:rPr>
              <a:t>#include</a:t>
            </a:r>
            <a:r>
              <a:rPr lang="en-US" sz="1600" dirty="0">
                <a:solidFill>
                  <a:srgbClr val="000000"/>
                </a:solidFill>
                <a:latin typeface="Menlo-Regular"/>
              </a:rPr>
              <a:t> </a:t>
            </a:r>
            <a:r>
              <a:rPr lang="en-US" sz="1600" dirty="0">
                <a:solidFill>
                  <a:srgbClr val="9D206F"/>
                </a:solidFill>
                <a:latin typeface="Menlo-Regular"/>
              </a:rPr>
              <a:t>&lt;</a:t>
            </a:r>
            <a:r>
              <a:rPr lang="en-US" sz="1600" dirty="0" err="1">
                <a:solidFill>
                  <a:srgbClr val="9D206F"/>
                </a:solidFill>
                <a:latin typeface="Menlo-Regular"/>
              </a:rPr>
              <a:t>stdio.h</a:t>
            </a:r>
            <a:r>
              <a:rPr lang="en-US" sz="1600" dirty="0">
                <a:solidFill>
                  <a:srgbClr val="9D206F"/>
                </a:solidFill>
                <a:latin typeface="Menlo-Regular"/>
              </a:rPr>
              <a:t>&gt;</a:t>
            </a:r>
            <a:endParaRPr lang="en-US" sz="1600" dirty="0">
              <a:solidFill>
                <a:srgbClr val="000000"/>
              </a:solidFill>
              <a:latin typeface="Menlo-Regular"/>
            </a:endParaRPr>
          </a:p>
          <a:p>
            <a:r>
              <a:rPr lang="en-US" sz="1600" dirty="0">
                <a:solidFill>
                  <a:srgbClr val="926492"/>
                </a:solidFill>
                <a:latin typeface="Menlo-Regular"/>
              </a:rPr>
              <a:t>#include</a:t>
            </a:r>
            <a:r>
              <a:rPr lang="en-US" sz="1600" dirty="0">
                <a:solidFill>
                  <a:srgbClr val="000000"/>
                </a:solidFill>
                <a:latin typeface="Menlo-Regular"/>
              </a:rPr>
              <a:t> </a:t>
            </a:r>
            <a:r>
              <a:rPr lang="en-US" sz="1600" dirty="0">
                <a:solidFill>
                  <a:srgbClr val="9D206F"/>
                </a:solidFill>
                <a:latin typeface="Menlo-Regular"/>
              </a:rPr>
              <a:t>&lt;</a:t>
            </a:r>
            <a:r>
              <a:rPr lang="en-US" sz="1600" dirty="0" err="1">
                <a:solidFill>
                  <a:srgbClr val="9D206F"/>
                </a:solidFill>
                <a:latin typeface="Menlo-Regular"/>
              </a:rPr>
              <a:t>stdlib.h</a:t>
            </a:r>
            <a:r>
              <a:rPr lang="en-US" sz="1600" dirty="0">
                <a:solidFill>
                  <a:srgbClr val="9D206F"/>
                </a:solidFill>
                <a:latin typeface="Menlo-Regular"/>
              </a:rPr>
              <a:t>&gt;</a:t>
            </a:r>
            <a:endParaRPr lang="en-US" sz="1600" dirty="0">
              <a:solidFill>
                <a:srgbClr val="000000"/>
              </a:solidFill>
              <a:latin typeface="Menlo-Regular"/>
            </a:endParaRPr>
          </a:p>
          <a:p>
            <a:r>
              <a:rPr lang="en-US" sz="1600" dirty="0">
                <a:solidFill>
                  <a:srgbClr val="926492"/>
                </a:solidFill>
                <a:latin typeface="Menlo-Regular"/>
              </a:rPr>
              <a:t>#include</a:t>
            </a:r>
            <a:r>
              <a:rPr lang="en-US" sz="1600" dirty="0">
                <a:solidFill>
                  <a:srgbClr val="000000"/>
                </a:solidFill>
                <a:latin typeface="Menlo-Regular"/>
              </a:rPr>
              <a:t> </a:t>
            </a:r>
            <a:r>
              <a:rPr lang="en-US" sz="1600" dirty="0">
                <a:solidFill>
                  <a:srgbClr val="9D206F"/>
                </a:solidFill>
                <a:latin typeface="Menlo-Regular"/>
              </a:rPr>
              <a:t>&lt;</a:t>
            </a:r>
            <a:r>
              <a:rPr lang="en-US" sz="1600" dirty="0" err="1">
                <a:solidFill>
                  <a:srgbClr val="9D206F"/>
                </a:solidFill>
                <a:latin typeface="Menlo-Regular"/>
              </a:rPr>
              <a:t>dlfcn.h</a:t>
            </a:r>
            <a:r>
              <a:rPr lang="en-US" sz="1600" dirty="0">
                <a:solidFill>
                  <a:srgbClr val="9D206F"/>
                </a:solidFill>
                <a:latin typeface="Menlo-Regular"/>
              </a:rPr>
              <a:t>&gt;</a:t>
            </a:r>
            <a:endParaRPr lang="en-US" sz="1600" dirty="0">
              <a:solidFill>
                <a:srgbClr val="000000"/>
              </a:solidFill>
              <a:latin typeface="Menlo-Regular"/>
            </a:endParaRPr>
          </a:p>
          <a:p>
            <a:endParaRPr lang="en-US" sz="1600" dirty="0">
              <a:solidFill>
                <a:srgbClr val="000000"/>
              </a:solidFill>
              <a:latin typeface="Menlo-Regular"/>
            </a:endParaRPr>
          </a:p>
          <a:p>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x</a:t>
            </a:r>
            <a:r>
              <a:rPr lang="fr-FR" sz="1600" dirty="0">
                <a:solidFill>
                  <a:srgbClr val="000000"/>
                </a:solidFill>
                <a:latin typeface="Menlo-Regular"/>
              </a:rPr>
              <a:t>[2] = {1, 2};</a:t>
            </a:r>
          </a:p>
          <a:p>
            <a:r>
              <a:rPr lang="fr-FR" sz="1600" dirty="0" err="1">
                <a:solidFill>
                  <a:srgbClr val="2D961E"/>
                </a:solidFill>
                <a:latin typeface="Menlo-Regular"/>
              </a:rPr>
              <a:t>int</a:t>
            </a:r>
            <a:r>
              <a:rPr lang="fr-FR" sz="1600" dirty="0">
                <a:solidFill>
                  <a:srgbClr val="000000"/>
                </a:solidFill>
                <a:latin typeface="Menlo-Regular"/>
              </a:rPr>
              <a:t> </a:t>
            </a:r>
            <a:r>
              <a:rPr lang="fr-FR" sz="1600" dirty="0">
                <a:solidFill>
                  <a:srgbClr val="C1651C"/>
                </a:solidFill>
                <a:latin typeface="Menlo-Regular"/>
              </a:rPr>
              <a:t>y</a:t>
            </a:r>
            <a:r>
              <a:rPr lang="fr-FR" sz="1600" dirty="0">
                <a:solidFill>
                  <a:srgbClr val="000000"/>
                </a:solidFill>
                <a:latin typeface="Menlo-Regular"/>
              </a:rPr>
              <a:t>[2] = {3, 4};</a:t>
            </a:r>
          </a:p>
          <a:p>
            <a:r>
              <a:rPr lang="nl-NL" sz="1600" dirty="0">
                <a:solidFill>
                  <a:srgbClr val="2D961E"/>
                </a:solidFill>
                <a:latin typeface="Menlo-Regular"/>
              </a:rPr>
              <a:t>int</a:t>
            </a:r>
            <a:r>
              <a:rPr lang="nl-NL" sz="1600" dirty="0">
                <a:solidFill>
                  <a:srgbClr val="000000"/>
                </a:solidFill>
                <a:latin typeface="Menlo-Regular"/>
              </a:rPr>
              <a:t> </a:t>
            </a:r>
            <a:r>
              <a:rPr lang="nl-NL" sz="1600" dirty="0" err="1">
                <a:solidFill>
                  <a:srgbClr val="C1651C"/>
                </a:solidFill>
                <a:latin typeface="Menlo-Regular"/>
              </a:rPr>
              <a:t>z</a:t>
            </a:r>
            <a:r>
              <a:rPr lang="nl-NL" sz="1600" dirty="0">
                <a:solidFill>
                  <a:srgbClr val="000000"/>
                </a:solidFill>
                <a:latin typeface="Menlo-Regular"/>
              </a:rPr>
              <a:t>[2];</a:t>
            </a:r>
          </a:p>
          <a:p>
            <a:endParaRPr lang="nl-NL" sz="1600" dirty="0">
              <a:solidFill>
                <a:srgbClr val="000000"/>
              </a:solidFill>
              <a:latin typeface="Menlo-Regular"/>
            </a:endParaRPr>
          </a:p>
          <a:p>
            <a:r>
              <a:rPr lang="nl-NL" sz="1600" dirty="0">
                <a:solidFill>
                  <a:srgbClr val="2D961E"/>
                </a:solidFill>
                <a:latin typeface="Menlo-Regular"/>
              </a:rPr>
              <a:t>int</a:t>
            </a:r>
            <a:r>
              <a:rPr lang="nl-NL" sz="1600" dirty="0">
                <a:solidFill>
                  <a:srgbClr val="000000"/>
                </a:solidFill>
                <a:latin typeface="Menlo-Regular"/>
              </a:rPr>
              <a:t> </a:t>
            </a:r>
            <a:r>
              <a:rPr lang="nl-NL" sz="1600" dirty="0" err="1">
                <a:solidFill>
                  <a:srgbClr val="4A00FF"/>
                </a:solidFill>
                <a:latin typeface="Menlo-Regular"/>
              </a:rPr>
              <a:t>main</a:t>
            </a:r>
            <a:r>
              <a:rPr lang="nl-NL" sz="1600" dirty="0">
                <a:solidFill>
                  <a:srgbClr val="000000"/>
                </a:solidFill>
                <a:latin typeface="Menlo-Regular"/>
              </a:rPr>
              <a:t>()</a:t>
            </a:r>
          </a:p>
          <a:p>
            <a:r>
              <a:rPr lang="nl-NL" sz="1600" dirty="0">
                <a:solidFill>
                  <a:srgbClr val="000000"/>
                </a:solidFill>
                <a:latin typeface="Menlo-Regular"/>
              </a:rPr>
              <a:t>{</a:t>
            </a:r>
          </a:p>
          <a:p>
            <a:r>
              <a:rPr lang="nl-NL" sz="1600" dirty="0">
                <a:solidFill>
                  <a:srgbClr val="000000"/>
                </a:solidFill>
                <a:latin typeface="Menlo-Regular"/>
              </a:rPr>
              <a:t>    </a:t>
            </a:r>
            <a:r>
              <a:rPr lang="nl-NL" sz="1600" dirty="0" err="1">
                <a:solidFill>
                  <a:srgbClr val="2D961E"/>
                </a:solidFill>
                <a:latin typeface="Menlo-Regular"/>
              </a:rPr>
              <a:t>void</a:t>
            </a:r>
            <a:r>
              <a:rPr lang="nl-NL" sz="1600" dirty="0">
                <a:solidFill>
                  <a:srgbClr val="000000"/>
                </a:solidFill>
                <a:latin typeface="Menlo-Regular"/>
              </a:rPr>
              <a:t> *</a:t>
            </a:r>
            <a:r>
              <a:rPr lang="nl-NL" sz="1600" dirty="0">
                <a:solidFill>
                  <a:srgbClr val="C1651C"/>
                </a:solidFill>
                <a:latin typeface="Menlo-Regular"/>
              </a:rPr>
              <a:t>handle</a:t>
            </a:r>
            <a:r>
              <a:rPr lang="nl-NL" sz="1600" dirty="0">
                <a:solidFill>
                  <a:srgbClr val="000000"/>
                </a:solidFill>
                <a:latin typeface="Menlo-Regular"/>
              </a:rPr>
              <a:t>;</a:t>
            </a:r>
          </a:p>
          <a:p>
            <a:r>
              <a:rPr lang="fi-FI" sz="1600" dirty="0">
                <a:solidFill>
                  <a:srgbClr val="000000"/>
                </a:solidFill>
                <a:latin typeface="Menlo-Regular"/>
              </a:rPr>
              <a:t>    </a:t>
            </a:r>
            <a:r>
              <a:rPr lang="fi-FI" sz="1600" dirty="0" err="1">
                <a:solidFill>
                  <a:srgbClr val="2D961E"/>
                </a:solidFill>
                <a:latin typeface="Menlo-Regular"/>
              </a:rPr>
              <a:t>void</a:t>
            </a:r>
            <a:r>
              <a:rPr lang="fi-FI" sz="1600" dirty="0">
                <a:solidFill>
                  <a:srgbClr val="000000"/>
                </a:solidFill>
                <a:latin typeface="Menlo-Regular"/>
              </a:rPr>
              <a:t> (*</a:t>
            </a:r>
            <a:r>
              <a:rPr lang="fi-FI" sz="1600" dirty="0" err="1">
                <a:solidFill>
                  <a:srgbClr val="C1651C"/>
                </a:solidFill>
                <a:latin typeface="Menlo-Regular"/>
              </a:rPr>
              <a:t>addvec</a:t>
            </a:r>
            <a:r>
              <a:rPr lang="fi-FI" sz="1600" dirty="0" err="1">
                <a:solidFill>
                  <a:srgbClr val="000000"/>
                </a:solidFill>
                <a:latin typeface="Menlo-Regular"/>
              </a:rPr>
              <a:t>)(</a:t>
            </a:r>
            <a:r>
              <a:rPr lang="fi-FI" sz="1600" dirty="0" err="1">
                <a:solidFill>
                  <a:srgbClr val="2D961E"/>
                </a:solidFill>
                <a:latin typeface="Menlo-Regular"/>
              </a:rPr>
              <a:t>int</a:t>
            </a:r>
            <a:r>
              <a:rPr lang="fi-FI" sz="1600" dirty="0">
                <a:solidFill>
                  <a:srgbClr val="000000"/>
                </a:solidFill>
                <a:latin typeface="Menlo-Regular"/>
              </a:rPr>
              <a:t> *, </a:t>
            </a:r>
            <a:r>
              <a:rPr lang="fi-FI" sz="1600" dirty="0" err="1">
                <a:solidFill>
                  <a:srgbClr val="2D961E"/>
                </a:solidFill>
                <a:latin typeface="Menlo-Regular"/>
              </a:rPr>
              <a:t>int</a:t>
            </a:r>
            <a:r>
              <a:rPr lang="fi-FI" sz="1600" dirty="0">
                <a:solidFill>
                  <a:srgbClr val="000000"/>
                </a:solidFill>
                <a:latin typeface="Menlo-Regular"/>
              </a:rPr>
              <a:t> *, </a:t>
            </a:r>
            <a:r>
              <a:rPr lang="fi-FI" sz="1600" dirty="0" err="1">
                <a:solidFill>
                  <a:srgbClr val="2D961E"/>
                </a:solidFill>
                <a:latin typeface="Menlo-Regular"/>
              </a:rPr>
              <a:t>int</a:t>
            </a:r>
            <a:r>
              <a:rPr lang="fi-FI" sz="1600" dirty="0">
                <a:solidFill>
                  <a:srgbClr val="000000"/>
                </a:solidFill>
                <a:latin typeface="Menlo-Regular"/>
              </a:rPr>
              <a:t> *, </a:t>
            </a:r>
            <a:r>
              <a:rPr lang="fi-FI" sz="1600" dirty="0" err="1">
                <a:solidFill>
                  <a:srgbClr val="2D961E"/>
                </a:solidFill>
                <a:latin typeface="Menlo-Regular"/>
              </a:rPr>
              <a:t>int</a:t>
            </a:r>
            <a:r>
              <a:rPr lang="fi-FI" sz="1600" dirty="0">
                <a:solidFill>
                  <a:srgbClr val="000000"/>
                </a:solidFill>
                <a:latin typeface="Menlo-Regular"/>
              </a:rPr>
              <a:t>);</a:t>
            </a:r>
          </a:p>
          <a:p>
            <a:r>
              <a:rPr lang="fi-FI" sz="1600" dirty="0">
                <a:solidFill>
                  <a:srgbClr val="000000"/>
                </a:solidFill>
                <a:latin typeface="Menlo-Regular"/>
              </a:rPr>
              <a:t>    </a:t>
            </a:r>
            <a:r>
              <a:rPr lang="fi-FI" sz="1600" dirty="0" err="1">
                <a:solidFill>
                  <a:srgbClr val="2D961E"/>
                </a:solidFill>
                <a:latin typeface="Menlo-Regular"/>
              </a:rPr>
              <a:t>char</a:t>
            </a:r>
            <a:r>
              <a:rPr lang="fi-FI" sz="1600" dirty="0">
                <a:solidFill>
                  <a:srgbClr val="000000"/>
                </a:solidFill>
                <a:latin typeface="Menlo-Regular"/>
              </a:rPr>
              <a:t> *</a:t>
            </a:r>
            <a:r>
              <a:rPr lang="fi-FI" sz="1600" dirty="0" err="1">
                <a:solidFill>
                  <a:srgbClr val="C1651C"/>
                </a:solidFill>
                <a:latin typeface="Menlo-Regular"/>
              </a:rPr>
              <a:t>error</a:t>
            </a:r>
            <a:r>
              <a:rPr lang="fi-FI" sz="1600" dirty="0">
                <a:solidFill>
                  <a:srgbClr val="000000"/>
                </a:solidFill>
                <a:latin typeface="Menlo-Regular"/>
              </a:rPr>
              <a:t>;</a:t>
            </a:r>
          </a:p>
          <a:p>
            <a:endParaRPr lang="fi-FI" sz="1600" dirty="0">
              <a:solidFill>
                <a:srgbClr val="000000"/>
              </a:solidFill>
              <a:latin typeface="Menlo-Regular"/>
            </a:endParaRPr>
          </a:p>
          <a:p>
            <a:r>
              <a:rPr lang="fi-FI" sz="1600" dirty="0">
                <a:solidFill>
                  <a:srgbClr val="000000"/>
                </a:solidFill>
                <a:latin typeface="Menlo-Regular"/>
              </a:rPr>
              <a:t>    </a:t>
            </a:r>
            <a:r>
              <a:rPr lang="fi-FI" sz="1600" dirty="0">
                <a:solidFill>
                  <a:srgbClr val="CB2418"/>
                </a:solidFill>
                <a:latin typeface="Menlo-Regular"/>
              </a:rPr>
              <a:t>/* </a:t>
            </a:r>
            <a:r>
              <a:rPr lang="fi-FI" sz="1600" dirty="0" err="1">
                <a:solidFill>
                  <a:srgbClr val="CB2418"/>
                </a:solidFill>
                <a:latin typeface="Menlo-Regular"/>
              </a:rPr>
              <a:t>Dynamically</a:t>
            </a:r>
            <a:r>
              <a:rPr lang="fi-FI" sz="1600" dirty="0">
                <a:solidFill>
                  <a:srgbClr val="CB2418"/>
                </a:solidFill>
                <a:latin typeface="Menlo-Regular"/>
              </a:rPr>
              <a:t> </a:t>
            </a:r>
            <a:r>
              <a:rPr lang="fi-FI" sz="1600" dirty="0" err="1">
                <a:solidFill>
                  <a:srgbClr val="CB2418"/>
                </a:solidFill>
                <a:latin typeface="Menlo-Regular"/>
              </a:rPr>
              <a:t>load</a:t>
            </a:r>
            <a:r>
              <a:rPr lang="fi-FI" sz="1600" dirty="0">
                <a:solidFill>
                  <a:srgbClr val="CB2418"/>
                </a:solidFill>
                <a:latin typeface="Menlo-Regular"/>
              </a:rPr>
              <a:t> the </a:t>
            </a:r>
            <a:r>
              <a:rPr lang="fi-FI" sz="1600" dirty="0" err="1">
                <a:solidFill>
                  <a:srgbClr val="CB2418"/>
                </a:solidFill>
                <a:latin typeface="Menlo-Regular"/>
              </a:rPr>
              <a:t>shared</a:t>
            </a:r>
            <a:r>
              <a:rPr lang="fi-FI" sz="1600" dirty="0">
                <a:solidFill>
                  <a:srgbClr val="CB2418"/>
                </a:solidFill>
                <a:latin typeface="Menlo-Regular"/>
              </a:rPr>
              <a:t> </a:t>
            </a:r>
            <a:r>
              <a:rPr lang="fi-FI" sz="1600" dirty="0" err="1">
                <a:solidFill>
                  <a:srgbClr val="CB2418"/>
                </a:solidFill>
                <a:latin typeface="Menlo-Regular"/>
              </a:rPr>
              <a:t>library</a:t>
            </a:r>
            <a:r>
              <a:rPr lang="fi-FI" sz="1600" dirty="0">
                <a:solidFill>
                  <a:srgbClr val="CB2418"/>
                </a:solidFill>
                <a:latin typeface="Menlo-Regular"/>
              </a:rPr>
              <a:t> </a:t>
            </a:r>
            <a:r>
              <a:rPr lang="fi-FI" sz="1600" dirty="0" err="1">
                <a:solidFill>
                  <a:srgbClr val="CB2418"/>
                </a:solidFill>
                <a:latin typeface="Menlo-Regular"/>
              </a:rPr>
              <a:t>that</a:t>
            </a:r>
            <a:r>
              <a:rPr lang="fi-FI" sz="1600" dirty="0">
                <a:solidFill>
                  <a:srgbClr val="CB2418"/>
                </a:solidFill>
                <a:latin typeface="Menlo-Regular"/>
              </a:rPr>
              <a:t> </a:t>
            </a:r>
            <a:r>
              <a:rPr lang="fi-FI" sz="1600" dirty="0" err="1">
                <a:solidFill>
                  <a:srgbClr val="CB2418"/>
                </a:solidFill>
                <a:latin typeface="Menlo-Regular"/>
              </a:rPr>
              <a:t>contains</a:t>
            </a:r>
            <a:r>
              <a:rPr lang="fi-FI" sz="1600" dirty="0">
                <a:solidFill>
                  <a:srgbClr val="CB2418"/>
                </a:solidFill>
                <a:latin typeface="Menlo-Regular"/>
              </a:rPr>
              <a:t> </a:t>
            </a:r>
            <a:r>
              <a:rPr lang="fi-FI" sz="1600" dirty="0" err="1">
                <a:solidFill>
                  <a:srgbClr val="CB2418"/>
                </a:solidFill>
                <a:latin typeface="Menlo-Regular"/>
              </a:rPr>
              <a:t>addvec</a:t>
            </a:r>
            <a:r>
              <a:rPr lang="fi-FI" sz="1600" dirty="0">
                <a:solidFill>
                  <a:srgbClr val="CB2418"/>
                </a:solidFill>
                <a:latin typeface="Menlo-Regular"/>
              </a:rPr>
              <a:t>() */</a:t>
            </a:r>
            <a:endParaRPr lang="fi-FI" sz="1600" dirty="0">
              <a:solidFill>
                <a:srgbClr val="000000"/>
              </a:solidFill>
              <a:latin typeface="Menlo-Regular"/>
            </a:endParaRPr>
          </a:p>
          <a:p>
            <a:r>
              <a:rPr lang="fi-FI" sz="1600" dirty="0">
                <a:solidFill>
                  <a:srgbClr val="000000"/>
                </a:solidFill>
                <a:latin typeface="Menlo-Regular"/>
              </a:rPr>
              <a:t>    </a:t>
            </a:r>
            <a:r>
              <a:rPr lang="fi-FI" sz="1600" dirty="0" err="1">
                <a:solidFill>
                  <a:srgbClr val="000000"/>
                </a:solidFill>
                <a:latin typeface="Menlo-Regular"/>
              </a:rPr>
              <a:t>handle</a:t>
            </a:r>
            <a:r>
              <a:rPr lang="fi-FI" sz="1600" dirty="0">
                <a:solidFill>
                  <a:srgbClr val="000000"/>
                </a:solidFill>
                <a:latin typeface="Menlo-Regular"/>
              </a:rPr>
              <a:t> = </a:t>
            </a:r>
            <a:r>
              <a:rPr lang="fi-FI" sz="1600" dirty="0" err="1">
                <a:solidFill>
                  <a:srgbClr val="000000"/>
                </a:solidFill>
                <a:latin typeface="Menlo-Regular"/>
              </a:rPr>
              <a:t>dlopen(</a:t>
            </a:r>
            <a:r>
              <a:rPr lang="fi-FI" sz="1600" dirty="0" err="1">
                <a:solidFill>
                  <a:srgbClr val="9D206F"/>
                </a:solidFill>
                <a:latin typeface="Menlo-Regular"/>
              </a:rPr>
              <a:t>"./libvector.so</a:t>
            </a:r>
            <a:r>
              <a:rPr lang="fi-FI" sz="1600" dirty="0">
                <a:solidFill>
                  <a:srgbClr val="9D206F"/>
                </a:solidFill>
                <a:latin typeface="Menlo-Regular"/>
              </a:rPr>
              <a:t>"</a:t>
            </a:r>
            <a:r>
              <a:rPr lang="fi-FI" sz="1600" dirty="0">
                <a:solidFill>
                  <a:srgbClr val="000000"/>
                </a:solidFill>
                <a:latin typeface="Menlo-Regular"/>
              </a:rPr>
              <a:t>, RTLD_LAZY);</a:t>
            </a:r>
          </a:p>
          <a:p>
            <a:r>
              <a:rPr lang="en-US" sz="1600" dirty="0">
                <a:solidFill>
                  <a:srgbClr val="000000"/>
                </a:solidFill>
                <a:latin typeface="Menlo-Regular"/>
              </a:rPr>
              <a:t>    </a:t>
            </a:r>
            <a:r>
              <a:rPr lang="en-US" sz="1600" dirty="0">
                <a:solidFill>
                  <a:srgbClr val="C200FF"/>
                </a:solidFill>
                <a:latin typeface="Menlo-Regular"/>
              </a:rPr>
              <a:t>if</a:t>
            </a:r>
            <a:r>
              <a:rPr lang="en-US" sz="1600" dirty="0">
                <a:solidFill>
                  <a:srgbClr val="000000"/>
                </a:solidFill>
                <a:latin typeface="Menlo-Regular"/>
              </a:rPr>
              <a:t> (!handle) {</a:t>
            </a:r>
          </a:p>
          <a:p>
            <a:r>
              <a:rPr lang="pl-PL" sz="1600" dirty="0">
                <a:solidFill>
                  <a:srgbClr val="000000"/>
                </a:solidFill>
                <a:latin typeface="Menlo-Regular"/>
              </a:rPr>
              <a:t>        </a:t>
            </a:r>
            <a:r>
              <a:rPr lang="pl-PL" sz="1600" dirty="0" err="1">
                <a:solidFill>
                  <a:srgbClr val="000000"/>
                </a:solidFill>
                <a:latin typeface="Menlo-Regular"/>
              </a:rPr>
              <a:t>fprintf</a:t>
            </a:r>
            <a:r>
              <a:rPr lang="pl-PL" sz="1600" dirty="0">
                <a:solidFill>
                  <a:srgbClr val="000000"/>
                </a:solidFill>
                <a:latin typeface="Menlo-Regular"/>
              </a:rPr>
              <a:t>(</a:t>
            </a:r>
            <a:r>
              <a:rPr lang="pl-PL" sz="1600" dirty="0" err="1">
                <a:solidFill>
                  <a:srgbClr val="000000"/>
                </a:solidFill>
                <a:latin typeface="Menlo-Regular"/>
              </a:rPr>
              <a:t>stderr</a:t>
            </a:r>
            <a:r>
              <a:rPr lang="pl-PL" sz="1600" dirty="0">
                <a:solidFill>
                  <a:srgbClr val="000000"/>
                </a:solidFill>
                <a:latin typeface="Menlo-Regular"/>
              </a:rPr>
              <a:t>, </a:t>
            </a:r>
            <a:r>
              <a:rPr lang="pl-PL" sz="1600" dirty="0">
                <a:solidFill>
                  <a:srgbClr val="9D206F"/>
                </a:solidFill>
                <a:latin typeface="Menlo-Regular"/>
              </a:rPr>
              <a:t>"%s\n"</a:t>
            </a:r>
            <a:r>
              <a:rPr lang="pl-PL" sz="1600" dirty="0">
                <a:solidFill>
                  <a:srgbClr val="000000"/>
                </a:solidFill>
                <a:latin typeface="Menlo-Regular"/>
              </a:rPr>
              <a:t>, </a:t>
            </a:r>
            <a:r>
              <a:rPr lang="pl-PL" sz="1600" dirty="0" err="1">
                <a:solidFill>
                  <a:srgbClr val="000000"/>
                </a:solidFill>
                <a:latin typeface="Menlo-Regular"/>
              </a:rPr>
              <a:t>dlerror</a:t>
            </a:r>
            <a:r>
              <a:rPr lang="pl-PL" sz="1600" dirty="0">
                <a:solidFill>
                  <a:srgbClr val="000000"/>
                </a:solidFill>
                <a:latin typeface="Menlo-Regular"/>
              </a:rPr>
              <a:t>());</a:t>
            </a:r>
          </a:p>
          <a:p>
            <a:r>
              <a:rPr lang="pl-PL" sz="1600" dirty="0">
                <a:solidFill>
                  <a:srgbClr val="000000"/>
                </a:solidFill>
                <a:latin typeface="Menlo-Regular"/>
              </a:rPr>
              <a:t>        </a:t>
            </a:r>
            <a:r>
              <a:rPr lang="pl-PL" sz="1600" dirty="0" err="1">
                <a:solidFill>
                  <a:srgbClr val="000000"/>
                </a:solidFill>
                <a:latin typeface="Menlo-Regular"/>
              </a:rPr>
              <a:t>exit</a:t>
            </a:r>
            <a:r>
              <a:rPr lang="pl-PL" sz="1600" dirty="0">
                <a:solidFill>
                  <a:srgbClr val="000000"/>
                </a:solidFill>
                <a:latin typeface="Menlo-Regular"/>
              </a:rPr>
              <a:t>(1);</a:t>
            </a:r>
          </a:p>
          <a:p>
            <a:r>
              <a:rPr lang="pl-PL" sz="1600" dirty="0">
                <a:solidFill>
                  <a:srgbClr val="000000"/>
                </a:solidFill>
                <a:latin typeface="Menlo-Regular"/>
              </a:rPr>
              <a:t>    </a:t>
            </a:r>
            <a:r>
              <a:rPr lang="pl-PL" sz="1600" dirty="0" smtClean="0">
                <a:solidFill>
                  <a:srgbClr val="000000"/>
                </a:solidFill>
                <a:latin typeface="Menlo-Regular"/>
              </a:rPr>
              <a:t>}</a:t>
            </a:r>
            <a:endParaRPr lang="pl-PL" sz="1600" dirty="0">
              <a:solidFill>
                <a:srgbClr val="000000"/>
              </a:solidFill>
              <a:latin typeface="Menlo-Regular"/>
            </a:endParaRPr>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rgbClr val="000000">
                    <a:lumMod val="50000"/>
                    <a:lumOff val="50000"/>
                  </a:srgbClr>
                </a:solidFill>
                <a:latin typeface="Courier New" panose="02070309020205020404" pitchFamily="49" charset="0"/>
                <a:ea typeface="msgothic" charset="0"/>
                <a:cs typeface="msgothic" charset="0"/>
              </a:rPr>
              <a:t>dll.c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运行时动态链接</a:t>
            </a:r>
          </a:p>
        </p:txBody>
      </p:sp>
      <p:sp>
        <p:nvSpPr>
          <p:cNvPr id="4" name="Rectangle 3"/>
          <p:cNvSpPr>
            <a:spLocks noChangeArrowheads="1"/>
          </p:cNvSpPr>
          <p:nvPr/>
        </p:nvSpPr>
        <p:spPr bwMode="auto">
          <a:xfrm>
            <a:off x="7910428" y="6019800"/>
            <a:ext cx="928772" cy="357663"/>
          </a:xfrm>
          <a:prstGeom prst="rect">
            <a:avLst/>
          </a:prstGeom>
          <a:noFill/>
          <a:ln w="3240">
            <a:no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800" b="1" i="1" dirty="0" err="1" smtClean="0">
                <a:solidFill>
                  <a:srgbClr val="000000">
                    <a:lumMod val="50000"/>
                    <a:lumOff val="50000"/>
                  </a:srgbClr>
                </a:solidFill>
                <a:latin typeface="Courier New" panose="02070309020205020404" pitchFamily="49" charset="0"/>
                <a:ea typeface="msgothic" charset="0"/>
                <a:cs typeface="msgothic" charset="0"/>
              </a:rPr>
              <a:t>dll.c</a:t>
            </a:r>
            <a:endParaRPr lang="en-GB" sz="1800" b="1" i="1" dirty="0">
              <a:solidFill>
                <a:srgbClr val="000000">
                  <a:lumMod val="50000"/>
                  <a:lumOff val="50000"/>
                </a:srgbClr>
              </a:solidFill>
              <a:latin typeface="Courier New" panose="02070309020205020404" pitchFamily="49" charset="0"/>
              <a:ea typeface="msgothic" charset="0"/>
              <a:cs typeface="msgothic" charset="0"/>
            </a:endParaRPr>
          </a:p>
        </p:txBody>
      </p:sp>
      <p:sp>
        <p:nvSpPr>
          <p:cNvPr id="38914" name="Text Box 2"/>
          <p:cNvSpPr txBox="1">
            <a:spLocks noChangeArrowheads="1"/>
          </p:cNvSpPr>
          <p:nvPr/>
        </p:nvSpPr>
        <p:spPr bwMode="auto">
          <a:xfrm>
            <a:off x="510981" y="1371600"/>
            <a:ext cx="7964237" cy="5004167"/>
          </a:xfrm>
          <a:prstGeom prst="rect">
            <a:avLst/>
          </a:prstGeom>
          <a:solidFill>
            <a:srgbClr val="F6F5BD"/>
          </a:solidFill>
          <a:ln w="12600">
            <a:solidFill>
              <a:srgbClr val="000000"/>
            </a:solidFill>
            <a:miter lim="800000"/>
          </a:ln>
          <a:effectLst/>
        </p:spPr>
        <p:txBody>
          <a:bodyPr wrap="none" lIns="90000" tIns="46800" rIns="90000" bIns="46800">
            <a:spAutoFit/>
          </a:bodyPr>
          <a:lstStyle/>
          <a:p>
            <a:pPr>
              <a:lnSpc>
                <a:spcPct val="94000"/>
              </a:lnSpc>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sz="1600" b="1" dirty="0">
                <a:latin typeface="Courier New" panose="02070309020205020404" pitchFamily="49" charset="0"/>
                <a:ea typeface="msgothic" charset="0"/>
                <a:cs typeface="msgothic" charset="0"/>
              </a:rPr>
              <a:t>    ...</a:t>
            </a:r>
          </a:p>
          <a:p>
            <a:endParaRPr lang="en-US" sz="1600" dirty="0" smtClean="0">
              <a:solidFill>
                <a:srgbClr val="000000"/>
              </a:solidFill>
              <a:latin typeface="Menlo-Regular"/>
            </a:endParaRPr>
          </a:p>
          <a:p>
            <a:r>
              <a:rPr lang="en-US" sz="1600" dirty="0" smtClean="0">
                <a:solidFill>
                  <a:srgbClr val="000000"/>
                </a:solidFill>
                <a:latin typeface="Menlo-Regular"/>
              </a:rPr>
              <a:t>    </a:t>
            </a:r>
            <a:r>
              <a:rPr lang="en-US" sz="1600" dirty="0" smtClean="0">
                <a:solidFill>
                  <a:srgbClr val="CB2418"/>
                </a:solidFill>
                <a:latin typeface="Menlo-Regular"/>
              </a:rPr>
              <a:t>/</a:t>
            </a:r>
            <a:r>
              <a:rPr lang="en-US" sz="1600" dirty="0">
                <a:solidFill>
                  <a:srgbClr val="CB2418"/>
                </a:solidFill>
                <a:latin typeface="Menlo-Regular"/>
              </a:rPr>
              <a:t>* Get a pointer to the </a:t>
            </a:r>
            <a:r>
              <a:rPr lang="en-US" sz="1600" dirty="0" err="1">
                <a:solidFill>
                  <a:srgbClr val="CB2418"/>
                </a:solidFill>
                <a:latin typeface="Menlo-Regular"/>
              </a:rPr>
              <a:t>addvec</a:t>
            </a:r>
            <a:r>
              <a:rPr lang="en-US" sz="1600" dirty="0">
                <a:solidFill>
                  <a:srgbClr val="CB2418"/>
                </a:solidFill>
                <a:latin typeface="Menlo-Regular"/>
              </a:rPr>
              <a:t>() function we just loaded */</a:t>
            </a:r>
            <a:endParaRPr lang="en-US" sz="1600" dirty="0">
              <a:solidFill>
                <a:srgbClr val="000000"/>
              </a:solidFill>
              <a:latin typeface="Menlo-Regular"/>
            </a:endParaRPr>
          </a:p>
          <a:p>
            <a:r>
              <a:rPr lang="en-US" sz="1600" dirty="0">
                <a:solidFill>
                  <a:srgbClr val="000000"/>
                </a:solidFill>
                <a:latin typeface="Menlo-Regular"/>
              </a:rPr>
              <a:t>    </a:t>
            </a:r>
            <a:r>
              <a:rPr lang="en-US" sz="1600" dirty="0" err="1">
                <a:solidFill>
                  <a:srgbClr val="000000"/>
                </a:solidFill>
                <a:latin typeface="Menlo-Regular"/>
              </a:rPr>
              <a:t>addvec</a:t>
            </a:r>
            <a:r>
              <a:rPr lang="en-US" sz="1600" dirty="0">
                <a:solidFill>
                  <a:srgbClr val="000000"/>
                </a:solidFill>
                <a:latin typeface="Menlo-Regular"/>
              </a:rPr>
              <a:t> = </a:t>
            </a:r>
            <a:r>
              <a:rPr lang="en-US" sz="1600" dirty="0" err="1">
                <a:solidFill>
                  <a:srgbClr val="000000"/>
                </a:solidFill>
                <a:latin typeface="Menlo-Regular"/>
              </a:rPr>
              <a:t>dlsym</a:t>
            </a:r>
            <a:r>
              <a:rPr lang="en-US" sz="1600" dirty="0">
                <a:solidFill>
                  <a:srgbClr val="000000"/>
                </a:solidFill>
                <a:latin typeface="Menlo-Regular"/>
              </a:rPr>
              <a:t>(handle, </a:t>
            </a:r>
            <a:r>
              <a:rPr lang="en-US" sz="1600" dirty="0">
                <a:solidFill>
                  <a:srgbClr val="9D206F"/>
                </a:solidFill>
                <a:latin typeface="Menlo-Regular"/>
              </a:rPr>
              <a:t>"</a:t>
            </a:r>
            <a:r>
              <a:rPr lang="en-US" sz="1600" dirty="0" err="1">
                <a:solidFill>
                  <a:srgbClr val="9D206F"/>
                </a:solidFill>
                <a:latin typeface="Menlo-Regular"/>
              </a:rPr>
              <a:t>addvec</a:t>
            </a:r>
            <a:r>
              <a:rPr lang="en-US" sz="1600" dirty="0">
                <a:solidFill>
                  <a:srgbClr val="9D206F"/>
                </a:solidFill>
                <a:latin typeface="Menlo-Regular"/>
              </a:rPr>
              <a:t>"</a:t>
            </a:r>
            <a:r>
              <a:rPr lang="en-US" sz="1600" dirty="0">
                <a:solidFill>
                  <a:srgbClr val="000000"/>
                </a:solidFill>
                <a:latin typeface="Menlo-Regular"/>
              </a:rPr>
              <a:t>);</a:t>
            </a:r>
          </a:p>
          <a:p>
            <a:r>
              <a:rPr lang="en-US" sz="1600" dirty="0">
                <a:solidFill>
                  <a:srgbClr val="000000"/>
                </a:solidFill>
                <a:latin typeface="Menlo-Regular"/>
              </a:rPr>
              <a:t>    </a:t>
            </a:r>
            <a:r>
              <a:rPr lang="en-US" sz="1600" dirty="0">
                <a:solidFill>
                  <a:srgbClr val="C200FF"/>
                </a:solidFill>
                <a:latin typeface="Menlo-Regular"/>
              </a:rPr>
              <a:t>if</a:t>
            </a:r>
            <a:r>
              <a:rPr lang="en-US" sz="1600" dirty="0">
                <a:solidFill>
                  <a:srgbClr val="000000"/>
                </a:solidFill>
                <a:latin typeface="Menlo-Regular"/>
              </a:rPr>
              <a:t> ((error = </a:t>
            </a:r>
            <a:r>
              <a:rPr lang="en-US" sz="1600" dirty="0" err="1">
                <a:solidFill>
                  <a:srgbClr val="000000"/>
                </a:solidFill>
                <a:latin typeface="Menlo-Regular"/>
              </a:rPr>
              <a:t>dlerror</a:t>
            </a:r>
            <a:r>
              <a:rPr lang="en-US" sz="1600" dirty="0">
                <a:solidFill>
                  <a:srgbClr val="000000"/>
                </a:solidFill>
                <a:latin typeface="Menlo-Regular"/>
              </a:rPr>
              <a:t>()) != </a:t>
            </a:r>
            <a:r>
              <a:rPr lang="en-US" sz="1600" dirty="0">
                <a:solidFill>
                  <a:srgbClr val="2C9290"/>
                </a:solidFill>
                <a:latin typeface="Menlo-Regular"/>
              </a:rPr>
              <a:t>NULL</a:t>
            </a:r>
            <a:r>
              <a:rPr lang="en-US" sz="1600" dirty="0">
                <a:solidFill>
                  <a:srgbClr val="000000"/>
                </a:solidFill>
                <a:latin typeface="Menlo-Regular"/>
              </a:rPr>
              <a:t>) {</a:t>
            </a:r>
          </a:p>
          <a:p>
            <a:r>
              <a:rPr lang="en-US" sz="1600" dirty="0">
                <a:solidFill>
                  <a:srgbClr val="000000"/>
                </a:solidFill>
                <a:latin typeface="Menlo-Regular"/>
              </a:rPr>
              <a:t>        </a:t>
            </a:r>
            <a:r>
              <a:rPr lang="en-US" sz="1600" dirty="0" err="1">
                <a:solidFill>
                  <a:srgbClr val="000000"/>
                </a:solidFill>
                <a:latin typeface="Menlo-Regular"/>
              </a:rPr>
              <a:t>fprintf</a:t>
            </a:r>
            <a:r>
              <a:rPr lang="en-US" sz="1600" dirty="0">
                <a:solidFill>
                  <a:srgbClr val="000000"/>
                </a:solidFill>
                <a:latin typeface="Menlo-Regular"/>
              </a:rPr>
              <a:t>(</a:t>
            </a:r>
            <a:r>
              <a:rPr lang="en-US" sz="1600" dirty="0" err="1">
                <a:solidFill>
                  <a:srgbClr val="000000"/>
                </a:solidFill>
                <a:latin typeface="Menlo-Regular"/>
              </a:rPr>
              <a:t>stderr</a:t>
            </a:r>
            <a:r>
              <a:rPr lang="en-US" sz="1600" dirty="0">
                <a:solidFill>
                  <a:srgbClr val="000000"/>
                </a:solidFill>
                <a:latin typeface="Menlo-Regular"/>
              </a:rPr>
              <a:t>, </a:t>
            </a:r>
            <a:r>
              <a:rPr lang="en-US" sz="1600" dirty="0">
                <a:solidFill>
                  <a:srgbClr val="9D206F"/>
                </a:solidFill>
                <a:latin typeface="Menlo-Regular"/>
              </a:rPr>
              <a:t>"%s\n"</a:t>
            </a:r>
            <a:r>
              <a:rPr lang="en-US" sz="1600" dirty="0">
                <a:solidFill>
                  <a:srgbClr val="000000"/>
                </a:solidFill>
                <a:latin typeface="Menlo-Regular"/>
              </a:rPr>
              <a:t>, error);</a:t>
            </a:r>
          </a:p>
          <a:p>
            <a:r>
              <a:rPr lang="en-US" sz="1600" dirty="0">
                <a:solidFill>
                  <a:srgbClr val="000000"/>
                </a:solidFill>
                <a:latin typeface="Menlo-Regular"/>
              </a:rPr>
              <a:t>        exit(1);</a:t>
            </a:r>
          </a:p>
          <a:p>
            <a:r>
              <a:rPr lang="en-US" sz="1600" dirty="0">
                <a:solidFill>
                  <a:srgbClr val="000000"/>
                </a:solidFill>
                <a:latin typeface="Menlo-Regular"/>
              </a:rPr>
              <a:t>    }</a:t>
            </a:r>
          </a:p>
          <a:p>
            <a:endParaRPr lang="en-US" sz="1600" dirty="0">
              <a:solidFill>
                <a:srgbClr val="000000"/>
              </a:solidFill>
              <a:latin typeface="Menlo-Regular"/>
            </a:endParaRPr>
          </a:p>
          <a:p>
            <a:r>
              <a:rPr lang="en-US" sz="1600" dirty="0">
                <a:solidFill>
                  <a:srgbClr val="000000"/>
                </a:solidFill>
                <a:latin typeface="Menlo-Regular"/>
              </a:rPr>
              <a:t>    </a:t>
            </a:r>
            <a:r>
              <a:rPr lang="en-US" sz="1600" dirty="0">
                <a:solidFill>
                  <a:srgbClr val="CB2418"/>
                </a:solidFill>
                <a:latin typeface="Menlo-Regular"/>
              </a:rPr>
              <a:t>/* Now we can call </a:t>
            </a:r>
            <a:r>
              <a:rPr lang="en-US" sz="1600" dirty="0" err="1">
                <a:solidFill>
                  <a:srgbClr val="CB2418"/>
                </a:solidFill>
                <a:latin typeface="Menlo-Regular"/>
              </a:rPr>
              <a:t>addvec</a:t>
            </a:r>
            <a:r>
              <a:rPr lang="en-US" sz="1600" dirty="0">
                <a:solidFill>
                  <a:srgbClr val="CB2418"/>
                </a:solidFill>
                <a:latin typeface="Menlo-Regular"/>
              </a:rPr>
              <a:t>() just like any other function */</a:t>
            </a:r>
            <a:endParaRPr lang="en-US" sz="1600" dirty="0">
              <a:solidFill>
                <a:srgbClr val="000000"/>
              </a:solidFill>
              <a:latin typeface="Menlo-Regular"/>
            </a:endParaRPr>
          </a:p>
          <a:p>
            <a:r>
              <a:rPr lang="en-US" sz="1600" dirty="0">
                <a:solidFill>
                  <a:srgbClr val="000000"/>
                </a:solidFill>
                <a:latin typeface="Menlo-Regular"/>
              </a:rPr>
              <a:t>    </a:t>
            </a:r>
            <a:r>
              <a:rPr lang="en-US" sz="1600" dirty="0" err="1">
                <a:solidFill>
                  <a:srgbClr val="000000"/>
                </a:solidFill>
                <a:latin typeface="Menlo-Regular"/>
              </a:rPr>
              <a:t>addvec</a:t>
            </a:r>
            <a:r>
              <a:rPr lang="en-US" sz="1600" dirty="0">
                <a:solidFill>
                  <a:srgbClr val="000000"/>
                </a:solidFill>
                <a:latin typeface="Menlo-Regular"/>
              </a:rPr>
              <a:t>(x, y, z, 2);</a:t>
            </a:r>
          </a:p>
          <a:p>
            <a:r>
              <a:rPr lang="ro-RO" sz="1600" dirty="0">
                <a:solidFill>
                  <a:srgbClr val="000000"/>
                </a:solidFill>
                <a:latin typeface="Menlo-Regular"/>
              </a:rPr>
              <a:t>    printf(</a:t>
            </a:r>
            <a:r>
              <a:rPr lang="ro-RO" sz="1600" dirty="0">
                <a:solidFill>
                  <a:srgbClr val="9D206F"/>
                </a:solidFill>
                <a:latin typeface="Menlo-Regular"/>
              </a:rPr>
              <a:t>"z = [%d %d]\n"</a:t>
            </a:r>
            <a:r>
              <a:rPr lang="ro-RO" sz="1600" dirty="0">
                <a:solidFill>
                  <a:srgbClr val="000000"/>
                </a:solidFill>
                <a:latin typeface="Menlo-Regular"/>
              </a:rPr>
              <a:t>, z[0], z[1]);</a:t>
            </a:r>
          </a:p>
          <a:p>
            <a:endParaRPr lang="ro-RO" sz="1600" dirty="0">
              <a:solidFill>
                <a:srgbClr val="000000"/>
              </a:solidFill>
              <a:latin typeface="Menlo-Regular"/>
            </a:endParaRPr>
          </a:p>
          <a:p>
            <a:r>
              <a:rPr lang="ro-RO" sz="1600" dirty="0">
                <a:solidFill>
                  <a:srgbClr val="000000"/>
                </a:solidFill>
                <a:latin typeface="Menlo-Regular"/>
              </a:rPr>
              <a:t>    </a:t>
            </a:r>
            <a:r>
              <a:rPr lang="ro-RO" sz="1600" dirty="0">
                <a:solidFill>
                  <a:srgbClr val="CB2418"/>
                </a:solidFill>
                <a:latin typeface="Menlo-Regular"/>
              </a:rPr>
              <a:t>/* Unload the shared library */</a:t>
            </a:r>
            <a:endParaRPr lang="ro-RO" sz="1600" dirty="0">
              <a:solidFill>
                <a:srgbClr val="000000"/>
              </a:solidFill>
              <a:latin typeface="Menlo-Regular"/>
            </a:endParaRPr>
          </a:p>
          <a:p>
            <a:r>
              <a:rPr lang="en-US" sz="1600" dirty="0">
                <a:solidFill>
                  <a:srgbClr val="000000"/>
                </a:solidFill>
                <a:latin typeface="Menlo-Regular"/>
              </a:rPr>
              <a:t>    </a:t>
            </a:r>
            <a:r>
              <a:rPr lang="en-US" sz="1600" dirty="0">
                <a:solidFill>
                  <a:srgbClr val="C200FF"/>
                </a:solidFill>
                <a:latin typeface="Menlo-Regular"/>
              </a:rPr>
              <a:t>if</a:t>
            </a:r>
            <a:r>
              <a:rPr lang="en-US" sz="1600" dirty="0">
                <a:solidFill>
                  <a:srgbClr val="000000"/>
                </a:solidFill>
                <a:latin typeface="Menlo-Regular"/>
              </a:rPr>
              <a:t> (</a:t>
            </a:r>
            <a:r>
              <a:rPr lang="en-US" sz="1600" dirty="0" err="1">
                <a:solidFill>
                  <a:srgbClr val="000000"/>
                </a:solidFill>
                <a:latin typeface="Menlo-Regular"/>
              </a:rPr>
              <a:t>dlclose</a:t>
            </a:r>
            <a:r>
              <a:rPr lang="en-US" sz="1600" dirty="0">
                <a:solidFill>
                  <a:srgbClr val="000000"/>
                </a:solidFill>
                <a:latin typeface="Menlo-Regular"/>
              </a:rPr>
              <a:t>(handle) &lt; 0) {</a:t>
            </a:r>
          </a:p>
          <a:p>
            <a:r>
              <a:rPr lang="pl-PL" sz="1600" dirty="0">
                <a:solidFill>
                  <a:srgbClr val="000000"/>
                </a:solidFill>
                <a:latin typeface="Menlo-Regular"/>
              </a:rPr>
              <a:t>        </a:t>
            </a:r>
            <a:r>
              <a:rPr lang="pl-PL" sz="1600" dirty="0" err="1">
                <a:solidFill>
                  <a:srgbClr val="000000"/>
                </a:solidFill>
                <a:latin typeface="Menlo-Regular"/>
              </a:rPr>
              <a:t>fprintf</a:t>
            </a:r>
            <a:r>
              <a:rPr lang="pl-PL" sz="1600" dirty="0">
                <a:solidFill>
                  <a:srgbClr val="000000"/>
                </a:solidFill>
                <a:latin typeface="Menlo-Regular"/>
              </a:rPr>
              <a:t>(</a:t>
            </a:r>
            <a:r>
              <a:rPr lang="pl-PL" sz="1600" dirty="0" err="1">
                <a:solidFill>
                  <a:srgbClr val="000000"/>
                </a:solidFill>
                <a:latin typeface="Menlo-Regular"/>
              </a:rPr>
              <a:t>stderr</a:t>
            </a:r>
            <a:r>
              <a:rPr lang="pl-PL" sz="1600" dirty="0">
                <a:solidFill>
                  <a:srgbClr val="000000"/>
                </a:solidFill>
                <a:latin typeface="Menlo-Regular"/>
              </a:rPr>
              <a:t>, </a:t>
            </a:r>
            <a:r>
              <a:rPr lang="pl-PL" sz="1600" dirty="0">
                <a:solidFill>
                  <a:srgbClr val="9D206F"/>
                </a:solidFill>
                <a:latin typeface="Menlo-Regular"/>
              </a:rPr>
              <a:t>"%s\n"</a:t>
            </a:r>
            <a:r>
              <a:rPr lang="pl-PL" sz="1600" dirty="0">
                <a:solidFill>
                  <a:srgbClr val="000000"/>
                </a:solidFill>
                <a:latin typeface="Menlo-Regular"/>
              </a:rPr>
              <a:t>, </a:t>
            </a:r>
            <a:r>
              <a:rPr lang="pl-PL" sz="1600" dirty="0" err="1">
                <a:solidFill>
                  <a:srgbClr val="000000"/>
                </a:solidFill>
                <a:latin typeface="Menlo-Regular"/>
              </a:rPr>
              <a:t>dlerror</a:t>
            </a:r>
            <a:r>
              <a:rPr lang="pl-PL" sz="1600" dirty="0">
                <a:solidFill>
                  <a:srgbClr val="000000"/>
                </a:solidFill>
                <a:latin typeface="Menlo-Regular"/>
              </a:rPr>
              <a:t>());</a:t>
            </a:r>
          </a:p>
          <a:p>
            <a:r>
              <a:rPr lang="pl-PL" sz="1600" dirty="0">
                <a:solidFill>
                  <a:srgbClr val="000000"/>
                </a:solidFill>
                <a:latin typeface="Menlo-Regular"/>
              </a:rPr>
              <a:t>        </a:t>
            </a:r>
            <a:r>
              <a:rPr lang="pl-PL" sz="1600" dirty="0" err="1">
                <a:solidFill>
                  <a:srgbClr val="000000"/>
                </a:solidFill>
                <a:latin typeface="Menlo-Regular"/>
              </a:rPr>
              <a:t>exit</a:t>
            </a:r>
            <a:r>
              <a:rPr lang="pl-PL" sz="1600" dirty="0">
                <a:solidFill>
                  <a:srgbClr val="000000"/>
                </a:solidFill>
                <a:latin typeface="Menlo-Regular"/>
              </a:rPr>
              <a:t>(1);</a:t>
            </a:r>
          </a:p>
          <a:p>
            <a:r>
              <a:rPr lang="pl-PL" sz="1600" dirty="0">
                <a:solidFill>
                  <a:srgbClr val="000000"/>
                </a:solidFill>
                <a:latin typeface="Menlo-Regular"/>
              </a:rPr>
              <a:t>    }</a:t>
            </a:r>
          </a:p>
          <a:p>
            <a:r>
              <a:rPr lang="is-IS" sz="1600" dirty="0">
                <a:solidFill>
                  <a:srgbClr val="000000"/>
                </a:solidFill>
                <a:latin typeface="Menlo-Regular"/>
              </a:rPr>
              <a:t>    </a:t>
            </a:r>
            <a:r>
              <a:rPr lang="is-IS" sz="1600" dirty="0">
                <a:solidFill>
                  <a:srgbClr val="C200FF"/>
                </a:solidFill>
                <a:latin typeface="Menlo-Regular"/>
              </a:rPr>
              <a:t>return</a:t>
            </a:r>
            <a:r>
              <a:rPr lang="is-IS" sz="1600" dirty="0">
                <a:solidFill>
                  <a:srgbClr val="000000"/>
                </a:solidFill>
                <a:latin typeface="Menlo-Regular"/>
              </a:rPr>
              <a:t> 0;</a:t>
            </a:r>
          </a:p>
          <a:p>
            <a:r>
              <a:rPr lang="is-IS" sz="1600" dirty="0" smtClean="0">
                <a:solidFill>
                  <a:srgbClr val="000000"/>
                </a:solidFill>
                <a:latin typeface="Menlo-Regular"/>
              </a:rPr>
              <a:t>}</a:t>
            </a:r>
            <a:endParaRPr lang="en-GB" sz="1600" b="1" dirty="0">
              <a:latin typeface="Courier New" panose="02070309020205020404" pitchFamily="49" charset="0"/>
              <a:ea typeface="msgothic" charset="0"/>
              <a:cs typeface="msgothic" charset="0"/>
            </a:endParaRPr>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4270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a:t>
            </a:r>
          </a:p>
        </p:txBody>
      </p:sp>
      <p:sp>
        <p:nvSpPr>
          <p:cNvPr id="4" name="内容占位符 2"/>
          <p:cNvSpPr txBox="1"/>
          <p:nvPr/>
        </p:nvSpPr>
        <p:spPr>
          <a:xfrm>
            <a:off x="345758" y="1330371"/>
            <a:ext cx="8423910" cy="456634"/>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rgbClr val="000000"/>
                </a:solidFill>
                <a:latin typeface="Arial" panose="020B0604020202020204" pitchFamily="34" charset="0"/>
                <a:ea typeface="宋体" panose="02010600030101010101" pitchFamily="2" charset="-122"/>
                <a:cs typeface="+mn-ea"/>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rgbClr val="000000"/>
                </a:solidFill>
                <a:latin typeface="Arial" panose="020B0604020202020204" pitchFamily="34" charset="0"/>
                <a:ea typeface="宋体" panose="02010600030101010101" pitchFamily="2" charset="-122"/>
                <a:cs typeface="+mn-ea"/>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rgbClr val="000000"/>
                </a:solidFill>
                <a:latin typeface="Arial" panose="020B0604020202020204" pitchFamily="34" charset="0"/>
                <a:ea typeface="宋体" panose="02010600030101010101" pitchFamily="2" charset="-122"/>
                <a:cs typeface="+mn-ea"/>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5pPr>
            <a:lvl6pPr marL="25146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6pPr>
            <a:lvl7pPr marL="29718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7pPr>
            <a:lvl8pPr marL="34290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8pPr>
            <a:lvl9pPr marL="38862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9pPr>
          </a:lstStyle>
          <a:p>
            <a:r>
              <a:rPr lang="en-US" altLang="zh-CN" sz="2400" b="1" dirty="0">
                <a:latin typeface="微软雅黑" panose="020B0503020204020204" pitchFamily="34" charset="-122"/>
                <a:ea typeface="微软雅黑" panose="020B0503020204020204" pitchFamily="34" charset="-122"/>
              </a:rPr>
              <a:t>PIC</a:t>
            </a:r>
            <a:r>
              <a:rPr lang="zh-CN" altLang="en-US" sz="2400" b="1" dirty="0">
                <a:latin typeface="微软雅黑" panose="020B0503020204020204" pitchFamily="34" charset="-122"/>
                <a:ea typeface="微软雅黑" panose="020B0503020204020204" pitchFamily="34" charset="-122"/>
              </a:rPr>
              <a:t>代码</a:t>
            </a:r>
            <a:endParaRPr lang="en-US" altLang="zh-CN" sz="2400" b="1" dirty="0">
              <a:latin typeface="微软雅黑" panose="020B0503020204020204" pitchFamily="34" charset="-122"/>
              <a:ea typeface="微软雅黑" panose="020B0503020204020204" pitchFamily="34" charset="-122"/>
            </a:endParaRPr>
          </a:p>
          <a:p>
            <a:pPr lvl="1"/>
            <a:r>
              <a:rPr lang="zh-CN" altLang="en-US" sz="2000" b="1" dirty="0">
                <a:latin typeface="微软雅黑" panose="020B0503020204020204" pitchFamily="34" charset="-122"/>
                <a:ea typeface="微软雅黑" panose="020B0503020204020204" pitchFamily="34" charset="-122"/>
              </a:rPr>
              <a:t>共享库在进程中的布局方式：</a:t>
            </a:r>
            <a:endParaRPr lang="en-US" altLang="zh-CN" sz="2000" b="1" dirty="0">
              <a:latin typeface="微软雅黑" panose="020B0503020204020204" pitchFamily="34" charset="-122"/>
              <a:ea typeface="微软雅黑" panose="020B0503020204020204" pitchFamily="34" charset="-122"/>
            </a:endParaRPr>
          </a:p>
          <a:p>
            <a:pPr lvl="2"/>
            <a:r>
              <a:rPr lang="en-GB" sz="2000" kern="0" dirty="0">
                <a:solidFill>
                  <a:schemeClr val="tx1"/>
                </a:solidFill>
                <a:latin typeface="Calibri" panose="020F0502020204030204" pitchFamily="34" charset="0"/>
                <a:ea typeface="+mn-ea"/>
                <a:cs typeface="+mn-cs"/>
              </a:rPr>
              <a:t>固定位置——不灵活无法动态扩展，利用率不高；</a:t>
            </a:r>
          </a:p>
          <a:p>
            <a:pPr lvl="2"/>
            <a:r>
              <a:rPr lang="en-GB" sz="2000" kern="0" dirty="0">
                <a:solidFill>
                  <a:schemeClr val="tx1"/>
                </a:solidFill>
                <a:latin typeface="Calibri" panose="020F0502020204030204" pitchFamily="34" charset="0"/>
                <a:ea typeface="+mn-ea"/>
                <a:cs typeface="+mn-cs"/>
              </a:rPr>
              <a:t>任意位置——位置无关代码PIC（Position-Independent Code）</a:t>
            </a:r>
          </a:p>
          <a:p>
            <a:pPr marL="685800" lvl="2" indent="0">
              <a:buNone/>
            </a:pPr>
            <a:r>
              <a:rPr lang="en-GB" sz="2000" kern="0" dirty="0">
                <a:solidFill>
                  <a:schemeClr val="tx1"/>
                </a:solidFill>
                <a:latin typeface="Calibri" panose="020F0502020204030204" pitchFamily="34" charset="0"/>
                <a:ea typeface="+mn-ea"/>
                <a:cs typeface="+mn-cs"/>
              </a:rPr>
              <a:t>			 PC相对引用是PIC代码，而绝对引用不是PIC代码</a:t>
            </a:r>
          </a:p>
          <a:p>
            <a:pPr lvl="1"/>
            <a:r>
              <a:rPr lang="en-US" altLang="zh-CN" sz="2000" b="1" dirty="0">
                <a:latin typeface="微软雅黑" panose="020B0503020204020204" pitchFamily="34" charset="-122"/>
                <a:ea typeface="微软雅黑" panose="020B0503020204020204" pitchFamily="34" charset="-122"/>
              </a:rPr>
              <a:t>PIC</a:t>
            </a:r>
            <a:r>
              <a:rPr lang="zh-CN" altLang="en-US" sz="2000" b="1" dirty="0">
                <a:latin typeface="微软雅黑" panose="020B0503020204020204" pitchFamily="34" charset="-122"/>
                <a:ea typeface="微软雅黑" panose="020B0503020204020204" pitchFamily="34" charset="-122"/>
              </a:rPr>
              <a:t>实现：</a:t>
            </a:r>
            <a:endParaRPr lang="en-US" altLang="zh-CN" sz="2000" b="1" dirty="0">
              <a:latin typeface="微软雅黑" panose="020B0503020204020204" pitchFamily="34" charset="-122"/>
              <a:ea typeface="微软雅黑" panose="020B0503020204020204" pitchFamily="34" charset="-122"/>
            </a:endParaRPr>
          </a:p>
          <a:p>
            <a:pPr lvl="3"/>
            <a:r>
              <a:rPr lang="en-GB" kern="0" dirty="0">
                <a:solidFill>
                  <a:schemeClr val="tx1"/>
                </a:solidFill>
                <a:latin typeface="Calibri" panose="020F0502020204030204" pitchFamily="34" charset="0"/>
                <a:ea typeface="+mn-ea"/>
                <a:cs typeface="+mn-cs"/>
              </a:rPr>
              <a:t>模块引用自己的</a:t>
            </a:r>
            <a:r>
              <a:rPr lang="en-GB" kern="0" dirty="0">
                <a:solidFill>
                  <a:srgbClr val="FF0000"/>
                </a:solidFill>
                <a:latin typeface="Calibri" panose="020F0502020204030204" pitchFamily="34" charset="0"/>
                <a:ea typeface="+mn-ea"/>
                <a:cs typeface="+mn-cs"/>
              </a:rPr>
              <a:t>内部</a:t>
            </a:r>
            <a:r>
              <a:rPr lang="en-GB" kern="0" dirty="0">
                <a:solidFill>
                  <a:schemeClr val="tx1"/>
                </a:solidFill>
                <a:latin typeface="Calibri" panose="020F0502020204030204" pitchFamily="34" charset="0"/>
                <a:ea typeface="+mn-ea"/>
                <a:cs typeface="+mn-cs"/>
              </a:rPr>
              <a:t>符号：模块中代码与数据装入内存后是相邻的，因此模块内任何指令与数据的地址距离都是固定的，可以用PC相对引用确保PIC特性；</a:t>
            </a:r>
          </a:p>
          <a:p>
            <a:pPr lvl="3"/>
            <a:r>
              <a:rPr lang="en-GB" kern="0" dirty="0">
                <a:solidFill>
                  <a:schemeClr val="tx1"/>
                </a:solidFill>
                <a:latin typeface="Calibri" panose="020F0502020204030204" pitchFamily="34" charset="0"/>
                <a:ea typeface="+mn-ea"/>
                <a:cs typeface="+mn-cs"/>
              </a:rPr>
              <a:t>模块引用的</a:t>
            </a:r>
            <a:r>
              <a:rPr lang="en-GB" kern="0" dirty="0">
                <a:solidFill>
                  <a:srgbClr val="FF0000"/>
                </a:solidFill>
                <a:latin typeface="Calibri" panose="020F0502020204030204" pitchFamily="34" charset="0"/>
                <a:ea typeface="+mn-ea"/>
                <a:cs typeface="+mn-cs"/>
              </a:rPr>
              <a:t>外部</a:t>
            </a:r>
            <a:r>
              <a:rPr lang="en-GB" kern="0" dirty="0">
                <a:solidFill>
                  <a:schemeClr val="tx1"/>
                </a:solidFill>
                <a:latin typeface="Calibri" panose="020F0502020204030204" pitchFamily="34" charset="0"/>
                <a:ea typeface="+mn-ea"/>
                <a:cs typeface="+mn-cs"/>
              </a:rPr>
              <a:t>符号：编译器在数据段前面生成全局偏移量表（GOT，Global Offset Table），</a:t>
            </a:r>
            <a:r>
              <a:rPr lang="en-GB" kern="0" dirty="0">
                <a:solidFill>
                  <a:srgbClr val="FF0000"/>
                </a:solidFill>
                <a:latin typeface="Calibri" panose="020F0502020204030204" pitchFamily="34" charset="0"/>
                <a:ea typeface="+mn-ea"/>
                <a:cs typeface="+mn-cs"/>
              </a:rPr>
              <a:t>每个外部引用都全局符号都有一个条目，加载时将重定位GOT的所有条目。</a:t>
            </a:r>
            <a:endParaRPr lang="en-US" altLang="zh-CN" dirty="0">
              <a:solidFill>
                <a:srgbClr val="FF0000"/>
              </a:solidFill>
            </a:endParaRPr>
          </a:p>
          <a:p>
            <a:pPr marL="1371600" lvl="4" indent="0">
              <a:buNone/>
            </a:pPr>
            <a:r>
              <a:rPr lang="en-US" altLang="zh-CN" sz="1500" dirty="0"/>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animEffect transition="in" filter="wipe(down)">
                                      <p:cBhvr>
                                        <p:cTn id="7" dur="500"/>
                                        <p:tgtEl>
                                          <p:spTgt spid="4">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4">
                                            <p:txEl>
                                              <p:pRg st="3" end="3"/>
                                            </p:txEl>
                                          </p:spTgt>
                                        </p:tgtEl>
                                        <p:attrNameLst>
                                          <p:attrName>style.visibility</p:attrName>
                                        </p:attrNameLst>
                                      </p:cBhvr>
                                      <p:to>
                                        <p:strVal val="visible"/>
                                      </p:to>
                                    </p:set>
                                    <p:animEffect transition="in" filter="wipe(down)">
                                      <p:cBhvr>
                                        <p:cTn id="12" dur="500"/>
                                        <p:tgtEl>
                                          <p:spTgt spid="4">
                                            <p:txEl>
                                              <p:pRg st="3" end="3"/>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animEffect transition="in" filter="wipe(down)">
                                      <p:cBhvr>
                                        <p:cTn id="15" dur="500"/>
                                        <p:tgtEl>
                                          <p:spTgt spid="4">
                                            <p:txEl>
                                              <p:pRg st="4" end="4"/>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4">
                                            <p:txEl>
                                              <p:pRg st="6" end="6"/>
                                            </p:txEl>
                                          </p:spTgt>
                                        </p:tgtEl>
                                        <p:attrNameLst>
                                          <p:attrName>style.visibility</p:attrName>
                                        </p:attrNameLst>
                                      </p:cBhvr>
                                      <p:to>
                                        <p:strVal val="visible"/>
                                      </p:to>
                                    </p:set>
                                    <p:animEffect transition="in" filter="wipe(down)">
                                      <p:cBhvr>
                                        <p:cTn id="20" dur="500"/>
                                        <p:tgtEl>
                                          <p:spTgt spid="4">
                                            <p:txEl>
                                              <p:pRg st="6" end="6"/>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nodeType="clickEffect">
                                  <p:stCondLst>
                                    <p:cond delay="0"/>
                                  </p:stCondLst>
                                  <p:childTnLst>
                                    <p:set>
                                      <p:cBhvr>
                                        <p:cTn id="24" dur="1" fill="hold">
                                          <p:stCondLst>
                                            <p:cond delay="0"/>
                                          </p:stCondLst>
                                        </p:cTn>
                                        <p:tgtEl>
                                          <p:spTgt spid="4">
                                            <p:txEl>
                                              <p:pRg st="7" end="7"/>
                                            </p:txEl>
                                          </p:spTgt>
                                        </p:tgtEl>
                                        <p:attrNameLst>
                                          <p:attrName>style.visibility</p:attrName>
                                        </p:attrNameLst>
                                      </p:cBhvr>
                                      <p:to>
                                        <p:strVal val="visible"/>
                                      </p:to>
                                    </p:set>
                                    <p:animEffect transition="in" filter="wipe(down)">
                                      <p:cBhvr>
                                        <p:cTn id="25" dur="500"/>
                                        <p:tgtEl>
                                          <p:spTgt spid="4">
                                            <p:txEl>
                                              <p:pRg st="7" end="7"/>
                                            </p:txEl>
                                          </p:spTgt>
                                        </p:tgtEl>
                                      </p:cBhvr>
                                    </p:animEffect>
                                  </p:childTnLst>
                                </p:cTn>
                              </p:par>
                              <p:par>
                                <p:cTn id="26" presetID="22" presetClass="entr" presetSubtype="4" fill="hold" nodeType="withEffect">
                                  <p:stCondLst>
                                    <p:cond delay="0"/>
                                  </p:stCondLst>
                                  <p:childTnLst>
                                    <p:set>
                                      <p:cBhvr>
                                        <p:cTn id="27" dur="1" fill="hold">
                                          <p:stCondLst>
                                            <p:cond delay="0"/>
                                          </p:stCondLst>
                                        </p:cTn>
                                        <p:tgtEl>
                                          <p:spTgt spid="4">
                                            <p:txEl>
                                              <p:pRg st="8" end="8"/>
                                            </p:txEl>
                                          </p:spTgt>
                                        </p:tgtEl>
                                        <p:attrNameLst>
                                          <p:attrName>style.visibility</p:attrName>
                                        </p:attrNameLst>
                                      </p:cBhvr>
                                      <p:to>
                                        <p:strVal val="visible"/>
                                      </p:to>
                                    </p:set>
                                    <p:animEffect transition="in" filter="wipe(down)">
                                      <p:cBhvr>
                                        <p:cTn id="28"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加载时动态链接的实现——基于GOT/PLT</a:t>
            </a:r>
          </a:p>
        </p:txBody>
      </p:sp>
      <p:sp>
        <p:nvSpPr>
          <p:cNvPr id="6" name="椭圆 5"/>
          <p:cNvSpPr/>
          <p:nvPr/>
        </p:nvSpPr>
        <p:spPr>
          <a:xfrm>
            <a:off x="3833447" y="5130311"/>
            <a:ext cx="764930" cy="15826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3351848" y="4972050"/>
            <a:ext cx="382685" cy="158261"/>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p:nvSpPr>
        <p:spPr>
          <a:xfrm>
            <a:off x="307730" y="1245603"/>
            <a:ext cx="8765931" cy="4778231"/>
          </a:xfrm>
          <a:prstGeom prst="rect">
            <a:avLst/>
          </a:prstGeom>
        </p:spPr>
        <p:txBody>
          <a:bodyPr wrap="square">
            <a:spAutoFit/>
          </a:bodyPr>
          <a:lstStyle/>
          <a:p>
            <a:r>
              <a:rPr lang="en-US" altLang="zh-CN" sz="1050" dirty="0">
                <a:latin typeface="楷体" panose="02010609060101010101" pitchFamily="49" charset="-122"/>
                <a:ea typeface="楷体" panose="02010609060101010101" pitchFamily="49" charset="-122"/>
                <a:cs typeface="Courier New" panose="02070309020205020404" pitchFamily="49" charset="0"/>
              </a:rPr>
              <a:t>[</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lqm@IO</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osbook</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readelf</a:t>
            </a:r>
            <a:r>
              <a:rPr lang="en-US" altLang="zh-CN" sz="1050" dirty="0">
                <a:latin typeface="楷体" panose="02010609060101010101" pitchFamily="49" charset="-122"/>
                <a:ea typeface="楷体" panose="02010609060101010101" pitchFamily="49" charset="-122"/>
                <a:cs typeface="Courier New" panose="02070309020205020404" pitchFamily="49" charset="0"/>
              </a:rPr>
              <a:t> -l HelloWorld</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Elf file type is EXEC (Executable file)</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Entry point 0x4003e0		</a:t>
            </a:r>
            <a:r>
              <a:rPr lang="zh-CN" altLang="zh-CN" sz="1050" dirty="0">
                <a:solidFill>
                  <a:srgbClr val="FF0000"/>
                </a:solidFill>
                <a:latin typeface="楷体" panose="02010609060101010101" pitchFamily="49" charset="-122"/>
                <a:cs typeface="宋体" panose="02010600030101010101" pitchFamily="2" charset="-122"/>
              </a:rPr>
              <a:t>与</a:t>
            </a:r>
            <a:r>
              <a:rPr lang="en-US" altLang="zh-CN" sz="1050" dirty="0">
                <a:solidFill>
                  <a:srgbClr val="FF0000"/>
                </a:solidFill>
                <a:latin typeface="楷体" panose="02010609060101010101" pitchFamily="49" charset="-122"/>
                <a:ea typeface="楷体" panose="02010609060101010101" pitchFamily="49" charset="-122"/>
                <a:cs typeface="Courier New" panose="02070309020205020404" pitchFamily="49" charset="0"/>
              </a:rPr>
              <a:t>main</a:t>
            </a:r>
            <a:r>
              <a:rPr lang="zh-CN" altLang="zh-CN" sz="1050" dirty="0">
                <a:solidFill>
                  <a:srgbClr val="FF0000"/>
                </a:solidFill>
                <a:latin typeface="楷体" panose="02010609060101010101" pitchFamily="49" charset="-122"/>
                <a:cs typeface="宋体" panose="02010600030101010101" pitchFamily="2" charset="-122"/>
              </a:rPr>
              <a:t>地址不一致的，这里是指</a:t>
            </a:r>
            <a:r>
              <a:rPr lang="zh-CN" altLang="zh-CN" sz="1050" dirty="0">
                <a:solidFill>
                  <a:srgbClr val="FF0000"/>
                </a:solidFill>
                <a:latin typeface="楷体" panose="02010609060101010101" pitchFamily="49" charset="-122"/>
                <a:cs typeface="Courier New" panose="02070309020205020404" pitchFamily="49" charset="0"/>
              </a:rPr>
              <a:t>可执行文件的初始化</a:t>
            </a:r>
            <a:r>
              <a:rPr lang="zh-CN" altLang="zh-CN" sz="1050" dirty="0">
                <a:solidFill>
                  <a:srgbClr val="FF0000"/>
                </a:solidFill>
                <a:latin typeface="楷体" panose="02010609060101010101" pitchFamily="49" charset="-122"/>
                <a:cs typeface="宋体" panose="02010600030101010101" pitchFamily="2" charset="-122"/>
              </a:rPr>
              <a:t>代码的起点</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There are </a:t>
            </a:r>
            <a:r>
              <a:rPr lang="en-US" altLang="zh-CN" sz="1050" b="1" dirty="0">
                <a:solidFill>
                  <a:srgbClr val="FF0000"/>
                </a:solidFill>
                <a:latin typeface="楷体" panose="02010609060101010101" pitchFamily="49" charset="-122"/>
                <a:ea typeface="楷体" panose="02010609060101010101" pitchFamily="49" charset="-122"/>
                <a:cs typeface="Courier New" panose="02070309020205020404" pitchFamily="49" charset="0"/>
              </a:rPr>
              <a:t>8 program headers</a:t>
            </a:r>
            <a:r>
              <a:rPr lang="en-US" altLang="zh-CN" sz="1050" dirty="0">
                <a:latin typeface="楷体" panose="02010609060101010101" pitchFamily="49" charset="-122"/>
                <a:ea typeface="楷体" panose="02010609060101010101" pitchFamily="49" charset="-122"/>
                <a:cs typeface="Courier New" panose="02070309020205020404" pitchFamily="49" charset="0"/>
              </a:rPr>
              <a:t>, starting at offset 64</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Program Headers:</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Type           Offset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VirtAddr</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PhysAddr</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FileSiz</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MemSiz</a:t>
            </a:r>
            <a:r>
              <a:rPr lang="en-US" altLang="zh-CN" sz="1050" dirty="0">
                <a:latin typeface="楷体" panose="02010609060101010101" pitchFamily="49" charset="-122"/>
                <a:ea typeface="楷体" panose="02010609060101010101" pitchFamily="49" charset="-122"/>
                <a:cs typeface="Courier New" panose="02070309020205020404" pitchFamily="49" charset="0"/>
              </a:rPr>
              <a:t>          Flags  Align</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PHDR           0x0000000000000040 0x0000000000400040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0x0000000000400040</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0x00000000000001c0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0x00000000000001c0</a:t>
            </a:r>
            <a:r>
              <a:rPr lang="en-US" altLang="zh-CN" sz="1050" dirty="0">
                <a:latin typeface="楷体" panose="02010609060101010101" pitchFamily="49" charset="-122"/>
                <a:ea typeface="楷体" panose="02010609060101010101" pitchFamily="49" charset="-122"/>
                <a:cs typeface="Courier New" panose="02070309020205020404" pitchFamily="49" charset="0"/>
              </a:rPr>
              <a:t>  R E    8</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INTERP         0x0000000000000200 0x0000000000400200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0x0000000000400200</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0x000000000000001c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0x000000000000001c</a:t>
            </a:r>
            <a:r>
              <a:rPr lang="en-US" altLang="zh-CN" sz="1050" dirty="0">
                <a:latin typeface="楷体" panose="02010609060101010101" pitchFamily="49" charset="-122"/>
                <a:ea typeface="楷体" panose="02010609060101010101" pitchFamily="49" charset="-122"/>
                <a:cs typeface="Courier New" panose="02070309020205020404" pitchFamily="49" charset="0"/>
              </a:rPr>
              <a:t>  R      1</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[Requesting program interpreter: /lib64/ld-linux-x86-64.so.2]		</a:t>
            </a:r>
            <a:r>
              <a:rPr lang="zh-CN" altLang="zh-CN" sz="1050" dirty="0">
                <a:latin typeface="楷体" panose="02010609060101010101" pitchFamily="49" charset="-122"/>
                <a:cs typeface="宋体" panose="02010600030101010101" pitchFamily="2" charset="-122"/>
              </a:rPr>
              <a:t>动态链接器</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309020205020404" pitchFamily="49" charset="0"/>
              </a:rPr>
              <a:t>LOAD</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0x0000000000000000 0x0000000000400000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0x0000000000400000</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0x000000000000068c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0x000000000000068c</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309020205020404" pitchFamily="49" charset="0"/>
              </a:rPr>
              <a:t>R E</a:t>
            </a:r>
            <a:r>
              <a:rPr lang="en-US" altLang="zh-CN" sz="1050" dirty="0">
                <a:latin typeface="楷体" panose="02010609060101010101" pitchFamily="49" charset="-122"/>
                <a:ea typeface="楷体" panose="02010609060101010101" pitchFamily="49" charset="-122"/>
                <a:cs typeface="Courier New" panose="02070309020205020404" pitchFamily="49" charset="0"/>
              </a:rPr>
              <a:t>    200000</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b="1" dirty="0">
                <a:solidFill>
                  <a:srgbClr val="FF0000"/>
                </a:solidFill>
                <a:latin typeface="楷体" panose="02010609060101010101" pitchFamily="49" charset="-122"/>
                <a:ea typeface="楷体" panose="02010609060101010101" pitchFamily="49" charset="-122"/>
                <a:cs typeface="Courier New" panose="02070309020205020404" pitchFamily="49" charset="0"/>
              </a:rPr>
              <a:t>LOAD</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0x0000000000000690 0x0000000000600690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0x0000000000600690</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0x00000000000001ec 0x0000000000000200  </a:t>
            </a:r>
            <a:r>
              <a:rPr lang="en-US" altLang="zh-CN" sz="1050" b="1" dirty="0">
                <a:solidFill>
                  <a:srgbClr val="FF0000"/>
                </a:solidFill>
                <a:latin typeface="楷体" panose="02010609060101010101" pitchFamily="49" charset="-122"/>
                <a:ea typeface="楷体" panose="02010609060101010101" pitchFamily="49" charset="-122"/>
                <a:cs typeface="Courier New" panose="02070309020205020404" pitchFamily="49" charset="0"/>
              </a:rPr>
              <a:t>RW</a:t>
            </a:r>
            <a:r>
              <a:rPr lang="en-US" altLang="zh-CN" sz="1050" dirty="0">
                <a:latin typeface="楷体" panose="02010609060101010101" pitchFamily="49" charset="-122"/>
                <a:ea typeface="楷体" panose="02010609060101010101" pitchFamily="49" charset="-122"/>
                <a:cs typeface="Courier New" panose="02070309020205020404" pitchFamily="49" charset="0"/>
              </a:rPr>
              <a:t>     200000</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DYNAMIC        0x00000000000006b8 0x00000000006006b8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0x00000000006006b8</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0x0000000000000190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0x0000000000000190</a:t>
            </a:r>
            <a:r>
              <a:rPr lang="en-US" altLang="zh-CN" sz="1050" dirty="0">
                <a:latin typeface="楷体" panose="02010609060101010101" pitchFamily="49" charset="-122"/>
                <a:ea typeface="楷体" panose="02010609060101010101" pitchFamily="49" charset="-122"/>
                <a:cs typeface="Courier New" panose="02070309020205020404" pitchFamily="49" charset="0"/>
              </a:rPr>
              <a:t>  RW     8</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NOTE           0x000000000000021c 0x000000000040021c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0x000000000040021c</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0x0000000000000044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0x0000000000000044</a:t>
            </a:r>
            <a:r>
              <a:rPr lang="en-US" altLang="zh-CN" sz="1050" dirty="0">
                <a:latin typeface="楷体" panose="02010609060101010101" pitchFamily="49" charset="-122"/>
                <a:ea typeface="楷体" panose="02010609060101010101" pitchFamily="49" charset="-122"/>
                <a:cs typeface="Courier New" panose="02070309020205020404" pitchFamily="49" charset="0"/>
              </a:rPr>
              <a:t>  R      4</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GNU_EH_FRAME   0x00000000000005e8 0x00000000004005e8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0x00000000004005e8</a:t>
            </a:r>
            <a:r>
              <a:rPr lang="en-US" altLang="zh-CN" sz="1050" dirty="0">
                <a:latin typeface="楷体" panose="02010609060101010101" pitchFamily="49" charset="-122"/>
                <a:ea typeface="楷体" panose="02010609060101010101" pitchFamily="49" charset="-122"/>
                <a:cs typeface="Courier New" panose="02070309020205020404" pitchFamily="49" charset="0"/>
              </a:rPr>
              <a:t>   0x0000000000000024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0x0000000000000024</a:t>
            </a:r>
            <a:r>
              <a:rPr lang="en-US" altLang="zh-CN" sz="1050" dirty="0">
                <a:latin typeface="楷体" panose="02010609060101010101" pitchFamily="49" charset="-122"/>
                <a:ea typeface="楷体" panose="02010609060101010101" pitchFamily="49" charset="-122"/>
                <a:cs typeface="Courier New" panose="02070309020205020404" pitchFamily="49" charset="0"/>
              </a:rPr>
              <a:t>  R      4</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GNU_STACK      0x0000000000000000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0x0000000000000000</a:t>
            </a:r>
            <a:r>
              <a:rPr lang="en-US" altLang="zh-CN" sz="1050" dirty="0">
                <a:latin typeface="楷体" panose="02010609060101010101" pitchFamily="49" charset="-122"/>
                <a:ea typeface="楷体" panose="02010609060101010101" pitchFamily="49" charset="-122"/>
                <a:cs typeface="Courier New" panose="02070309020205020404" pitchFamily="49" charset="0"/>
              </a:rPr>
              <a:t>  RW     8</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Section to Segment mapping:</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Segment Sections...</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00</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01     .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interp</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02     .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interp</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note.ABI</a:t>
            </a:r>
            <a:r>
              <a:rPr lang="en-US" altLang="zh-CN" sz="1050" dirty="0">
                <a:latin typeface="楷体" panose="02010609060101010101" pitchFamily="49" charset="-122"/>
                <a:ea typeface="楷体" panose="02010609060101010101" pitchFamily="49" charset="-122"/>
                <a:cs typeface="Courier New" panose="02070309020205020404" pitchFamily="49" charset="0"/>
              </a:rPr>
              <a:t>-tag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note.gnu.build</a:t>
            </a:r>
            <a:r>
              <a:rPr lang="en-US" altLang="zh-CN" sz="1050" dirty="0">
                <a:latin typeface="楷体" panose="02010609060101010101" pitchFamily="49" charset="-122"/>
                <a:ea typeface="楷体" panose="02010609060101010101" pitchFamily="49" charset="-122"/>
                <a:cs typeface="Courier New" panose="02070309020205020404" pitchFamily="49" charset="0"/>
              </a:rPr>
              <a:t>-id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gnu.hash</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dynsym</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dynstr</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gnu.version</a:t>
            </a:r>
            <a:r>
              <a:rPr lang="en-US" altLang="zh-CN" sz="1050" dirty="0">
                <a:latin typeface="楷体" panose="02010609060101010101" pitchFamily="49" charset="-122"/>
                <a:ea typeface="楷体" panose="02010609060101010101" pitchFamily="49" charset="-122"/>
                <a:cs typeface="Courier New" panose="02070309020205020404" pitchFamily="49" charset="0"/>
              </a:rPr>
              <a:t> .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gnu.version_r</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rela.dyn</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rela.plt</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init</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plt</a:t>
            </a:r>
            <a:r>
              <a:rPr lang="en-US" altLang="zh-CN" sz="1050" dirty="0">
                <a:latin typeface="楷体" panose="02010609060101010101" pitchFamily="49" charset="-122"/>
                <a:ea typeface="楷体" panose="02010609060101010101" pitchFamily="49" charset="-122"/>
                <a:cs typeface="Courier New" panose="02070309020205020404" pitchFamily="49" charset="0"/>
              </a:rPr>
              <a:t> .text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fini</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rodata</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eh_frame_hdr</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eh_frame</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03     .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ctors</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dtors</a:t>
            </a:r>
            <a:r>
              <a:rPr lang="en-US" altLang="zh-CN" sz="1050" dirty="0">
                <a:latin typeface="楷体" panose="02010609060101010101" pitchFamily="49" charset="-122"/>
                <a:ea typeface="楷体" panose="02010609060101010101" pitchFamily="49" charset="-122"/>
                <a:cs typeface="Courier New" panose="02070309020205020404" pitchFamily="49" charset="0"/>
              </a:rPr>
              <a: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jcr</a:t>
            </a:r>
            <a:r>
              <a:rPr lang="en-US" altLang="zh-CN" sz="1050" dirty="0">
                <a:latin typeface="楷体" panose="02010609060101010101" pitchFamily="49" charset="-122"/>
                <a:ea typeface="楷体" panose="02010609060101010101" pitchFamily="49" charset="-122"/>
                <a:cs typeface="Courier New" panose="02070309020205020404" pitchFamily="49" charset="0"/>
              </a:rPr>
              <a:t> .dynamic .got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got.plt</a:t>
            </a:r>
            <a:r>
              <a:rPr lang="en-US" altLang="zh-CN" sz="1050" dirty="0">
                <a:latin typeface="楷体" panose="02010609060101010101" pitchFamily="49" charset="-122"/>
                <a:ea typeface="楷体" panose="02010609060101010101" pitchFamily="49" charset="-122"/>
                <a:cs typeface="Courier New" panose="02070309020205020404" pitchFamily="49" charset="0"/>
              </a:rPr>
              <a:t> .data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bss</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04     .dynamic</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05     .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note.ABI</a:t>
            </a:r>
            <a:r>
              <a:rPr lang="en-US" altLang="zh-CN" sz="1050" dirty="0">
                <a:latin typeface="楷体" panose="02010609060101010101" pitchFamily="49" charset="-122"/>
                <a:ea typeface="楷体" panose="02010609060101010101" pitchFamily="49" charset="-122"/>
                <a:cs typeface="Courier New" panose="02070309020205020404" pitchFamily="49" charset="0"/>
              </a:rPr>
              <a:t>-tag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note.gnu.build</a:t>
            </a:r>
            <a:r>
              <a:rPr lang="en-US" altLang="zh-CN" sz="1050" dirty="0">
                <a:latin typeface="楷体" panose="02010609060101010101" pitchFamily="49" charset="-122"/>
                <a:ea typeface="楷体" panose="02010609060101010101" pitchFamily="49" charset="-122"/>
                <a:cs typeface="Courier New" panose="02070309020205020404" pitchFamily="49" charset="0"/>
              </a:rPr>
              <a:t>-id</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06     .</a:t>
            </a:r>
            <a:r>
              <a:rPr lang="en-US" altLang="zh-CN" sz="1050" dirty="0" err="1">
                <a:latin typeface="楷体" panose="02010609060101010101" pitchFamily="49" charset="-122"/>
                <a:ea typeface="楷体" panose="02010609060101010101" pitchFamily="49" charset="-122"/>
                <a:cs typeface="Courier New" panose="02070309020205020404" pitchFamily="49" charset="0"/>
              </a:rPr>
              <a:t>eh_frame_hdr</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a:p>
            <a:r>
              <a:rPr lang="en-US" altLang="zh-CN" sz="1050" dirty="0">
                <a:latin typeface="楷体" panose="02010609060101010101" pitchFamily="49" charset="-122"/>
                <a:ea typeface="楷体" panose="02010609060101010101" pitchFamily="49" charset="-122"/>
                <a:cs typeface="Courier New" panose="02070309020205020404" pitchFamily="49" charset="0"/>
              </a:rPr>
              <a:t>   07</a:t>
            </a:r>
            <a:endParaRPr lang="zh-CN" altLang="zh-CN" sz="1050" dirty="0">
              <a:latin typeface="楷体" panose="02010609060101010101" pitchFamily="49" charset="-122"/>
              <a:ea typeface="楷体" panose="02010609060101010101" pitchFamily="49" charset="-122"/>
              <a:cs typeface="Courier New" panose="02070309020205020404" pitchFamily="49" charset="0"/>
            </a:endParaRPr>
          </a:p>
        </p:txBody>
      </p:sp>
      <p:sp>
        <p:nvSpPr>
          <p:cNvPr id="5" name="椭圆 4"/>
          <p:cNvSpPr/>
          <p:nvPr/>
        </p:nvSpPr>
        <p:spPr>
          <a:xfrm>
            <a:off x="2857501" y="5130311"/>
            <a:ext cx="351692"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969163" y="4972050"/>
            <a:ext cx="382685" cy="1582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80340" y="3537585"/>
            <a:ext cx="8583295" cy="274129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anose="020B0503020204020204" pitchFamily="34" charset="-122"/>
              <a:ea typeface="微软雅黑" panose="020B0503020204020204" pitchFamily="34" charset="-122"/>
            </a:endParaRPr>
          </a:p>
        </p:txBody>
      </p:sp>
      <p:sp>
        <p:nvSpPr>
          <p:cNvPr id="12" name="矩形 11"/>
          <p:cNvSpPr/>
          <p:nvPr/>
        </p:nvSpPr>
        <p:spPr>
          <a:xfrm>
            <a:off x="180340" y="1544320"/>
            <a:ext cx="6645910" cy="113538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anose="020B0503020204020204" pitchFamily="34" charset="-122"/>
              <a:ea typeface="微软雅黑" panose="020B0503020204020204" pitchFamily="34" charset="-122"/>
            </a:endParaRPr>
          </a:p>
        </p:txBody>
      </p:sp>
      <p:sp>
        <p:nvSpPr>
          <p:cNvPr id="3" name="矩形 2"/>
          <p:cNvSpPr/>
          <p:nvPr/>
        </p:nvSpPr>
        <p:spPr>
          <a:xfrm>
            <a:off x="179705" y="3040380"/>
            <a:ext cx="3659505" cy="4972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anose="020B0503020204020204" pitchFamily="34" charset="-122"/>
              <a:ea typeface="微软雅黑" panose="020B0503020204020204" pitchFamily="34" charset="-122"/>
            </a:endParaRPr>
          </a:p>
        </p:txBody>
      </p:sp>
      <p:sp>
        <p:nvSpPr>
          <p:cNvPr id="20" name="矩形 19"/>
          <p:cNvSpPr/>
          <p:nvPr/>
        </p:nvSpPr>
        <p:spPr>
          <a:xfrm>
            <a:off x="165735" y="1172210"/>
            <a:ext cx="3659505" cy="3721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7" tIns="45718" rIns="91437" bIns="45718" rtlCol="0" anchor="ctr"/>
          <a:lstStyle/>
          <a:p>
            <a:pPr algn="ctr"/>
            <a:endParaRPr lang="zh-CN" altLang="en-US" sz="1350">
              <a:latin typeface="微软雅黑" panose="020B0503020204020204" pitchFamily="34" charset="-122"/>
              <a:ea typeface="微软雅黑" panose="020B0503020204020204" pitchFamily="34" charset="-122"/>
            </a:endParaRPr>
          </a:p>
        </p:txBody>
      </p:sp>
      <p:sp>
        <p:nvSpPr>
          <p:cNvPr id="201735" name="Rectangle 7"/>
          <p:cNvSpPr>
            <a:spLocks noGrp="1" noChangeArrowheads="1"/>
          </p:cNvSpPr>
          <p:nvPr>
            <p:ph type="title"/>
          </p:nvPr>
        </p:nvSpPr>
        <p:spPr>
          <a:xfrm>
            <a:off x="347980" y="323215"/>
            <a:ext cx="3825240" cy="749935"/>
          </a:xfrm>
        </p:spPr>
        <p:txBody>
          <a:bodyPr>
            <a:noAutofit/>
          </a:bodyPr>
          <a:lstStyle/>
          <a:p>
            <a:r>
              <a:rPr sz="3600" u="dash" dirty="0" smtClean="0">
                <a:solidFill>
                  <a:srgbClr val="D66A2B"/>
                </a:solidFill>
                <a:uFillTx/>
              </a:rPr>
              <a:t>使用链接的好处</a:t>
            </a:r>
            <a:r>
              <a:rPr lang="zh-CN" sz="3600" u="dash" dirty="0" smtClean="0">
                <a:solidFill>
                  <a:srgbClr val="D66A2B"/>
                </a:solidFill>
                <a:uFillTx/>
              </a:rPr>
              <a:t>：</a:t>
            </a:r>
          </a:p>
        </p:txBody>
      </p:sp>
      <p:sp>
        <p:nvSpPr>
          <p:cNvPr id="599044" name="Text Box 4"/>
          <p:cNvSpPr txBox="1">
            <a:spLocks noChangeArrowheads="1"/>
          </p:cNvSpPr>
          <p:nvPr/>
        </p:nvSpPr>
        <p:spPr bwMode="auto">
          <a:xfrm>
            <a:off x="301943" y="1172845"/>
            <a:ext cx="7019925" cy="1368425"/>
          </a:xfrm>
          <a:prstGeom prst="rect">
            <a:avLst/>
          </a:prstGeom>
          <a:noFill/>
          <a:ln w="9525">
            <a:noFill/>
            <a:miter lim="800000"/>
          </a:ln>
          <a:effectLst/>
        </p:spPr>
        <p:txBody>
          <a:bodyPr>
            <a:spAutoFit/>
          </a:bodyPr>
          <a:lstStyle/>
          <a:p>
            <a:pPr>
              <a:spcBef>
                <a:spcPct val="50000"/>
              </a:spcBef>
            </a:pPr>
            <a:r>
              <a:rPr lang="zh-CN" altLang="en-US" sz="2300" b="1">
                <a:solidFill>
                  <a:schemeClr val="bg1"/>
                </a:solidFill>
                <a:latin typeface="黑体" panose="02010609060101010101" charset="-122"/>
                <a:ea typeface="黑体" panose="02010609060101010101" charset="-122"/>
                <a:cs typeface="黑体" panose="02010609060101010101" charset="-122"/>
              </a:rPr>
              <a:t>链接带来的好处</a:t>
            </a:r>
            <a:r>
              <a:rPr lang="en-US" altLang="zh-CN" sz="2300" b="1">
                <a:solidFill>
                  <a:schemeClr val="bg1"/>
                </a:solidFill>
                <a:latin typeface="黑体" panose="02010609060101010101" charset="-122"/>
                <a:ea typeface="黑体" panose="02010609060101010101" charset="-122"/>
                <a:cs typeface="黑体" panose="02010609060101010101" charset="-122"/>
              </a:rPr>
              <a:t>1</a:t>
            </a:r>
            <a:r>
              <a:rPr lang="zh-CN" altLang="en-US" sz="2300" b="1">
                <a:solidFill>
                  <a:schemeClr val="bg1"/>
                </a:solidFill>
                <a:latin typeface="黑体" panose="02010609060101010101" charset="-122"/>
                <a:ea typeface="黑体" panose="02010609060101010101" charset="-122"/>
                <a:cs typeface="黑体" panose="02010609060101010101" charset="-122"/>
              </a:rPr>
              <a:t>：模块化</a:t>
            </a:r>
            <a:endParaRPr lang="zh-CN" altLang="en-US" sz="2300" b="1">
              <a:latin typeface="黑体" panose="02010609060101010101" charset="-122"/>
              <a:ea typeface="黑体" panose="02010609060101010101" charset="-122"/>
              <a:cs typeface="黑体" panose="02010609060101010101" charset="-122"/>
            </a:endParaRPr>
          </a:p>
          <a:p>
            <a:pPr>
              <a:spcBef>
                <a:spcPct val="50000"/>
              </a:spcBef>
            </a:pPr>
            <a:r>
              <a:rPr lang="en-GB" sz="2000" kern="0" dirty="0" smtClean="0">
                <a:latin typeface="Calibri" panose="020F0502020204030204" pitchFamily="34" charset="0"/>
                <a:ea typeface="Arial" panose="020B0604020202020204" pitchFamily="34" charset="0"/>
                <a:cs typeface="+mn-ea"/>
              </a:rPr>
              <a:t>（1）一个程序可以分成很多源程序文件</a:t>
            </a:r>
          </a:p>
          <a:p>
            <a:pPr>
              <a:spcBef>
                <a:spcPct val="50000"/>
              </a:spcBef>
            </a:pPr>
            <a:r>
              <a:rPr lang="en-GB" sz="2000" kern="0" dirty="0" smtClean="0">
                <a:latin typeface="Calibri" panose="020F0502020204030204" pitchFamily="34" charset="0"/>
                <a:ea typeface="Arial" panose="020B0604020202020204" pitchFamily="34" charset="0"/>
                <a:cs typeface="+mn-ea"/>
              </a:rPr>
              <a:t>（2）可构建公共函数库，如数学库，标准C库等</a:t>
            </a:r>
          </a:p>
        </p:txBody>
      </p:sp>
      <p:sp>
        <p:nvSpPr>
          <p:cNvPr id="599045" name="Text Box 5"/>
          <p:cNvSpPr txBox="1">
            <a:spLocks noChangeArrowheads="1"/>
          </p:cNvSpPr>
          <p:nvPr/>
        </p:nvSpPr>
        <p:spPr bwMode="auto">
          <a:xfrm>
            <a:off x="302260" y="3039745"/>
            <a:ext cx="8461375" cy="3250565"/>
          </a:xfrm>
          <a:prstGeom prst="rect">
            <a:avLst/>
          </a:prstGeom>
          <a:noFill/>
          <a:ln w="9525">
            <a:noFill/>
            <a:miter lim="800000"/>
          </a:ln>
          <a:effectLst/>
        </p:spPr>
        <p:txBody>
          <a:bodyPr>
            <a:spAutoFit/>
          </a:bodyPr>
          <a:lstStyle/>
          <a:p>
            <a:pPr>
              <a:lnSpc>
                <a:spcPct val="110000"/>
              </a:lnSpc>
              <a:spcBef>
                <a:spcPct val="20000"/>
              </a:spcBef>
            </a:pPr>
            <a:r>
              <a:rPr lang="zh-CN" altLang="en-US" sz="2300" b="1" dirty="0">
                <a:solidFill>
                  <a:schemeClr val="bg1">
                    <a:lumMod val="95000"/>
                  </a:schemeClr>
                </a:solidFill>
                <a:latin typeface="黑体" panose="02010609060101010101" charset="-122"/>
                <a:ea typeface="黑体" panose="02010609060101010101" charset="-122"/>
                <a:cs typeface="黑体" panose="02010609060101010101" charset="-122"/>
              </a:rPr>
              <a:t>链接带来的好处</a:t>
            </a:r>
            <a:r>
              <a:rPr lang="en-US" altLang="zh-CN" sz="2300" b="1" dirty="0">
                <a:solidFill>
                  <a:schemeClr val="bg1">
                    <a:lumMod val="95000"/>
                  </a:schemeClr>
                </a:solidFill>
                <a:latin typeface="黑体" panose="02010609060101010101" charset="-122"/>
                <a:ea typeface="黑体" panose="02010609060101010101" charset="-122"/>
                <a:cs typeface="黑体" panose="02010609060101010101" charset="-122"/>
              </a:rPr>
              <a:t>2</a:t>
            </a:r>
            <a:r>
              <a:rPr lang="zh-CN" altLang="en-US" sz="2300" b="1" dirty="0">
                <a:solidFill>
                  <a:schemeClr val="bg1">
                    <a:lumMod val="95000"/>
                  </a:schemeClr>
                </a:solidFill>
                <a:latin typeface="黑体" panose="02010609060101010101" charset="-122"/>
                <a:ea typeface="黑体" panose="02010609060101010101" charset="-122"/>
                <a:cs typeface="黑体" panose="02010609060101010101" charset="-122"/>
              </a:rPr>
              <a:t>：效率高</a:t>
            </a:r>
            <a:endParaRPr lang="zh-CN" altLang="en-US" sz="2300" b="1" dirty="0">
              <a:latin typeface="黑体" panose="02010609060101010101" charset="-122"/>
              <a:ea typeface="黑体" panose="02010609060101010101" charset="-122"/>
              <a:cs typeface="黑体" panose="02010609060101010101" charset="-122"/>
            </a:endParaRPr>
          </a:p>
          <a:p>
            <a:pPr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（1）时间上，可分开编译</a:t>
            </a:r>
          </a:p>
          <a:p>
            <a:pPr marL="0" lvl="1"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只需重新编译被修改的源程序文件，然后重新链接</a:t>
            </a:r>
          </a:p>
          <a:p>
            <a:pPr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（2）空间上，无需包含共享库所有代码</a:t>
            </a:r>
          </a:p>
          <a:p>
            <a:pPr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      源文件中无需包含共享库函数的源码，只要直接调用即可</a:t>
            </a:r>
          </a:p>
          <a:p>
            <a:pPr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      可执行文件和运行时的内存中只需包含</a:t>
            </a:r>
            <a:r>
              <a:rPr lang="en-GB" sz="2000" kern="0" dirty="0" smtClean="0">
                <a:solidFill>
                  <a:srgbClr val="FF0000"/>
                </a:solidFill>
                <a:latin typeface="Calibri" panose="020F0502020204030204" pitchFamily="34" charset="0"/>
                <a:ea typeface="Arial" panose="020B0604020202020204" pitchFamily="34" charset="0"/>
                <a:cs typeface="+mn-ea"/>
              </a:rPr>
              <a:t>所调用函数的代码</a:t>
            </a:r>
            <a:r>
              <a:rPr lang="en-GB" sz="2000" kern="0" dirty="0" smtClean="0">
                <a:latin typeface="Calibri" panose="020F0502020204030204" pitchFamily="34" charset="0"/>
                <a:ea typeface="Arial" panose="020B0604020202020204" pitchFamily="34" charset="0"/>
                <a:cs typeface="+mn-ea"/>
              </a:rPr>
              <a:t>  </a:t>
            </a:r>
          </a:p>
          <a:p>
            <a:pPr algn="l">
              <a:lnSpc>
                <a:spcPct val="100000"/>
              </a:lnSpc>
              <a:spcBef>
                <a:spcPct val="50000"/>
              </a:spcBef>
            </a:pPr>
            <a:r>
              <a:rPr lang="en-GB" sz="2000" kern="0" dirty="0" smtClean="0">
                <a:latin typeface="Calibri" panose="020F0502020204030204" pitchFamily="34" charset="0"/>
                <a:ea typeface="Arial" panose="020B0604020202020204" pitchFamily="34" charset="0"/>
                <a:cs typeface="+mn-ea"/>
              </a:rPr>
              <a:t>      而</a:t>
            </a:r>
            <a:r>
              <a:rPr lang="en-GB" sz="2000" kern="0" dirty="0" smtClean="0">
                <a:solidFill>
                  <a:srgbClr val="FF0000"/>
                </a:solidFill>
                <a:latin typeface="Calibri" panose="020F0502020204030204" pitchFamily="34" charset="0"/>
                <a:ea typeface="Arial" panose="020B0604020202020204" pitchFamily="34" charset="0"/>
                <a:cs typeface="+mn-ea"/>
              </a:rPr>
              <a:t>不需要包含整个共享库</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99044">
                                            <p:txEl>
                                              <p:pRg st="0" end="0"/>
                                            </p:txEl>
                                          </p:spTgt>
                                        </p:tgtEl>
                                        <p:attrNameLst>
                                          <p:attrName>style.visibility</p:attrName>
                                        </p:attrNameLst>
                                      </p:cBhvr>
                                      <p:to>
                                        <p:strVal val="visible"/>
                                      </p:to>
                                    </p:set>
                                    <p:animEffect transition="in" filter="wipe(down)">
                                      <p:cBhvr>
                                        <p:cTn id="7" dur="500"/>
                                        <p:tgtEl>
                                          <p:spTgt spid="5990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99044">
                                            <p:txEl>
                                              <p:pRg st="1" end="1"/>
                                            </p:txEl>
                                          </p:spTgt>
                                        </p:tgtEl>
                                        <p:attrNameLst>
                                          <p:attrName>style.visibility</p:attrName>
                                        </p:attrNameLst>
                                      </p:cBhvr>
                                      <p:to>
                                        <p:strVal val="visible"/>
                                      </p:to>
                                    </p:set>
                                    <p:animEffect transition="in" filter="wipe(down)">
                                      <p:cBhvr>
                                        <p:cTn id="12" dur="500"/>
                                        <p:tgtEl>
                                          <p:spTgt spid="59904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99044">
                                            <p:txEl>
                                              <p:pRg st="2" end="2"/>
                                            </p:txEl>
                                          </p:spTgt>
                                        </p:tgtEl>
                                        <p:attrNameLst>
                                          <p:attrName>style.visibility</p:attrName>
                                        </p:attrNameLst>
                                      </p:cBhvr>
                                      <p:to>
                                        <p:strVal val="visible"/>
                                      </p:to>
                                    </p:set>
                                    <p:animEffect transition="in" filter="wipe(down)">
                                      <p:cBhvr>
                                        <p:cTn id="17" dur="500"/>
                                        <p:tgtEl>
                                          <p:spTgt spid="59904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99045">
                                            <p:txEl>
                                              <p:pRg st="0" end="0"/>
                                            </p:txEl>
                                          </p:spTgt>
                                        </p:tgtEl>
                                        <p:attrNameLst>
                                          <p:attrName>style.visibility</p:attrName>
                                        </p:attrNameLst>
                                      </p:cBhvr>
                                      <p:to>
                                        <p:strVal val="visible"/>
                                      </p:to>
                                    </p:set>
                                    <p:animEffect transition="in" filter="wipe(down)">
                                      <p:cBhvr>
                                        <p:cTn id="22" dur="500"/>
                                        <p:tgtEl>
                                          <p:spTgt spid="599045">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99045">
                                            <p:txEl>
                                              <p:pRg st="1" end="1"/>
                                            </p:txEl>
                                          </p:spTgt>
                                        </p:tgtEl>
                                        <p:attrNameLst>
                                          <p:attrName>style.visibility</p:attrName>
                                        </p:attrNameLst>
                                      </p:cBhvr>
                                      <p:to>
                                        <p:strVal val="visible"/>
                                      </p:to>
                                    </p:set>
                                    <p:animEffect transition="in" filter="wipe(down)">
                                      <p:cBhvr>
                                        <p:cTn id="27" dur="500"/>
                                        <p:tgtEl>
                                          <p:spTgt spid="599045">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99045">
                                            <p:txEl>
                                              <p:pRg st="2" end="2"/>
                                            </p:txEl>
                                          </p:spTgt>
                                        </p:tgtEl>
                                        <p:attrNameLst>
                                          <p:attrName>style.visibility</p:attrName>
                                        </p:attrNameLst>
                                      </p:cBhvr>
                                      <p:to>
                                        <p:strVal val="visible"/>
                                      </p:to>
                                    </p:set>
                                    <p:animEffect transition="in" filter="wipe(down)">
                                      <p:cBhvr>
                                        <p:cTn id="32" dur="500"/>
                                        <p:tgtEl>
                                          <p:spTgt spid="599045">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99045">
                                            <p:txEl>
                                              <p:pRg st="3" end="3"/>
                                            </p:txEl>
                                          </p:spTgt>
                                        </p:tgtEl>
                                        <p:attrNameLst>
                                          <p:attrName>style.visibility</p:attrName>
                                        </p:attrNameLst>
                                      </p:cBhvr>
                                      <p:to>
                                        <p:strVal val="visible"/>
                                      </p:to>
                                    </p:set>
                                    <p:animEffect transition="in" filter="wipe(down)">
                                      <p:cBhvr>
                                        <p:cTn id="37" dur="500"/>
                                        <p:tgtEl>
                                          <p:spTgt spid="599045">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599045">
                                            <p:txEl>
                                              <p:pRg st="4" end="4"/>
                                            </p:txEl>
                                          </p:spTgt>
                                        </p:tgtEl>
                                        <p:attrNameLst>
                                          <p:attrName>style.visibility</p:attrName>
                                        </p:attrNameLst>
                                      </p:cBhvr>
                                      <p:to>
                                        <p:strVal val="visible"/>
                                      </p:to>
                                    </p:set>
                                    <p:animEffect transition="in" filter="wipe(down)">
                                      <p:cBhvr>
                                        <p:cTn id="42" dur="500"/>
                                        <p:tgtEl>
                                          <p:spTgt spid="599045">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599045">
                                            <p:txEl>
                                              <p:pRg st="5" end="5"/>
                                            </p:txEl>
                                          </p:spTgt>
                                        </p:tgtEl>
                                        <p:attrNameLst>
                                          <p:attrName>style.visibility</p:attrName>
                                        </p:attrNameLst>
                                      </p:cBhvr>
                                      <p:to>
                                        <p:strVal val="visible"/>
                                      </p:to>
                                    </p:set>
                                    <p:animEffect transition="in" filter="wipe(down)">
                                      <p:cBhvr>
                                        <p:cTn id="47" dur="500"/>
                                        <p:tgtEl>
                                          <p:spTgt spid="599045">
                                            <p:txEl>
                                              <p:pRg st="5" end="5"/>
                                            </p:txEl>
                                          </p:spTgt>
                                        </p:tgtEl>
                                      </p:cBhvr>
                                    </p:animEffect>
                                  </p:childTnLst>
                                </p:cTn>
                              </p:par>
                              <p:par>
                                <p:cTn id="48" presetID="22" presetClass="entr" presetSubtype="4" fill="hold" nodeType="withEffect">
                                  <p:stCondLst>
                                    <p:cond delay="0"/>
                                  </p:stCondLst>
                                  <p:childTnLst>
                                    <p:set>
                                      <p:cBhvr>
                                        <p:cTn id="49" dur="1" fill="hold">
                                          <p:stCondLst>
                                            <p:cond delay="0"/>
                                          </p:stCondLst>
                                        </p:cTn>
                                        <p:tgtEl>
                                          <p:spTgt spid="599045">
                                            <p:txEl>
                                              <p:pRg st="6" end="6"/>
                                            </p:txEl>
                                          </p:spTgt>
                                        </p:tgtEl>
                                        <p:attrNameLst>
                                          <p:attrName>style.visibility</p:attrName>
                                        </p:attrNameLst>
                                      </p:cBhvr>
                                      <p:to>
                                        <p:strVal val="visible"/>
                                      </p:to>
                                    </p:set>
                                    <p:animEffect transition="in" filter="wipe(down)">
                                      <p:cBhvr>
                                        <p:cTn id="50" dur="500"/>
                                        <p:tgtEl>
                                          <p:spTgt spid="59904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 动态重定位</a:t>
            </a:r>
          </a:p>
        </p:txBody>
      </p:sp>
      <p:sp>
        <p:nvSpPr>
          <p:cNvPr id="4" name="矩形 3"/>
          <p:cNvSpPr/>
          <p:nvPr/>
        </p:nvSpPr>
        <p:spPr>
          <a:xfrm>
            <a:off x="2671983" y="1581737"/>
            <a:ext cx="1055077" cy="536330"/>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671983" y="2118067"/>
            <a:ext cx="1055077" cy="164350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671983" y="3761569"/>
            <a:ext cx="1055077" cy="1705708"/>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2671983" y="3990169"/>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2676160" y="4066184"/>
            <a:ext cx="1055077" cy="79131"/>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2671983" y="4148431"/>
            <a:ext cx="1055077" cy="79131"/>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2671983" y="4412200"/>
            <a:ext cx="1055077" cy="7913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1688304" y="4084680"/>
            <a:ext cx="834298" cy="369332"/>
          </a:xfrm>
          <a:prstGeom prst="rect">
            <a:avLst/>
          </a:prstGeom>
          <a:noFill/>
        </p:spPr>
        <p:txBody>
          <a:bodyPr wrap="square" rtlCol="0">
            <a:spAutoFit/>
          </a:bodyPr>
          <a:lstStyle/>
          <a:p>
            <a:r>
              <a:rPr lang="en-US" altLang="zh-CN" dirty="0" smtClean="0"/>
              <a:t>GOT</a:t>
            </a:r>
            <a:endParaRPr lang="zh-CN" altLang="en-US" dirty="0"/>
          </a:p>
        </p:txBody>
      </p:sp>
      <p:sp>
        <p:nvSpPr>
          <p:cNvPr id="16" name="左大括号 15"/>
          <p:cNvSpPr/>
          <p:nvPr/>
        </p:nvSpPr>
        <p:spPr>
          <a:xfrm>
            <a:off x="2235113" y="4018765"/>
            <a:ext cx="123093" cy="501162"/>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7" name="矩形 16"/>
          <p:cNvSpPr/>
          <p:nvPr/>
        </p:nvSpPr>
        <p:spPr>
          <a:xfrm>
            <a:off x="2671983" y="2294573"/>
            <a:ext cx="1055077" cy="137160"/>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2671983" y="2584059"/>
            <a:ext cx="1055077" cy="137160"/>
          </a:xfrm>
          <a:prstGeom prst="rect">
            <a:avLst/>
          </a:prstGeom>
          <a:solidFill>
            <a:schemeClr val="tx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p:cNvSpPr txBox="1"/>
          <p:nvPr/>
        </p:nvSpPr>
        <p:spPr>
          <a:xfrm>
            <a:off x="777258" y="2801318"/>
            <a:ext cx="932407" cy="369332"/>
          </a:xfrm>
          <a:prstGeom prst="rect">
            <a:avLst/>
          </a:prstGeom>
          <a:noFill/>
        </p:spPr>
        <p:txBody>
          <a:bodyPr wrap="square" rtlCol="0">
            <a:spAutoFit/>
          </a:bodyPr>
          <a:lstStyle/>
          <a:p>
            <a:r>
              <a:rPr lang="zh-CN" altLang="en-US" dirty="0" smtClean="0"/>
              <a:t>代码</a:t>
            </a:r>
            <a:r>
              <a:rPr lang="zh-CN" altLang="en-US" dirty="0"/>
              <a:t>段</a:t>
            </a:r>
          </a:p>
        </p:txBody>
      </p:sp>
      <p:sp>
        <p:nvSpPr>
          <p:cNvPr id="20" name="左大括号 19"/>
          <p:cNvSpPr/>
          <p:nvPr/>
        </p:nvSpPr>
        <p:spPr>
          <a:xfrm>
            <a:off x="1709664" y="2118067"/>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文本框 20"/>
          <p:cNvSpPr txBox="1"/>
          <p:nvPr/>
        </p:nvSpPr>
        <p:spPr>
          <a:xfrm>
            <a:off x="777258" y="4444820"/>
            <a:ext cx="932407" cy="369332"/>
          </a:xfrm>
          <a:prstGeom prst="rect">
            <a:avLst/>
          </a:prstGeom>
          <a:noFill/>
        </p:spPr>
        <p:txBody>
          <a:bodyPr wrap="square" rtlCol="0">
            <a:spAutoFit/>
          </a:bodyPr>
          <a:lstStyle/>
          <a:p>
            <a:r>
              <a:rPr lang="zh-CN" altLang="en-US" dirty="0" smtClean="0"/>
              <a:t>代码</a:t>
            </a:r>
            <a:r>
              <a:rPr lang="zh-CN" altLang="en-US" dirty="0"/>
              <a:t>段</a:t>
            </a:r>
          </a:p>
        </p:txBody>
      </p:sp>
      <p:sp>
        <p:nvSpPr>
          <p:cNvPr id="22" name="左大括号 21"/>
          <p:cNvSpPr/>
          <p:nvPr/>
        </p:nvSpPr>
        <p:spPr>
          <a:xfrm>
            <a:off x="1709664" y="3761569"/>
            <a:ext cx="123093" cy="1643502"/>
          </a:xfrm>
          <a:prstGeom prst="leftBrace">
            <a:avLst/>
          </a:prstGeom>
          <a:ln w="127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3" name="矩形 22"/>
          <p:cNvSpPr/>
          <p:nvPr/>
        </p:nvSpPr>
        <p:spPr>
          <a:xfrm>
            <a:off x="5346382" y="1612278"/>
            <a:ext cx="3374708" cy="1246495"/>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$VAROFF,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24" name="矩形 23"/>
          <p:cNvSpPr/>
          <p:nvPr/>
        </p:nvSpPr>
        <p:spPr>
          <a:xfrm>
            <a:off x="5308759" y="3037156"/>
            <a:ext cx="3315176" cy="1015663"/>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a:t>
            </a:r>
            <a:r>
              <a:rPr lang="en-US" altLang="zh-CN" sz="1500" dirty="0" err="1">
                <a:solidFill>
                  <a:srgbClr val="000000"/>
                </a:solidFill>
                <a:latin typeface="ZztexMono-Regular"/>
              </a:rPr>
              <a:t>addl</a:t>
            </a:r>
            <a:r>
              <a:rPr lang="en-US" altLang="zh-CN" sz="1500" dirty="0">
                <a:solidFill>
                  <a:srgbClr val="000000"/>
                </a:solidFill>
                <a:latin typeface="ZztexMono-Regular"/>
              </a:rPr>
              <a:t> $PROCOFF, %</a:t>
            </a:r>
            <a:r>
              <a:rPr lang="en-US" altLang="zh-CN" sz="1500" dirty="0" err="1">
                <a:solidFill>
                  <a:srgbClr val="000000"/>
                </a:solidFill>
                <a:latin typeface="ZztexMono-Regular"/>
              </a:rPr>
              <a:t>ebx</a:t>
            </a:r>
            <a:r>
              <a:rPr lang="en-US" altLang="zh-CN" sz="1500" dirty="0">
                <a:solidFill>
                  <a:srgbClr val="000000"/>
                </a:solidFill>
                <a:latin typeface="ZztexMono-Regular"/>
              </a:rPr>
              <a:t> </a:t>
            </a:r>
          </a:p>
          <a:p>
            <a:r>
              <a:rPr lang="en-US" altLang="zh-CN" sz="1500" dirty="0">
                <a:solidFill>
                  <a:srgbClr val="000000"/>
                </a:solidFill>
                <a:latin typeface="ZztexMono-Regular"/>
              </a:rPr>
              <a:t>	call *(%</a:t>
            </a:r>
            <a:r>
              <a:rPr lang="en-US" altLang="zh-CN" sz="1500" dirty="0" err="1">
                <a:solidFill>
                  <a:srgbClr val="000000"/>
                </a:solidFill>
                <a:latin typeface="ZztexMono-Regular"/>
              </a:rPr>
              <a:t>ebx</a:t>
            </a:r>
            <a:r>
              <a:rPr lang="en-US" altLang="zh-CN" sz="1500" dirty="0">
                <a:solidFill>
                  <a:srgbClr val="000000"/>
                </a:solidFill>
                <a:latin typeface="ZztexMono-Regular"/>
              </a:rPr>
              <a:t>)</a:t>
            </a:r>
            <a:endParaRPr lang="zh-CN" altLang="en-US" dirty="0"/>
          </a:p>
        </p:txBody>
      </p:sp>
      <p:cxnSp>
        <p:nvCxnSpPr>
          <p:cNvPr id="25" name="直接箭头连接符 24"/>
          <p:cNvCxnSpPr>
            <a:stCxn id="17" idx="3"/>
            <a:endCxn id="27" idx="1"/>
          </p:cNvCxnSpPr>
          <p:nvPr/>
        </p:nvCxnSpPr>
        <p:spPr>
          <a:xfrm flipV="1">
            <a:off x="3727694" y="2149158"/>
            <a:ext cx="1467485" cy="2139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endCxn id="28" idx="1"/>
          </p:cNvCxnSpPr>
          <p:nvPr/>
        </p:nvCxnSpPr>
        <p:spPr>
          <a:xfrm>
            <a:off x="3727059" y="2689872"/>
            <a:ext cx="1467876" cy="844208"/>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左大括号 26"/>
          <p:cNvSpPr/>
          <p:nvPr/>
        </p:nvSpPr>
        <p:spPr>
          <a:xfrm>
            <a:off x="5194935" y="1609982"/>
            <a:ext cx="110526" cy="1079255"/>
          </a:xfrm>
          <a:prstGeom prst="leftBrac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8" name="左大括号 27"/>
          <p:cNvSpPr/>
          <p:nvPr/>
        </p:nvSpPr>
        <p:spPr>
          <a:xfrm>
            <a:off x="5194935" y="2993817"/>
            <a:ext cx="110526" cy="1079255"/>
          </a:xfrm>
          <a:prstGeom prst="leftBrace">
            <a:avLst/>
          </a:prstGeom>
          <a:ln>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9" name="文本框 28"/>
          <p:cNvSpPr txBox="1"/>
          <p:nvPr/>
        </p:nvSpPr>
        <p:spPr>
          <a:xfrm>
            <a:off x="4089083" y="1849901"/>
            <a:ext cx="777239" cy="923330"/>
          </a:xfrm>
          <a:prstGeom prst="rect">
            <a:avLst/>
          </a:prstGeom>
          <a:noFill/>
        </p:spPr>
        <p:txBody>
          <a:bodyPr wrap="square" rtlCol="0">
            <a:spAutoFit/>
          </a:bodyPr>
          <a:lstStyle/>
          <a:p>
            <a:r>
              <a:rPr lang="zh-CN" altLang="en-US" dirty="0" smtClean="0"/>
              <a:t>全局变量引用</a:t>
            </a:r>
            <a:endParaRPr lang="zh-CN" altLang="en-US" dirty="0"/>
          </a:p>
        </p:txBody>
      </p:sp>
      <p:sp>
        <p:nvSpPr>
          <p:cNvPr id="30" name="文本框 29"/>
          <p:cNvSpPr txBox="1"/>
          <p:nvPr/>
        </p:nvSpPr>
        <p:spPr>
          <a:xfrm>
            <a:off x="4089083" y="2732068"/>
            <a:ext cx="913099" cy="646331"/>
          </a:xfrm>
          <a:prstGeom prst="rect">
            <a:avLst/>
          </a:prstGeom>
          <a:noFill/>
        </p:spPr>
        <p:txBody>
          <a:bodyPr wrap="square" rtlCol="0">
            <a:spAutoFit/>
          </a:bodyPr>
          <a:lstStyle/>
          <a:p>
            <a:r>
              <a:rPr lang="zh-CN" altLang="en-US" dirty="0" smtClean="0"/>
              <a:t>全局函数引用</a:t>
            </a:r>
            <a:endParaRPr lang="zh-CN" altLang="en-US" dirty="0"/>
          </a:p>
        </p:txBody>
      </p:sp>
      <p:sp>
        <p:nvSpPr>
          <p:cNvPr id="31" name="椭圆 30"/>
          <p:cNvSpPr/>
          <p:nvPr/>
        </p:nvSpPr>
        <p:spPr>
          <a:xfrm>
            <a:off x="6736281" y="2136311"/>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6736281" y="3586526"/>
            <a:ext cx="764930" cy="15826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箭头连接符 32"/>
          <p:cNvCxnSpPr>
            <a:stCxn id="31" idx="2"/>
            <a:endCxn id="12" idx="3"/>
          </p:cNvCxnSpPr>
          <p:nvPr/>
        </p:nvCxnSpPr>
        <p:spPr>
          <a:xfrm flipH="1">
            <a:off x="3742891" y="2215442"/>
            <a:ext cx="3004820" cy="189039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a:stCxn id="32" idx="2"/>
            <a:endCxn id="13" idx="3"/>
          </p:cNvCxnSpPr>
          <p:nvPr/>
        </p:nvCxnSpPr>
        <p:spPr>
          <a:xfrm flipH="1">
            <a:off x="3739081" y="3665657"/>
            <a:ext cx="3008630" cy="522605"/>
          </a:xfrm>
          <a:prstGeom prst="straightConnector1">
            <a:avLst/>
          </a:prstGeom>
          <a:ln>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2671983" y="4777591"/>
            <a:ext cx="1055077" cy="82247"/>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2671983" y="3286046"/>
            <a:ext cx="1055077" cy="134525"/>
          </a:xfrm>
          <a:prstGeom prst="rect">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6" name="曲线连接符 45"/>
          <p:cNvCxnSpPr>
            <a:stCxn id="12" idx="1"/>
            <a:endCxn id="43" idx="1"/>
          </p:cNvCxnSpPr>
          <p:nvPr/>
        </p:nvCxnSpPr>
        <p:spPr>
          <a:xfrm rot="10800000" flipV="1">
            <a:off x="2683510" y="4105910"/>
            <a:ext cx="3810" cy="713105"/>
          </a:xfrm>
          <a:prstGeom prst="curvedConnector3">
            <a:avLst>
              <a:gd name="adj1" fmla="val 63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曲线连接符 46"/>
          <p:cNvCxnSpPr>
            <a:stCxn id="13" idx="1"/>
            <a:endCxn id="44" idx="1"/>
          </p:cNvCxnSpPr>
          <p:nvPr/>
        </p:nvCxnSpPr>
        <p:spPr>
          <a:xfrm rot="10800000">
            <a:off x="2683510" y="3353435"/>
            <a:ext cx="3175" cy="835025"/>
          </a:xfrm>
          <a:prstGeom prst="curvedConnector3">
            <a:avLst>
              <a:gd name="adj1" fmla="val 760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3" name="矩形 52"/>
          <p:cNvSpPr/>
          <p:nvPr/>
        </p:nvSpPr>
        <p:spPr>
          <a:xfrm>
            <a:off x="286408" y="1116790"/>
            <a:ext cx="3241593" cy="369332"/>
          </a:xfrm>
          <a:prstGeom prst="rect">
            <a:avLst/>
          </a:prstGeom>
        </p:spPr>
        <p:txBody>
          <a:bodyPr wrap="none">
            <a:spAutoFit/>
          </a:bodyPr>
          <a:lstStyle/>
          <a:p>
            <a:r>
              <a:rPr lang="zh-CN" altLang="en-US" b="1" dirty="0" smtClean="0"/>
              <a:t>借助</a:t>
            </a:r>
            <a:r>
              <a:rPr lang="en-US" altLang="zh-CN" b="1" dirty="0" smtClean="0"/>
              <a:t>GOT</a:t>
            </a:r>
            <a:r>
              <a:rPr lang="zh-CN" altLang="en-US" b="1" dirty="0" smtClean="0"/>
              <a:t>访问外部符号示例：</a:t>
            </a:r>
            <a:endParaRPr lang="zh-CN" altLang="en-US" b="1" dirty="0"/>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2234565" y="1804864"/>
            <a:ext cx="6817995" cy="1154162"/>
          </a:xfrm>
          <a:prstGeom prst="rect">
            <a:avLst/>
          </a:prstGeom>
        </p:spPr>
        <p:txBody>
          <a:bodyPr wrap="square">
            <a:spAutoFit/>
          </a:bodyPr>
          <a:lstStyle/>
          <a:p>
            <a:r>
              <a:rPr lang="en-US" altLang="zh-CN" sz="1500" dirty="0">
                <a:solidFill>
                  <a:srgbClr val="000000"/>
                </a:solidFill>
                <a:latin typeface="ZztexMono-Regular"/>
              </a:rPr>
              <a:t>	call L1</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200" i="1" dirty="0" err="1" smtClean="0">
                <a:solidFill>
                  <a:srgbClr val="00AEF0"/>
                </a:solidFill>
                <a:latin typeface="ZztexMono-Italic"/>
              </a:rPr>
              <a:t>ebx</a:t>
            </a:r>
            <a:r>
              <a:rPr lang="en-US" altLang="zh-CN" sz="1200" i="1" dirty="0" smtClean="0">
                <a:solidFill>
                  <a:srgbClr val="00AEF0"/>
                </a:solidFill>
                <a:latin typeface="ZztexMono-Italic"/>
              </a:rPr>
              <a:t> </a:t>
            </a:r>
            <a:r>
              <a:rPr lang="en-US" altLang="zh-CN" sz="1200" i="1" dirty="0">
                <a:solidFill>
                  <a:srgbClr val="00AEF0"/>
                </a:solidFill>
                <a:latin typeface="ZztexMono-Italic"/>
              </a:rPr>
              <a:t>contains the current PC</a:t>
            </a:r>
          </a:p>
          <a:p>
            <a:r>
              <a:rPr lang="en-US" altLang="zh-CN" sz="1100" dirty="0">
                <a:solidFill>
                  <a:srgbClr val="000000"/>
                </a:solidFill>
                <a:latin typeface="ZztexMono-Regular"/>
              </a:rPr>
              <a:t>	</a:t>
            </a:r>
            <a:r>
              <a:rPr lang="en-US" altLang="zh-CN" sz="1100" dirty="0" err="1">
                <a:solidFill>
                  <a:srgbClr val="000000"/>
                </a:solidFill>
                <a:latin typeface="ZztexMono-Regular"/>
              </a:rPr>
              <a:t>addl</a:t>
            </a:r>
            <a:r>
              <a:rPr lang="en-US" altLang="zh-CN" sz="1100" dirty="0">
                <a:solidFill>
                  <a:srgbClr val="000000"/>
                </a:solidFill>
                <a:latin typeface="ZztexMono-Regular"/>
              </a:rPr>
              <a:t> $VAROFF,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200" i="1" dirty="0" err="1" smtClean="0">
                <a:solidFill>
                  <a:srgbClr val="00AEF0"/>
                </a:solidFill>
                <a:latin typeface="ZztexMono-Italic"/>
              </a:rPr>
              <a:t>ebx</a:t>
            </a:r>
            <a:r>
              <a:rPr lang="en-US" altLang="zh-CN" sz="1200" i="1" dirty="0" smtClean="0">
                <a:solidFill>
                  <a:srgbClr val="00AEF0"/>
                </a:solidFill>
                <a:latin typeface="ZztexMono-Italic"/>
              </a:rPr>
              <a:t> </a:t>
            </a:r>
            <a:r>
              <a:rPr lang="en-US" altLang="zh-CN" sz="1200" i="1" dirty="0">
                <a:solidFill>
                  <a:srgbClr val="00AEF0"/>
                </a:solidFill>
                <a:latin typeface="ZztexMono-Italic"/>
              </a:rPr>
              <a:t>points to the GOT entry for </a:t>
            </a:r>
            <a:r>
              <a:rPr lang="en-US" altLang="zh-CN" sz="1200" i="1" dirty="0" err="1">
                <a:solidFill>
                  <a:srgbClr val="00AEF0"/>
                </a:solidFill>
                <a:latin typeface="ZztexMono-Italic"/>
              </a:rPr>
              <a:t>var</a:t>
            </a:r>
            <a:endParaRPr lang="en-US" altLang="zh-CN" sz="1200" i="1" dirty="0">
              <a:solidFill>
                <a:srgbClr val="00AEF0"/>
              </a:solidFill>
              <a:latin typeface="ZztexMono-Italic"/>
            </a:endParaRPr>
          </a:p>
          <a:p>
            <a:r>
              <a:rPr lang="en-US" altLang="zh-CN" sz="1100" dirty="0">
                <a:solidFill>
                  <a:srgbClr val="000000"/>
                </a:solidFill>
                <a:latin typeface="ZztexMono-Regular"/>
              </a:rPr>
              <a:t>	</a:t>
            </a:r>
            <a:r>
              <a:rPr lang="en-US" altLang="zh-CN" sz="1100" dirty="0" err="1">
                <a:solidFill>
                  <a:srgbClr val="000000"/>
                </a:solidFill>
                <a:latin typeface="ZztexMono-Regular"/>
              </a:rPr>
              <a:t>movl</a:t>
            </a:r>
            <a:r>
              <a:rPr lang="en-US" altLang="zh-CN" sz="1100" dirty="0">
                <a:solidFill>
                  <a:srgbClr val="000000"/>
                </a:solidFill>
                <a:latin typeface="ZztexMono-Regular"/>
              </a:rPr>
              <a:t> (%</a:t>
            </a:r>
            <a:r>
              <a:rPr lang="en-US" altLang="zh-CN" sz="1100" dirty="0" err="1">
                <a:solidFill>
                  <a:srgbClr val="000000"/>
                </a:solidFill>
                <a:latin typeface="ZztexMono-Regular"/>
              </a:rPr>
              <a:t>ebx</a:t>
            </a:r>
            <a:r>
              <a:rPr lang="en-US" altLang="zh-CN" sz="1100" dirty="0">
                <a:solidFill>
                  <a:srgbClr val="000000"/>
                </a:solidFill>
                <a:latin typeface="ZztexMono-Regular"/>
              </a:rPr>
              <a:t>), %</a:t>
            </a:r>
            <a:r>
              <a:rPr lang="en-US" altLang="zh-CN" sz="1100" dirty="0" err="1">
                <a:solidFill>
                  <a:srgbClr val="000000"/>
                </a:solidFill>
                <a:latin typeface="ZztexMono-Regular"/>
              </a:rPr>
              <a:t>eax</a:t>
            </a:r>
            <a:r>
              <a:rPr lang="en-US" altLang="zh-CN" sz="1100" dirty="0">
                <a:solidFill>
                  <a:srgbClr val="000000"/>
                </a:solidFill>
                <a:latin typeface="ZztexMono-Regular"/>
              </a:rPr>
              <a:t> 		</a:t>
            </a:r>
            <a:r>
              <a:rPr lang="en-US" altLang="zh-CN" sz="1200" i="1" dirty="0" smtClean="0">
                <a:solidFill>
                  <a:srgbClr val="00AEF0"/>
                </a:solidFill>
                <a:latin typeface="ZztexMono-Italic"/>
              </a:rPr>
              <a:t>reference </a:t>
            </a:r>
            <a:r>
              <a:rPr lang="en-US" altLang="zh-CN" sz="1200" i="1" dirty="0">
                <a:solidFill>
                  <a:srgbClr val="00AEF0"/>
                </a:solidFill>
                <a:latin typeface="ZztexMono-Italic"/>
              </a:rPr>
              <a:t>indirect through the GOT</a:t>
            </a:r>
          </a:p>
          <a:p>
            <a:r>
              <a:rPr lang="en-US" altLang="zh-CN" sz="1500" dirty="0">
                <a:solidFill>
                  <a:srgbClr val="000000"/>
                </a:solidFill>
                <a:latin typeface="ZztexMono-Regular"/>
              </a:rPr>
              <a:t>	</a:t>
            </a:r>
            <a:r>
              <a:rPr lang="en-US" altLang="zh-CN" sz="1500" dirty="0" err="1">
                <a:solidFill>
                  <a:srgbClr val="000000"/>
                </a:solidFill>
                <a:latin typeface="ZztexMono-Regular"/>
              </a:rPr>
              <a:t>movl</a:t>
            </a:r>
            <a:r>
              <a:rPr lang="en-US" altLang="zh-CN" sz="1500" dirty="0">
                <a:solidFill>
                  <a:srgbClr val="000000"/>
                </a:solidFill>
                <a:latin typeface="ZztexMono-Regular"/>
              </a:rPr>
              <a:t> (%</a:t>
            </a:r>
            <a:r>
              <a:rPr lang="en-US" altLang="zh-CN" sz="1500" dirty="0" err="1">
                <a:solidFill>
                  <a:srgbClr val="000000"/>
                </a:solidFill>
                <a:latin typeface="ZztexMono-Regular"/>
              </a:rPr>
              <a:t>eax</a:t>
            </a:r>
            <a:r>
              <a:rPr lang="en-US" altLang="zh-CN" sz="1500" dirty="0">
                <a:solidFill>
                  <a:srgbClr val="000000"/>
                </a:solidFill>
                <a:latin typeface="ZztexMono-Regular"/>
              </a:rPr>
              <a:t>), %</a:t>
            </a:r>
            <a:r>
              <a:rPr lang="en-US" altLang="zh-CN" sz="1500" dirty="0" err="1">
                <a:solidFill>
                  <a:srgbClr val="000000"/>
                </a:solidFill>
                <a:latin typeface="ZztexMono-Regular"/>
              </a:rPr>
              <a:t>eax</a:t>
            </a:r>
            <a:endParaRPr lang="zh-CN" altLang="en-US" dirty="0"/>
          </a:p>
        </p:txBody>
      </p:sp>
      <p:sp>
        <p:nvSpPr>
          <p:cNvPr id="5" name="矩形 4"/>
          <p:cNvSpPr/>
          <p:nvPr/>
        </p:nvSpPr>
        <p:spPr>
          <a:xfrm>
            <a:off x="2234565" y="3983467"/>
            <a:ext cx="6817995" cy="984885"/>
          </a:xfrm>
          <a:prstGeom prst="rect">
            <a:avLst/>
          </a:prstGeom>
        </p:spPr>
        <p:txBody>
          <a:bodyPr wrap="square">
            <a:spAutoFit/>
          </a:bodyPr>
          <a:lstStyle/>
          <a:p>
            <a:r>
              <a:rPr lang="en-US" altLang="zh-CN" sz="1500" dirty="0">
                <a:solidFill>
                  <a:srgbClr val="000000"/>
                </a:solidFill>
                <a:latin typeface="ZztexMono-Regular"/>
              </a:rPr>
              <a:t>	call L1		</a:t>
            </a:r>
          </a:p>
          <a:p>
            <a:r>
              <a:rPr lang="en-US" altLang="zh-CN" sz="1500" dirty="0">
                <a:solidFill>
                  <a:srgbClr val="000000"/>
                </a:solidFill>
                <a:latin typeface="ZztexMono-Regular"/>
              </a:rPr>
              <a:t>L1: 	</a:t>
            </a:r>
            <a:r>
              <a:rPr lang="en-US" altLang="zh-CN" sz="1500" dirty="0" err="1">
                <a:solidFill>
                  <a:srgbClr val="000000"/>
                </a:solidFill>
                <a:latin typeface="ZztexMono-Regular"/>
              </a:rPr>
              <a:t>popl</a:t>
            </a:r>
            <a:r>
              <a:rPr lang="en-US" altLang="zh-CN" sz="1500" dirty="0">
                <a:solidFill>
                  <a:srgbClr val="000000"/>
                </a:solidFill>
                <a:latin typeface="ZztexMono-Regular"/>
              </a:rPr>
              <a:t> %</a:t>
            </a:r>
            <a:r>
              <a:rPr lang="en-US" altLang="zh-CN" sz="1500" dirty="0" err="1">
                <a:solidFill>
                  <a:srgbClr val="000000"/>
                </a:solidFill>
                <a:latin typeface="ZztexMono-Regular"/>
              </a:rPr>
              <a:t>ebx</a:t>
            </a:r>
            <a:r>
              <a:rPr lang="en-US" altLang="zh-CN" sz="1500" dirty="0">
                <a:solidFill>
                  <a:srgbClr val="000000"/>
                </a:solidFill>
                <a:latin typeface="ZztexMono-Regular"/>
              </a:rPr>
              <a:t> 		</a:t>
            </a:r>
            <a:r>
              <a:rPr lang="en-US" altLang="zh-CN" sz="1400" i="1" dirty="0" err="1" smtClean="0">
                <a:solidFill>
                  <a:srgbClr val="00AEF0"/>
                </a:solidFill>
                <a:latin typeface="ZztexMono-Italic"/>
              </a:rPr>
              <a:t>ebx</a:t>
            </a:r>
            <a:r>
              <a:rPr lang="en-US" altLang="zh-CN" sz="1400" i="1" dirty="0" smtClean="0">
                <a:solidFill>
                  <a:srgbClr val="00AEF0"/>
                </a:solidFill>
                <a:latin typeface="ZztexMono-Italic"/>
              </a:rPr>
              <a:t> </a:t>
            </a:r>
            <a:r>
              <a:rPr lang="en-US" altLang="zh-CN" sz="1400" i="1" dirty="0">
                <a:solidFill>
                  <a:srgbClr val="00AEF0"/>
                </a:solidFill>
                <a:latin typeface="ZztexMono-Italic"/>
              </a:rPr>
              <a:t>contains the current PC</a:t>
            </a:r>
          </a:p>
          <a:p>
            <a:r>
              <a:rPr lang="en-US" altLang="zh-CN" sz="1200" dirty="0">
                <a:solidFill>
                  <a:srgbClr val="000000"/>
                </a:solidFill>
                <a:latin typeface="ZztexMono-Regular"/>
              </a:rPr>
              <a:t>	</a:t>
            </a:r>
            <a:r>
              <a:rPr lang="en-US" altLang="zh-CN" sz="1200" dirty="0" err="1">
                <a:solidFill>
                  <a:srgbClr val="000000"/>
                </a:solidFill>
                <a:latin typeface="ZztexMono-Regular"/>
              </a:rPr>
              <a:t>addl</a:t>
            </a:r>
            <a:r>
              <a:rPr lang="en-US" altLang="zh-CN" sz="1200" dirty="0">
                <a:solidFill>
                  <a:srgbClr val="000000"/>
                </a:solidFill>
                <a:latin typeface="ZztexMono-Regular"/>
              </a:rPr>
              <a:t> $PROCOFF,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err="1" smtClean="0">
                <a:solidFill>
                  <a:srgbClr val="00AEF0"/>
                </a:solidFill>
                <a:latin typeface="ZztexMono-Italic"/>
              </a:rPr>
              <a:t>ebx</a:t>
            </a:r>
            <a:r>
              <a:rPr lang="en-US" altLang="zh-CN" sz="1400" i="1" dirty="0" smtClean="0">
                <a:solidFill>
                  <a:srgbClr val="00AEF0"/>
                </a:solidFill>
                <a:latin typeface="ZztexMono-Italic"/>
              </a:rPr>
              <a:t> </a:t>
            </a:r>
            <a:r>
              <a:rPr lang="en-US" altLang="zh-CN" sz="1400" i="1" dirty="0">
                <a:solidFill>
                  <a:srgbClr val="00AEF0"/>
                </a:solidFill>
                <a:latin typeface="ZztexMono-Italic"/>
              </a:rPr>
              <a:t>points to GOT entry for proc</a:t>
            </a:r>
          </a:p>
          <a:p>
            <a:r>
              <a:rPr lang="en-US" altLang="zh-CN" sz="1200" dirty="0">
                <a:solidFill>
                  <a:srgbClr val="000000"/>
                </a:solidFill>
                <a:latin typeface="ZztexMono-Regular"/>
              </a:rPr>
              <a:t>	call *(%</a:t>
            </a:r>
            <a:r>
              <a:rPr lang="en-US" altLang="zh-CN" sz="1200" dirty="0" err="1">
                <a:solidFill>
                  <a:srgbClr val="000000"/>
                </a:solidFill>
                <a:latin typeface="ZztexMono-Regular"/>
              </a:rPr>
              <a:t>ebx</a:t>
            </a:r>
            <a:r>
              <a:rPr lang="en-US" altLang="zh-CN" sz="1200" dirty="0">
                <a:solidFill>
                  <a:srgbClr val="000000"/>
                </a:solidFill>
                <a:latin typeface="ZztexMono-Regular"/>
              </a:rPr>
              <a:t>) 		</a:t>
            </a:r>
            <a:r>
              <a:rPr lang="en-US" altLang="zh-CN" sz="1400" i="1" dirty="0" smtClean="0">
                <a:solidFill>
                  <a:srgbClr val="00AEF0"/>
                </a:solidFill>
                <a:latin typeface="ZztexMono-Italic"/>
              </a:rPr>
              <a:t>call </a:t>
            </a:r>
            <a:r>
              <a:rPr lang="en-US" altLang="zh-CN" sz="1400" i="1" dirty="0">
                <a:solidFill>
                  <a:srgbClr val="00AEF0"/>
                </a:solidFill>
                <a:latin typeface="ZztexMono-Italic"/>
              </a:rPr>
              <a:t>indirect through the GOT</a:t>
            </a:r>
            <a:endParaRPr lang="zh-CN" altLang="en-US" sz="1400" dirty="0"/>
          </a:p>
        </p:txBody>
      </p:sp>
      <p:sp>
        <p:nvSpPr>
          <p:cNvPr id="6" name="文本框 5"/>
          <p:cNvSpPr txBox="1"/>
          <p:nvPr/>
        </p:nvSpPr>
        <p:spPr>
          <a:xfrm>
            <a:off x="3922181" y="3545824"/>
            <a:ext cx="2162707" cy="646331"/>
          </a:xfrm>
          <a:prstGeom prst="rect">
            <a:avLst/>
          </a:prstGeom>
          <a:noFill/>
        </p:spPr>
        <p:txBody>
          <a:bodyPr wrap="square" rtlCol="0">
            <a:spAutoFit/>
          </a:bodyPr>
          <a:lstStyle/>
          <a:p>
            <a:r>
              <a:rPr lang="en-US" altLang="zh-CN" dirty="0" smtClean="0"/>
              <a:t>PC=L1</a:t>
            </a:r>
            <a:r>
              <a:rPr lang="zh-CN" altLang="en-US" dirty="0" smtClean="0"/>
              <a:t>  </a:t>
            </a:r>
            <a:r>
              <a:rPr lang="en-US" altLang="zh-CN" dirty="0" smtClean="0"/>
              <a:t>-&gt;</a:t>
            </a:r>
            <a:r>
              <a:rPr lang="zh-CN" altLang="en-US" dirty="0" smtClean="0"/>
              <a:t>压</a:t>
            </a:r>
            <a:r>
              <a:rPr lang="zh-CN" altLang="en-US" dirty="0"/>
              <a:t>入</a:t>
            </a:r>
            <a:r>
              <a:rPr lang="zh-CN" altLang="en-US" dirty="0" smtClean="0"/>
              <a:t>栈，在弹出到</a:t>
            </a:r>
            <a:r>
              <a:rPr lang="en-US" altLang="zh-CN" dirty="0" err="1" smtClean="0"/>
              <a:t>ebx</a:t>
            </a:r>
            <a:endParaRPr lang="zh-CN" altLang="en-US" dirty="0"/>
          </a:p>
        </p:txBody>
      </p:sp>
      <p:sp>
        <p:nvSpPr>
          <p:cNvPr id="7" name="任意多边形 6"/>
          <p:cNvSpPr/>
          <p:nvPr/>
        </p:nvSpPr>
        <p:spPr>
          <a:xfrm>
            <a:off x="3447097" y="3889263"/>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3603115" y="4475974"/>
            <a:ext cx="756001" cy="24754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6217226" y="3627116"/>
            <a:ext cx="2817708" cy="646331"/>
          </a:xfrm>
          <a:prstGeom prst="rect">
            <a:avLst/>
          </a:prstGeom>
          <a:noFill/>
        </p:spPr>
        <p:txBody>
          <a:bodyPr wrap="square" rtlCol="0">
            <a:spAutoFit/>
          </a:bodyPr>
          <a:lstStyle/>
          <a:p>
            <a:r>
              <a:rPr lang="zh-CN" altLang="en-US" dirty="0" smtClean="0"/>
              <a:t>基于</a:t>
            </a:r>
            <a:r>
              <a:rPr lang="en-US" altLang="zh-CN" dirty="0" smtClean="0"/>
              <a:t>PC</a:t>
            </a:r>
            <a:r>
              <a:rPr lang="zh-CN" altLang="en-US" dirty="0" smtClean="0"/>
              <a:t>的</a:t>
            </a:r>
            <a:r>
              <a:rPr lang="en-US" altLang="zh-CN" dirty="0" smtClean="0"/>
              <a:t>PROCOFF</a:t>
            </a:r>
            <a:r>
              <a:rPr lang="zh-CN" altLang="en-US" dirty="0" smtClean="0"/>
              <a:t>地址偏移量用作间接引用地址</a:t>
            </a:r>
            <a:endParaRPr lang="zh-CN" altLang="en-US" dirty="0"/>
          </a:p>
        </p:txBody>
      </p:sp>
      <p:cxnSp>
        <p:nvCxnSpPr>
          <p:cNvPr id="35" name="直接箭头连接符 34"/>
          <p:cNvCxnSpPr>
            <a:stCxn id="8" idx="7"/>
            <a:endCxn id="34" idx="1"/>
          </p:cNvCxnSpPr>
          <p:nvPr/>
        </p:nvCxnSpPr>
        <p:spPr>
          <a:xfrm flipV="1">
            <a:off x="4237607" y="3950250"/>
            <a:ext cx="1968500" cy="56197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7" name="椭圆 36"/>
          <p:cNvSpPr/>
          <p:nvPr/>
        </p:nvSpPr>
        <p:spPr>
          <a:xfrm>
            <a:off x="3603115" y="4754850"/>
            <a:ext cx="701993" cy="24003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直接箭头连接符 37"/>
          <p:cNvCxnSpPr>
            <a:stCxn id="37" idx="5"/>
          </p:cNvCxnSpPr>
          <p:nvPr/>
        </p:nvCxnSpPr>
        <p:spPr>
          <a:xfrm>
            <a:off x="4190874" y="4959728"/>
            <a:ext cx="456105" cy="541169"/>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39" name="文本框 38"/>
          <p:cNvSpPr txBox="1"/>
          <p:nvPr/>
        </p:nvSpPr>
        <p:spPr>
          <a:xfrm>
            <a:off x="3981115" y="1067550"/>
            <a:ext cx="1981710" cy="646331"/>
          </a:xfrm>
          <a:prstGeom prst="rect">
            <a:avLst/>
          </a:prstGeom>
          <a:noFill/>
        </p:spPr>
        <p:txBody>
          <a:bodyPr wrap="square" rtlCol="0">
            <a:spAutoFit/>
          </a:bodyPr>
          <a:lstStyle/>
          <a:p>
            <a:r>
              <a:rPr lang="en-US" altLang="zh-CN" dirty="0" smtClean="0"/>
              <a:t>PC=L1</a:t>
            </a:r>
            <a:r>
              <a:rPr lang="zh-CN" altLang="en-US" dirty="0" smtClean="0"/>
              <a:t>  </a:t>
            </a:r>
            <a:r>
              <a:rPr lang="en-US" altLang="zh-CN" dirty="0" smtClean="0"/>
              <a:t>-&gt;</a:t>
            </a:r>
            <a:r>
              <a:rPr lang="zh-CN" altLang="en-US" dirty="0" smtClean="0"/>
              <a:t>压</a:t>
            </a:r>
            <a:r>
              <a:rPr lang="zh-CN" altLang="en-US" dirty="0"/>
              <a:t>入</a:t>
            </a:r>
            <a:r>
              <a:rPr lang="zh-CN" altLang="en-US" dirty="0" smtClean="0"/>
              <a:t>栈，在弹出到</a:t>
            </a:r>
            <a:r>
              <a:rPr lang="en-US" altLang="zh-CN" dirty="0" err="1" smtClean="0"/>
              <a:t>ebx</a:t>
            </a:r>
            <a:endParaRPr lang="zh-CN" altLang="en-US" dirty="0"/>
          </a:p>
        </p:txBody>
      </p:sp>
      <p:sp>
        <p:nvSpPr>
          <p:cNvPr id="40" name="任意多边形 39"/>
          <p:cNvSpPr/>
          <p:nvPr/>
        </p:nvSpPr>
        <p:spPr>
          <a:xfrm>
            <a:off x="3447097" y="1676601"/>
            <a:ext cx="1211312" cy="485755"/>
          </a:xfrm>
          <a:custGeom>
            <a:avLst/>
            <a:gdLst>
              <a:gd name="connsiteX0" fmla="*/ 0 w 1615082"/>
              <a:gd name="connsiteY0" fmla="*/ 224763 h 647673"/>
              <a:gd name="connsiteX1" fmla="*/ 1600200 w 1615082"/>
              <a:gd name="connsiteY1" fmla="*/ 19023 h 647673"/>
              <a:gd name="connsiteX2" fmla="*/ 662940 w 1615082"/>
              <a:gd name="connsiteY2" fmla="*/ 647673 h 647673"/>
            </a:gdLst>
            <a:ahLst/>
            <a:cxnLst>
              <a:cxn ang="0">
                <a:pos x="connsiteX0" y="connsiteY0"/>
              </a:cxn>
              <a:cxn ang="0">
                <a:pos x="connsiteX1" y="connsiteY1"/>
              </a:cxn>
              <a:cxn ang="0">
                <a:pos x="connsiteX2" y="connsiteY2"/>
              </a:cxn>
            </a:cxnLst>
            <a:rect l="l" t="t" r="r" b="b"/>
            <a:pathLst>
              <a:path w="1615082" h="647673">
                <a:moveTo>
                  <a:pt x="0" y="224763"/>
                </a:moveTo>
                <a:cubicBezTo>
                  <a:pt x="744855" y="86650"/>
                  <a:pt x="1489710" y="-51462"/>
                  <a:pt x="1600200" y="19023"/>
                </a:cubicBezTo>
                <a:cubicBezTo>
                  <a:pt x="1710690" y="89508"/>
                  <a:pt x="1186815" y="368590"/>
                  <a:pt x="662940" y="647673"/>
                </a:cubicBezTo>
              </a:path>
            </a:pathLst>
          </a:custGeom>
          <a:noFill/>
          <a:ln>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3554585" y="2297081"/>
            <a:ext cx="594505" cy="22155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文本框 41"/>
          <p:cNvSpPr txBox="1"/>
          <p:nvPr/>
        </p:nvSpPr>
        <p:spPr>
          <a:xfrm>
            <a:off x="6199601" y="1435188"/>
            <a:ext cx="2852959" cy="646331"/>
          </a:xfrm>
          <a:prstGeom prst="rect">
            <a:avLst/>
          </a:prstGeom>
          <a:noFill/>
        </p:spPr>
        <p:txBody>
          <a:bodyPr wrap="square" rtlCol="0">
            <a:spAutoFit/>
          </a:bodyPr>
          <a:lstStyle/>
          <a:p>
            <a:r>
              <a:rPr lang="zh-CN" altLang="en-US" dirty="0" smtClean="0"/>
              <a:t>基于</a:t>
            </a:r>
            <a:r>
              <a:rPr lang="en-US" altLang="zh-CN" dirty="0" smtClean="0"/>
              <a:t>PC</a:t>
            </a:r>
            <a:r>
              <a:rPr lang="zh-CN" altLang="en-US" dirty="0" smtClean="0"/>
              <a:t>的</a:t>
            </a:r>
            <a:r>
              <a:rPr lang="en-US" altLang="zh-CN" dirty="0" smtClean="0"/>
              <a:t>VARCOFF</a:t>
            </a:r>
            <a:r>
              <a:rPr lang="zh-CN" altLang="en-US" dirty="0" smtClean="0"/>
              <a:t>地址偏移量用作间接引用地址</a:t>
            </a:r>
            <a:endParaRPr lang="zh-CN" altLang="en-US" dirty="0"/>
          </a:p>
        </p:txBody>
      </p:sp>
      <p:cxnSp>
        <p:nvCxnSpPr>
          <p:cNvPr id="45" name="直接箭头连接符 44"/>
          <p:cNvCxnSpPr>
            <a:stCxn id="41" idx="7"/>
            <a:endCxn id="42" idx="1"/>
          </p:cNvCxnSpPr>
          <p:nvPr/>
        </p:nvCxnSpPr>
        <p:spPr>
          <a:xfrm flipV="1">
            <a:off x="4050597" y="1758027"/>
            <a:ext cx="2137410" cy="570865"/>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48" name="文本框 47"/>
          <p:cNvSpPr txBox="1"/>
          <p:nvPr/>
        </p:nvSpPr>
        <p:spPr>
          <a:xfrm>
            <a:off x="5605344" y="2936078"/>
            <a:ext cx="3297252" cy="584775"/>
          </a:xfrm>
          <a:prstGeom prst="rect">
            <a:avLst/>
          </a:prstGeom>
          <a:noFill/>
        </p:spPr>
        <p:txBody>
          <a:bodyPr wrap="square" rtlCol="0">
            <a:spAutoFit/>
          </a:bodyPr>
          <a:lstStyle/>
          <a:p>
            <a:r>
              <a:rPr lang="zh-CN" altLang="en-US" sz="1600" dirty="0" smtClean="0"/>
              <a:t>从</a:t>
            </a:r>
            <a:r>
              <a:rPr lang="en-US" altLang="zh-CN" sz="1600" dirty="0" smtClean="0"/>
              <a:t>GOT</a:t>
            </a:r>
            <a:r>
              <a:rPr lang="zh-CN" altLang="en-US" sz="1600" dirty="0" smtClean="0"/>
              <a:t>获得</a:t>
            </a:r>
            <a:r>
              <a:rPr lang="zh-CN" altLang="en-US" sz="1600" dirty="0"/>
              <a:t>变量</a:t>
            </a:r>
            <a:r>
              <a:rPr lang="zh-CN" altLang="en-US" sz="1600" dirty="0" smtClean="0"/>
              <a:t>的绝对地址</a:t>
            </a:r>
            <a:endParaRPr lang="en-US" altLang="zh-CN" sz="1600" dirty="0" smtClean="0"/>
          </a:p>
          <a:p>
            <a:r>
              <a:rPr lang="zh-CN" altLang="en-US" sz="1600" dirty="0" smtClean="0"/>
              <a:t>（在装入时已经完成重定位的修改）</a:t>
            </a:r>
            <a:endParaRPr lang="zh-CN" altLang="en-US" sz="1600" dirty="0"/>
          </a:p>
        </p:txBody>
      </p:sp>
      <p:sp>
        <p:nvSpPr>
          <p:cNvPr id="49" name="椭圆 48"/>
          <p:cNvSpPr/>
          <p:nvPr/>
        </p:nvSpPr>
        <p:spPr>
          <a:xfrm>
            <a:off x="3585176" y="2535302"/>
            <a:ext cx="507700" cy="1472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4359116" y="2732597"/>
            <a:ext cx="526558" cy="20348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1" name="曲线连接符 50"/>
          <p:cNvCxnSpPr>
            <a:endCxn id="48" idx="0"/>
          </p:cNvCxnSpPr>
          <p:nvPr/>
        </p:nvCxnSpPr>
        <p:spPr>
          <a:xfrm>
            <a:off x="4081445" y="2651760"/>
            <a:ext cx="3161095" cy="284318"/>
          </a:xfrm>
          <a:prstGeom prst="curvedConnector2">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2445296" y="3143724"/>
            <a:ext cx="2853096" cy="369332"/>
          </a:xfrm>
          <a:prstGeom prst="rect">
            <a:avLst/>
          </a:prstGeom>
          <a:noFill/>
        </p:spPr>
        <p:txBody>
          <a:bodyPr wrap="square" rtlCol="0">
            <a:spAutoFit/>
          </a:bodyPr>
          <a:lstStyle/>
          <a:p>
            <a:r>
              <a:rPr lang="en-US" altLang="zh-CN" dirty="0" err="1"/>
              <a:t>e</a:t>
            </a:r>
            <a:r>
              <a:rPr lang="en-US" altLang="zh-CN" dirty="0" err="1" smtClean="0"/>
              <a:t>ax</a:t>
            </a:r>
            <a:r>
              <a:rPr lang="zh-CN" altLang="en-US" dirty="0" smtClean="0"/>
              <a:t>中已经是全局变量的值</a:t>
            </a:r>
            <a:endParaRPr lang="zh-CN" altLang="en-US" dirty="0"/>
          </a:p>
        </p:txBody>
      </p:sp>
      <p:cxnSp>
        <p:nvCxnSpPr>
          <p:cNvPr id="54" name="直接箭头连接符 53"/>
          <p:cNvCxnSpPr>
            <a:stCxn id="50" idx="4"/>
            <a:endCxn id="52" idx="0"/>
          </p:cNvCxnSpPr>
          <p:nvPr/>
        </p:nvCxnSpPr>
        <p:spPr>
          <a:xfrm flipH="1">
            <a:off x="3861030" y="2935443"/>
            <a:ext cx="750570" cy="208280"/>
          </a:xfrm>
          <a:prstGeom prst="straightConnector1">
            <a:avLst/>
          </a:prstGeom>
          <a:ln>
            <a:solidFill>
              <a:srgbClr val="FF0000"/>
            </a:solidFill>
            <a:tailEnd type="stealth" w="lg" len="lg"/>
          </a:ln>
        </p:spPr>
        <p:style>
          <a:lnRef idx="1">
            <a:schemeClr val="accent1"/>
          </a:lnRef>
          <a:fillRef idx="0">
            <a:schemeClr val="accent1"/>
          </a:fillRef>
          <a:effectRef idx="0">
            <a:schemeClr val="accent1"/>
          </a:effectRef>
          <a:fontRef idx="minor">
            <a:schemeClr val="tx1"/>
          </a:fontRef>
        </p:style>
      </p:cxnSp>
      <p:sp>
        <p:nvSpPr>
          <p:cNvPr id="55" name="矩形 54"/>
          <p:cNvSpPr/>
          <p:nvPr/>
        </p:nvSpPr>
        <p:spPr>
          <a:xfrm>
            <a:off x="400487" y="1637852"/>
            <a:ext cx="1579278" cy="369332"/>
          </a:xfrm>
          <a:prstGeom prst="rect">
            <a:avLst/>
          </a:prstGeom>
        </p:spPr>
        <p:txBody>
          <a:bodyPr wrap="none">
            <a:spAutoFit/>
          </a:bodyPr>
          <a:lstStyle/>
          <a:p>
            <a:r>
              <a:rPr lang="zh-CN" altLang="en-US" b="1" dirty="0" smtClean="0"/>
              <a:t>外部变量引用</a:t>
            </a:r>
            <a:endParaRPr lang="zh-CN" altLang="en-US" b="1" dirty="0"/>
          </a:p>
        </p:txBody>
      </p:sp>
      <p:sp>
        <p:nvSpPr>
          <p:cNvPr id="56" name="矩形 55"/>
          <p:cNvSpPr/>
          <p:nvPr/>
        </p:nvSpPr>
        <p:spPr>
          <a:xfrm>
            <a:off x="400487" y="3809963"/>
            <a:ext cx="1579278" cy="369332"/>
          </a:xfrm>
          <a:prstGeom prst="rect">
            <a:avLst/>
          </a:prstGeom>
        </p:spPr>
        <p:txBody>
          <a:bodyPr wrap="none">
            <a:spAutoFit/>
          </a:bodyPr>
          <a:lstStyle/>
          <a:p>
            <a:r>
              <a:rPr lang="zh-CN" altLang="en-US" b="1" dirty="0" smtClean="0"/>
              <a:t>外部函数引用</a:t>
            </a:r>
            <a:endParaRPr lang="zh-CN" altLang="en-US" b="1" dirty="0"/>
          </a:p>
        </p:txBody>
      </p:sp>
      <p:sp>
        <p:nvSpPr>
          <p:cNvPr id="57" name="文本框 56"/>
          <p:cNvSpPr txBox="1"/>
          <p:nvPr/>
        </p:nvSpPr>
        <p:spPr>
          <a:xfrm>
            <a:off x="212408" y="5207225"/>
            <a:ext cx="4005483" cy="1200329"/>
          </a:xfrm>
          <a:prstGeom prst="rect">
            <a:avLst/>
          </a:prstGeom>
          <a:noFill/>
        </p:spPr>
        <p:txBody>
          <a:bodyPr wrap="square" rtlCol="0">
            <a:spAutoFit/>
          </a:bodyPr>
          <a:lstStyle/>
          <a:p>
            <a:r>
              <a:rPr lang="en-US" altLang="zh-CN" b="1" i="1" dirty="0" smtClean="0">
                <a:solidFill>
                  <a:srgbClr val="FF0000"/>
                </a:solidFill>
              </a:rPr>
              <a:t>VARCOFF</a:t>
            </a:r>
            <a:r>
              <a:rPr lang="zh-CN" altLang="en-US" b="1" i="1" dirty="0" smtClean="0">
                <a:solidFill>
                  <a:srgbClr val="FF0000"/>
                </a:solidFill>
              </a:rPr>
              <a:t>和</a:t>
            </a:r>
            <a:r>
              <a:rPr lang="en-US" altLang="zh-CN" b="1" i="1" dirty="0" smtClean="0">
                <a:solidFill>
                  <a:srgbClr val="FF0000"/>
                </a:solidFill>
              </a:rPr>
              <a:t>PROCOFF</a:t>
            </a:r>
            <a:r>
              <a:rPr lang="zh-CN" altLang="en-US" b="1" i="1" dirty="0" smtClean="0">
                <a:solidFill>
                  <a:srgbClr val="FF0000"/>
                </a:solidFill>
              </a:rPr>
              <a:t>在本模块编译时就已经确定；</a:t>
            </a:r>
            <a:endParaRPr lang="en-US" altLang="zh-CN" b="1" i="1" dirty="0" smtClean="0">
              <a:solidFill>
                <a:srgbClr val="FF0000"/>
              </a:solidFill>
            </a:endParaRPr>
          </a:p>
          <a:p>
            <a:r>
              <a:rPr lang="zh-CN" altLang="en-US" b="1" i="1" dirty="0" smtClean="0">
                <a:solidFill>
                  <a:srgbClr val="FF0000"/>
                </a:solidFill>
              </a:rPr>
              <a:t>但对应的</a:t>
            </a:r>
            <a:r>
              <a:rPr lang="en-US" altLang="zh-CN" b="1" i="1" dirty="0" smtClean="0">
                <a:solidFill>
                  <a:srgbClr val="FF0000"/>
                </a:solidFill>
              </a:rPr>
              <a:t>GOT</a:t>
            </a:r>
            <a:r>
              <a:rPr lang="zh-CN" altLang="en-US" b="1" i="1" dirty="0" smtClean="0">
                <a:solidFill>
                  <a:srgbClr val="FF0000"/>
                </a:solidFill>
              </a:rPr>
              <a:t>表项内容却在动态链接是完成重定位。</a:t>
            </a:r>
            <a:endParaRPr lang="zh-CN" altLang="en-US" b="1" i="1" dirty="0">
              <a:solidFill>
                <a:srgbClr val="FF0000"/>
              </a:solidFill>
            </a:endParaRPr>
          </a:p>
        </p:txBody>
      </p:sp>
      <p:cxnSp>
        <p:nvCxnSpPr>
          <p:cNvPr id="58" name="直接连接符 57"/>
          <p:cNvCxnSpPr/>
          <p:nvPr/>
        </p:nvCxnSpPr>
        <p:spPr>
          <a:xfrm flipV="1">
            <a:off x="1734502" y="3534727"/>
            <a:ext cx="7318058" cy="70718"/>
          </a:xfrm>
          <a:prstGeom prst="line">
            <a:avLst/>
          </a:prstGeom>
          <a:ln>
            <a:solidFill>
              <a:schemeClr val="accent6">
                <a:lumMod val="60000"/>
                <a:lumOff val="4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7">
                                            <p:txEl>
                                              <p:pRg st="0" end="0"/>
                                            </p:txEl>
                                          </p:spTgt>
                                        </p:tgtEl>
                                        <p:attrNameLst>
                                          <p:attrName>style.visibility</p:attrName>
                                        </p:attrNameLst>
                                      </p:cBhvr>
                                      <p:to>
                                        <p:strVal val="visible"/>
                                      </p:to>
                                    </p:set>
                                    <p:animEffect transition="in" filter="wipe(down)">
                                      <p:cBhvr>
                                        <p:cTn id="7" dur="500"/>
                                        <p:tgtEl>
                                          <p:spTgt spid="5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7">
                                            <p:txEl>
                                              <p:pRg st="1" end="1"/>
                                            </p:txEl>
                                          </p:spTgt>
                                        </p:tgtEl>
                                        <p:attrNameLst>
                                          <p:attrName>style.visibility</p:attrName>
                                        </p:attrNameLst>
                                      </p:cBhvr>
                                      <p:to>
                                        <p:strVal val="visible"/>
                                      </p:to>
                                    </p:set>
                                    <p:animEffect transition="in" filter="wipe(down)">
                                      <p:cBhvr>
                                        <p:cTn id="12" dur="500"/>
                                        <p:tgtEl>
                                          <p:spTgt spid="5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1"/>
          <p:cNvSpPr>
            <a:spLocks noGrp="1" noChangeArrowheads="1"/>
          </p:cNvSpPr>
          <p:nvPr/>
        </p:nvSpPr>
        <p:spPr>
          <a:xfrm>
            <a:off x="312738" y="360362"/>
            <a:ext cx="8716962" cy="782638"/>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pPr>
              <a:tabLst>
                <a:tab pos="0" algn="l"/>
                <a:tab pos="914400" algn="l"/>
                <a:tab pos="1828800" algn="l"/>
                <a:tab pos="2743200" algn="l"/>
                <a:tab pos="3657600" algn="l"/>
                <a:tab pos="4572000" algn="l"/>
                <a:tab pos="5486400" algn="l"/>
                <a:tab pos="6400800" algn="l"/>
                <a:tab pos="7315200" algn="l"/>
                <a:tab pos="8229600" algn="l"/>
                <a:tab pos="9144000" algn="l"/>
                <a:tab pos="10058400" algn="l"/>
              </a:tabLst>
            </a:pPr>
            <a:r>
              <a:rPr lang="en-GB" dirty="0"/>
              <a:t>GOT/LT 延迟邦定</a:t>
            </a:r>
          </a:p>
        </p:txBody>
      </p:sp>
      <p:sp>
        <p:nvSpPr>
          <p:cNvPr id="34" name="内容占位符 2"/>
          <p:cNvSpPr txBox="1"/>
          <p:nvPr/>
        </p:nvSpPr>
        <p:spPr>
          <a:xfrm>
            <a:off x="148988" y="1283516"/>
            <a:ext cx="8740369" cy="4294142"/>
          </a:xfrm>
          <a:prstGeom prst="rect">
            <a:avLst/>
          </a:prstGeom>
        </p:spPr>
        <p:txBody>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rgbClr val="000000"/>
                </a:solidFill>
                <a:latin typeface="Arial" panose="020B0604020202020204" pitchFamily="34" charset="0"/>
                <a:ea typeface="宋体" panose="02010600030101010101" pitchFamily="2" charset="-122"/>
                <a:cs typeface="+mn-ea"/>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rgbClr val="000000"/>
                </a:solidFill>
                <a:latin typeface="Arial" panose="020B0604020202020204" pitchFamily="34" charset="0"/>
                <a:ea typeface="宋体" panose="02010600030101010101" pitchFamily="2" charset="-122"/>
                <a:cs typeface="+mn-ea"/>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rgbClr val="000000"/>
                </a:solidFill>
                <a:latin typeface="Arial" panose="020B0604020202020204" pitchFamily="34" charset="0"/>
                <a:ea typeface="宋体" panose="02010600030101010101" pitchFamily="2" charset="-122"/>
                <a:cs typeface="+mn-ea"/>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5pPr>
            <a:lvl6pPr marL="25146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6pPr>
            <a:lvl7pPr marL="29718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7pPr>
            <a:lvl8pPr marL="34290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8pPr>
            <a:lvl9pPr marL="3886200" indent="-228600" algn="l" defTabSz="914400" rtl="0" eaLnBrk="1" latinLnBrk="0" hangingPunct="1">
              <a:spcBef>
                <a:spcPct val="20000"/>
              </a:spcBef>
              <a:buFont typeface="Arial" panose="020B0604020202020204" pitchFamily="34" charset="0"/>
              <a:buChar char="•"/>
              <a:defRPr sz="2000" kern="1200">
                <a:solidFill>
                  <a:srgbClr val="000000"/>
                </a:solidFill>
                <a:latin typeface="Arial" panose="020B0604020202020204" pitchFamily="34" charset="0"/>
                <a:ea typeface="宋体" panose="02010600030101010101" pitchFamily="2" charset="-122"/>
                <a:cs typeface="+mn-ea"/>
              </a:defRPr>
            </a:lvl9pPr>
          </a:lstStyle>
          <a:p>
            <a:pPr marL="342900" lvl="1" indent="0">
              <a:buNone/>
            </a:pPr>
            <a:r>
              <a:rPr lang="en-US" altLang="zh-CN" sz="2100" b="1" dirty="0"/>
              <a:t>PIC</a:t>
            </a:r>
            <a:r>
              <a:rPr lang="zh-CN" altLang="en-US" sz="2100" b="1" dirty="0"/>
              <a:t>的延迟邦定</a:t>
            </a:r>
          </a:p>
          <a:p>
            <a:pPr lvl="1"/>
            <a:r>
              <a:rPr lang="zh-CN" altLang="en-US" sz="2100" dirty="0"/>
              <a:t>延迟邦定（</a:t>
            </a:r>
            <a:r>
              <a:rPr lang="en-US" altLang="zh-CN" sz="2100" dirty="0"/>
              <a:t>lazy binding</a:t>
            </a:r>
            <a:r>
              <a:rPr lang="zh-CN" altLang="en-US" sz="2100" dirty="0"/>
              <a:t>）</a:t>
            </a:r>
            <a:r>
              <a:rPr lang="en-US" altLang="zh-CN" sz="2100" dirty="0"/>
              <a:t>——</a:t>
            </a:r>
            <a:r>
              <a:rPr lang="zh-CN" altLang="en-US" sz="2100" dirty="0"/>
              <a:t>将过程调用的地址邦定推迟到第一次调用的时候。</a:t>
            </a:r>
            <a:endParaRPr lang="en-US" altLang="zh-CN" sz="2100" dirty="0"/>
          </a:p>
          <a:p>
            <a:pPr lvl="3"/>
            <a:r>
              <a:rPr lang="zh-CN" altLang="en-US" sz="1800" i="1" dirty="0">
                <a:solidFill>
                  <a:srgbClr val="FF0000"/>
                </a:solidFill>
              </a:rPr>
              <a:t>此时首次调用将比较耗时，但后续调用不再需要</a:t>
            </a:r>
            <a:r>
              <a:rPr lang="en-US" altLang="zh-CN" sz="1800" i="1" dirty="0">
                <a:solidFill>
                  <a:srgbClr val="FF0000"/>
                </a:solidFill>
              </a:rPr>
              <a:t>3</a:t>
            </a:r>
            <a:r>
              <a:rPr lang="zh-CN" altLang="en-US" sz="1800" i="1" dirty="0">
                <a:solidFill>
                  <a:srgbClr val="FF0000"/>
                </a:solidFill>
              </a:rPr>
              <a:t>条额外指令的开销</a:t>
            </a:r>
            <a:endParaRPr lang="en-US" altLang="zh-CN" sz="1800" i="1" dirty="0">
              <a:solidFill>
                <a:srgbClr val="FF0000"/>
              </a:solidFill>
            </a:endParaRPr>
          </a:p>
          <a:p>
            <a:pPr lvl="1"/>
            <a:r>
              <a:rPr lang="zh-CN" altLang="en-US" sz="2100" dirty="0"/>
              <a:t>实现方式：</a:t>
            </a:r>
            <a:endParaRPr lang="en-US" altLang="zh-CN" sz="2100" dirty="0"/>
          </a:p>
          <a:p>
            <a:pPr lvl="2"/>
            <a:r>
              <a:rPr lang="zh-CN" altLang="en-US" sz="1800" dirty="0"/>
              <a:t>使用</a:t>
            </a:r>
            <a:r>
              <a:rPr lang="en-US" altLang="zh-CN" sz="1800" dirty="0"/>
              <a:t>GOT</a:t>
            </a:r>
            <a:r>
              <a:rPr lang="zh-CN" altLang="en-US" sz="1800" dirty="0"/>
              <a:t>和</a:t>
            </a:r>
            <a:r>
              <a:rPr lang="en-US" altLang="zh-CN" sz="1800" dirty="0"/>
              <a:t>PLT</a:t>
            </a:r>
            <a:r>
              <a:rPr lang="zh-CN" altLang="en-US" sz="1800" dirty="0"/>
              <a:t>（过程链接表，</a:t>
            </a:r>
            <a:r>
              <a:rPr lang="en-US" altLang="zh-CN" sz="1800" dirty="0"/>
              <a:t>Procedure</a:t>
            </a:r>
            <a:r>
              <a:rPr lang="zh-CN" altLang="en-US" sz="1800" dirty="0"/>
              <a:t> </a:t>
            </a:r>
            <a:r>
              <a:rPr lang="en-US" altLang="zh-CN" sz="1800" dirty="0"/>
              <a:t>Linkage</a:t>
            </a:r>
            <a:r>
              <a:rPr lang="zh-CN" altLang="en-US" sz="1800" dirty="0"/>
              <a:t> </a:t>
            </a:r>
            <a:r>
              <a:rPr lang="en-US" altLang="zh-CN" sz="1800" dirty="0"/>
              <a:t>Table</a:t>
            </a:r>
            <a:r>
              <a:rPr lang="zh-CN" altLang="en-US" sz="1800" dirty="0"/>
              <a:t>）</a:t>
            </a:r>
            <a:endParaRPr lang="en-US" altLang="zh-CN" sz="1800" dirty="0"/>
          </a:p>
          <a:p>
            <a:pPr lvl="3"/>
            <a:r>
              <a:rPr lang="en-US" altLang="zh-CN" sz="1500" dirty="0"/>
              <a:t>GOT</a:t>
            </a:r>
            <a:r>
              <a:rPr lang="zh-CN" altLang="en-US" sz="1500" dirty="0"/>
              <a:t>是</a:t>
            </a:r>
            <a:r>
              <a:rPr lang="en-US" altLang="zh-CN" sz="1500" dirty="0"/>
              <a:t>.data</a:t>
            </a:r>
            <a:r>
              <a:rPr lang="zh-CN" altLang="en-US" sz="1500" dirty="0"/>
              <a:t>的一部分，而</a:t>
            </a:r>
            <a:r>
              <a:rPr lang="en-US" altLang="zh-CN" sz="1500" dirty="0"/>
              <a:t>PLT</a:t>
            </a:r>
            <a:r>
              <a:rPr lang="zh-CN" altLang="en-US" sz="1500" dirty="0"/>
              <a:t>是</a:t>
            </a:r>
            <a:r>
              <a:rPr lang="en-US" altLang="zh-CN" sz="1500" dirty="0"/>
              <a:t>.text</a:t>
            </a:r>
            <a:r>
              <a:rPr lang="zh-CN" altLang="en-US" sz="1500" dirty="0"/>
              <a:t>的一部分</a:t>
            </a:r>
            <a:endParaRPr lang="en-US" altLang="zh-CN" sz="1500" dirty="0"/>
          </a:p>
          <a:p>
            <a:pPr lvl="2"/>
            <a:r>
              <a:rPr lang="zh-CN" altLang="en-US" sz="1800" dirty="0"/>
              <a:t>调用共享库的任何函数时，调用则必须有自己的</a:t>
            </a:r>
            <a:r>
              <a:rPr lang="en-US" altLang="zh-CN" sz="1800" dirty="0"/>
              <a:t>GOT</a:t>
            </a:r>
            <a:r>
              <a:rPr lang="zh-CN" altLang="en-US" sz="1800" dirty="0"/>
              <a:t>和</a:t>
            </a:r>
            <a:r>
              <a:rPr lang="en-US" altLang="zh-CN" sz="1800" dirty="0"/>
              <a:t>PLT</a:t>
            </a:r>
          </a:p>
          <a:p>
            <a:pPr lvl="2"/>
            <a:r>
              <a:rPr lang="zh-CN" altLang="en-US" sz="1800" dirty="0"/>
              <a:t>首次调用时</a:t>
            </a:r>
            <a:r>
              <a:rPr lang="zh-CN" altLang="en-US" sz="1800" dirty="0">
                <a:solidFill>
                  <a:srgbClr val="FF0000"/>
                </a:solidFill>
              </a:rPr>
              <a:t>分为两个步骤</a:t>
            </a:r>
            <a:r>
              <a:rPr lang="zh-CN" altLang="en-US" sz="1800" dirty="0"/>
              <a:t>：</a:t>
            </a:r>
            <a:endParaRPr lang="en-US" altLang="zh-CN" sz="1800" dirty="0"/>
          </a:p>
          <a:p>
            <a:pPr lvl="3"/>
            <a:r>
              <a:rPr lang="zh-CN" altLang="en-US" sz="1500" dirty="0"/>
              <a:t>第一步完成</a:t>
            </a:r>
            <a:r>
              <a:rPr lang="en-US" altLang="zh-CN" sz="1500" dirty="0"/>
              <a:t>GOT</a:t>
            </a:r>
            <a:r>
              <a:rPr lang="zh-CN" altLang="en-US" sz="1500" dirty="0"/>
              <a:t>内容的改写</a:t>
            </a:r>
            <a:endParaRPr lang="en-US" altLang="zh-CN" sz="1500" dirty="0"/>
          </a:p>
          <a:p>
            <a:pPr lvl="3"/>
            <a:r>
              <a:rPr lang="zh-CN" altLang="en-US" sz="1500" dirty="0"/>
              <a:t>第二步再次启动调用</a:t>
            </a:r>
            <a:endParaRPr lang="en-US" altLang="zh-CN" sz="1500" dirty="0"/>
          </a:p>
          <a:p>
            <a:pPr lvl="2"/>
            <a:r>
              <a:rPr lang="zh-CN" altLang="en-US" sz="1800" dirty="0"/>
              <a:t>后续调用则直接通过</a:t>
            </a:r>
            <a:r>
              <a:rPr lang="en-US" altLang="zh-CN" sz="1800" dirty="0"/>
              <a:t>GOT</a:t>
            </a:r>
            <a:r>
              <a:rPr lang="zh-CN" altLang="en-US" sz="1800" dirty="0"/>
              <a:t>一步完成调用</a:t>
            </a:r>
            <a:endParaRPr lang="en-US" altLang="zh-CN" sz="1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4">
                                            <p:txEl>
                                              <p:pRg st="1" end="1"/>
                                            </p:txEl>
                                          </p:spTgt>
                                        </p:tgtEl>
                                        <p:attrNameLst>
                                          <p:attrName>style.visibility</p:attrName>
                                        </p:attrNameLst>
                                      </p:cBhvr>
                                      <p:to>
                                        <p:strVal val="visible"/>
                                      </p:to>
                                    </p:set>
                                    <p:animEffect transition="in" filter="wipe(down)">
                                      <p:cBhvr>
                                        <p:cTn id="7" dur="500"/>
                                        <p:tgtEl>
                                          <p:spTgt spid="34">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4">
                                            <p:txEl>
                                              <p:pRg st="2" end="2"/>
                                            </p:txEl>
                                          </p:spTgt>
                                        </p:tgtEl>
                                        <p:attrNameLst>
                                          <p:attrName>style.visibility</p:attrName>
                                        </p:attrNameLst>
                                      </p:cBhvr>
                                      <p:to>
                                        <p:strVal val="visible"/>
                                      </p:to>
                                    </p:set>
                                    <p:animEffect transition="in" filter="wipe(down)">
                                      <p:cBhvr>
                                        <p:cTn id="12" dur="500"/>
                                        <p:tgtEl>
                                          <p:spTgt spid="3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4">
                                            <p:txEl>
                                              <p:pRg st="3" end="3"/>
                                            </p:txEl>
                                          </p:spTgt>
                                        </p:tgtEl>
                                        <p:attrNameLst>
                                          <p:attrName>style.visibility</p:attrName>
                                        </p:attrNameLst>
                                      </p:cBhvr>
                                      <p:to>
                                        <p:strVal val="visible"/>
                                      </p:to>
                                    </p:set>
                                    <p:animEffect transition="in" filter="wipe(down)">
                                      <p:cBhvr>
                                        <p:cTn id="17" dur="500"/>
                                        <p:tgtEl>
                                          <p:spTgt spid="3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4">
                                            <p:txEl>
                                              <p:pRg st="4" end="4"/>
                                            </p:txEl>
                                          </p:spTgt>
                                        </p:tgtEl>
                                        <p:attrNameLst>
                                          <p:attrName>style.visibility</p:attrName>
                                        </p:attrNameLst>
                                      </p:cBhvr>
                                      <p:to>
                                        <p:strVal val="visible"/>
                                      </p:to>
                                    </p:set>
                                    <p:animEffect transition="in" filter="wipe(down)">
                                      <p:cBhvr>
                                        <p:cTn id="22" dur="500"/>
                                        <p:tgtEl>
                                          <p:spTgt spid="34">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4">
                                            <p:txEl>
                                              <p:pRg st="5" end="5"/>
                                            </p:txEl>
                                          </p:spTgt>
                                        </p:tgtEl>
                                        <p:attrNameLst>
                                          <p:attrName>style.visibility</p:attrName>
                                        </p:attrNameLst>
                                      </p:cBhvr>
                                      <p:to>
                                        <p:strVal val="visible"/>
                                      </p:to>
                                    </p:set>
                                    <p:animEffect transition="in" filter="wipe(down)">
                                      <p:cBhvr>
                                        <p:cTn id="27" dur="500"/>
                                        <p:tgtEl>
                                          <p:spTgt spid="34">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4">
                                            <p:txEl>
                                              <p:pRg st="6" end="6"/>
                                            </p:txEl>
                                          </p:spTgt>
                                        </p:tgtEl>
                                        <p:attrNameLst>
                                          <p:attrName>style.visibility</p:attrName>
                                        </p:attrNameLst>
                                      </p:cBhvr>
                                      <p:to>
                                        <p:strVal val="visible"/>
                                      </p:to>
                                    </p:set>
                                    <p:animEffect transition="in" filter="wipe(down)">
                                      <p:cBhvr>
                                        <p:cTn id="32" dur="500"/>
                                        <p:tgtEl>
                                          <p:spTgt spid="34">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4">
                                            <p:txEl>
                                              <p:pRg st="7" end="7"/>
                                            </p:txEl>
                                          </p:spTgt>
                                        </p:tgtEl>
                                        <p:attrNameLst>
                                          <p:attrName>style.visibility</p:attrName>
                                        </p:attrNameLst>
                                      </p:cBhvr>
                                      <p:to>
                                        <p:strVal val="visible"/>
                                      </p:to>
                                    </p:set>
                                    <p:animEffect transition="in" filter="wipe(down)">
                                      <p:cBhvr>
                                        <p:cTn id="37" dur="500"/>
                                        <p:tgtEl>
                                          <p:spTgt spid="34">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4">
                                            <p:txEl>
                                              <p:pRg st="8" end="8"/>
                                            </p:txEl>
                                          </p:spTgt>
                                        </p:tgtEl>
                                        <p:attrNameLst>
                                          <p:attrName>style.visibility</p:attrName>
                                        </p:attrNameLst>
                                      </p:cBhvr>
                                      <p:to>
                                        <p:strVal val="visible"/>
                                      </p:to>
                                    </p:set>
                                    <p:animEffect transition="in" filter="wipe(down)">
                                      <p:cBhvr>
                                        <p:cTn id="42" dur="500"/>
                                        <p:tgtEl>
                                          <p:spTgt spid="34">
                                            <p:txEl>
                                              <p:pRg st="8" end="8"/>
                                            </p:txEl>
                                          </p:spTgt>
                                        </p:tgtEl>
                                      </p:cBhvr>
                                    </p:animEffect>
                                  </p:childTnLst>
                                </p:cTn>
                              </p:par>
                              <p:par>
                                <p:cTn id="43" presetID="22" presetClass="entr" presetSubtype="4" fill="hold" nodeType="withEffect">
                                  <p:stCondLst>
                                    <p:cond delay="0"/>
                                  </p:stCondLst>
                                  <p:childTnLst>
                                    <p:set>
                                      <p:cBhvr>
                                        <p:cTn id="44" dur="1" fill="hold">
                                          <p:stCondLst>
                                            <p:cond delay="0"/>
                                          </p:stCondLst>
                                        </p:cTn>
                                        <p:tgtEl>
                                          <p:spTgt spid="34">
                                            <p:txEl>
                                              <p:pRg st="9" end="9"/>
                                            </p:txEl>
                                          </p:spTgt>
                                        </p:tgtEl>
                                        <p:attrNameLst>
                                          <p:attrName>style.visibility</p:attrName>
                                        </p:attrNameLst>
                                      </p:cBhvr>
                                      <p:to>
                                        <p:strVal val="visible"/>
                                      </p:to>
                                    </p:set>
                                    <p:animEffect transition="in" filter="wipe(down)">
                                      <p:cBhvr>
                                        <p:cTn id="45" dur="500"/>
                                        <p:tgtEl>
                                          <p:spTgt spid="34">
                                            <p:txEl>
                                              <p:pRg st="9" end="9"/>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4" fill="hold" nodeType="clickEffect">
                                  <p:stCondLst>
                                    <p:cond delay="0"/>
                                  </p:stCondLst>
                                  <p:childTnLst>
                                    <p:set>
                                      <p:cBhvr>
                                        <p:cTn id="49" dur="1" fill="hold">
                                          <p:stCondLst>
                                            <p:cond delay="0"/>
                                          </p:stCondLst>
                                        </p:cTn>
                                        <p:tgtEl>
                                          <p:spTgt spid="34">
                                            <p:txEl>
                                              <p:pRg st="10" end="10"/>
                                            </p:txEl>
                                          </p:spTgt>
                                        </p:tgtEl>
                                        <p:attrNameLst>
                                          <p:attrName>style.visibility</p:attrName>
                                        </p:attrNameLst>
                                      </p:cBhvr>
                                      <p:to>
                                        <p:strVal val="visible"/>
                                      </p:to>
                                    </p:set>
                                    <p:animEffect transition="in" filter="wipe(down)">
                                      <p:cBhvr>
                                        <p:cTn id="50" dur="500"/>
                                        <p:tgtEl>
                                          <p:spTgt spid="34">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nvSpPr>
        <p:spPr>
          <a:xfrm>
            <a:off x="1752085" y="1533540"/>
            <a:ext cx="6689189" cy="600075"/>
          </a:xfrm>
          <a:prstGeom prst="rect">
            <a:avLst/>
          </a:prstGeom>
          <a:solidFill>
            <a:srgbClr val="FFFFFF">
              <a:lumMod val="40000"/>
              <a:lumOff val="60000"/>
            </a:srgbClr>
          </a:solidFill>
          <a:ln w="25400" cap="flat" cmpd="sng" algn="ctr">
            <a:noFill/>
            <a:prstDash val="solid"/>
          </a:ln>
          <a:effectLst/>
        </p:spPr>
        <p:txBody>
          <a:bodyPr rtlCol="0" anchor="ctr"/>
          <a:lstStyle/>
          <a:p>
            <a:pPr algn="ctr"/>
            <a:endParaRPr lang="zh-CN" altLang="en-US"/>
          </a:p>
        </p:txBody>
      </p:sp>
      <p:sp>
        <p:nvSpPr>
          <p:cNvPr id="31" name="灯片编号占位符 1"/>
          <p:cNvSpPr>
            <a:spLocks noGrp="1"/>
          </p:cNvSpPr>
          <p:nvPr/>
        </p:nvSpPr>
        <p:spPr>
          <a:xfrm>
            <a:off x="6198870" y="5747052"/>
            <a:ext cx="2133600" cy="273844"/>
          </a:xfrm>
          <a:prstGeom prst="rect">
            <a:avLst/>
          </a:prstGeom>
          <a:noFill/>
          <a:ln w="9525">
            <a:noFill/>
            <a:miter lim="800000"/>
          </a:ln>
          <a:effectLst/>
        </p:spPr>
        <p:txBody>
          <a:bodyPr vert="horz" wrap="square" lIns="91440" tIns="45720" rIns="91440" bIns="45720" numCol="1" anchor="t" anchorCtr="0" compatLnSpc="1"/>
          <a:lstStyle>
            <a:defPPr>
              <a:defRPr lang="zh-CN"/>
            </a:defPPr>
            <a:lvl1pPr marL="0" algn="r" defTabSz="914400" rtl="0" eaLnBrk="1" latinLnBrk="0" hangingPunct="1">
              <a:defRPr sz="1400" kern="1200">
                <a:solidFill>
                  <a:srgbClr val="000000"/>
                </a:solidFill>
                <a:latin typeface="Arial" panose="020B0604020202020204" pitchFamily="34" charset="0"/>
                <a:ea typeface="宋体" panose="02010600030101010101" pitchFamily="2" charset="-122"/>
                <a:cs typeface="+mn-ea"/>
              </a:defRPr>
            </a:lvl1pPr>
            <a:lvl2pPr marL="4572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2pPr>
            <a:lvl3pPr marL="9144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3pPr>
            <a:lvl4pPr marL="13716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4pPr>
            <a:lvl5pPr marL="18288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5pPr>
            <a:lvl6pPr marL="22860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6pPr>
            <a:lvl7pPr marL="27432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7pPr>
            <a:lvl8pPr marL="32004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8pPr>
            <a:lvl9pPr marL="3657600" algn="l" defTabSz="914400" rtl="0" eaLnBrk="1" latinLnBrk="0" hangingPunct="1">
              <a:defRPr sz="1800" kern="1200">
                <a:solidFill>
                  <a:srgbClr val="000000"/>
                </a:solidFill>
                <a:latin typeface="Arial" panose="020B0604020202020204" pitchFamily="34" charset="0"/>
                <a:ea typeface="宋体" panose="02010600030101010101" pitchFamily="2" charset="-122"/>
                <a:cs typeface="+mn-ea"/>
              </a:defRPr>
            </a:lvl9pPr>
          </a:lstStyle>
          <a:p>
            <a:pPr>
              <a:defRPr/>
            </a:pPr>
            <a:fld id="{891184C0-916E-4CCA-8FFE-169A3289BBF6}" type="slidenum">
              <a:rPr lang="zh-CN" altLang="en-US" smtClean="0"/>
              <a:pPr>
                <a:defRPr/>
              </a:pPr>
              <a:t>93</a:t>
            </a:fld>
            <a:endParaRPr lang="zh-CN" altLang="en-US"/>
          </a:p>
        </p:txBody>
      </p:sp>
      <p:sp>
        <p:nvSpPr>
          <p:cNvPr id="32" name="矩形 31"/>
          <p:cNvSpPr/>
          <p:nvPr/>
        </p:nvSpPr>
        <p:spPr>
          <a:xfrm>
            <a:off x="142158" y="207582"/>
            <a:ext cx="1661859" cy="369332"/>
          </a:xfrm>
          <a:prstGeom prst="rect">
            <a:avLst/>
          </a:prstGeom>
        </p:spPr>
        <p:txBody>
          <a:bodyPr wrap="square">
            <a:spAutoFit/>
          </a:bodyPr>
          <a:lstStyle/>
          <a:p>
            <a:r>
              <a:rPr lang="zh-CN" altLang="en-US" b="1" dirty="0" smtClean="0"/>
              <a:t>延迟邦定示例：</a:t>
            </a:r>
            <a:endParaRPr lang="zh-CN" altLang="en-US" b="1" dirty="0"/>
          </a:p>
        </p:txBody>
      </p:sp>
      <p:sp>
        <p:nvSpPr>
          <p:cNvPr id="33" name="矩形 32"/>
          <p:cNvSpPr/>
          <p:nvPr/>
        </p:nvSpPr>
        <p:spPr>
          <a:xfrm>
            <a:off x="103782" y="973020"/>
            <a:ext cx="8714824" cy="1754326"/>
          </a:xfrm>
          <a:prstGeom prst="rect">
            <a:avLst/>
          </a:prstGeom>
        </p:spPr>
        <p:txBody>
          <a:bodyPr wrap="square">
            <a:spAutoFit/>
          </a:bodyPr>
          <a:lstStyle/>
          <a:p>
            <a:r>
              <a:rPr lang="en-US" altLang="zh-CN" b="1" dirty="0" smtClean="0">
                <a:solidFill>
                  <a:srgbClr val="000000">
                    <a:lumMod val="60000"/>
                    <a:lumOff val="40000"/>
                  </a:srgbClr>
                </a:solidFill>
                <a:latin typeface="TimesTen-Roman"/>
              </a:rPr>
              <a:t>Address 	Entry </a:t>
            </a:r>
            <a:r>
              <a:rPr lang="zh-CN" altLang="en-US" b="1" dirty="0" smtClean="0">
                <a:solidFill>
                  <a:srgbClr val="000000">
                    <a:lumMod val="60000"/>
                    <a:lumOff val="40000"/>
                  </a:srgbClr>
                </a:solidFill>
                <a:latin typeface="TimesTen-Roman"/>
              </a:rPr>
              <a:t> </a:t>
            </a:r>
            <a:r>
              <a:rPr lang="en-US" altLang="zh-CN" b="1" dirty="0" smtClean="0">
                <a:solidFill>
                  <a:srgbClr val="000000">
                    <a:lumMod val="60000"/>
                    <a:lumOff val="40000"/>
                  </a:srgbClr>
                </a:solidFill>
                <a:latin typeface="TimesTen-Roman"/>
              </a:rPr>
              <a:t>Contents 	Description</a:t>
            </a:r>
            <a:endParaRPr lang="en-US" altLang="zh-CN" b="1" dirty="0">
              <a:solidFill>
                <a:srgbClr val="000000">
                  <a:lumMod val="60000"/>
                  <a:lumOff val="40000"/>
                </a:srgbClr>
              </a:solidFill>
              <a:latin typeface="TimesTen-Roman"/>
            </a:endParaRPr>
          </a:p>
          <a:p>
            <a:r>
              <a:rPr lang="en-US" altLang="zh-CN" dirty="0">
                <a:latin typeface="TimesTen-Roman"/>
              </a:rPr>
              <a:t>08049674 </a:t>
            </a:r>
            <a:r>
              <a:rPr lang="en-US" altLang="zh-CN" dirty="0" smtClean="0">
                <a:latin typeface="TimesTen-Roman"/>
              </a:rPr>
              <a:t>	GOT[0</a:t>
            </a:r>
            <a:r>
              <a:rPr lang="en-US" altLang="zh-CN" dirty="0">
                <a:latin typeface="TimesTen-Roman"/>
              </a:rPr>
              <a:t>] 0804969c </a:t>
            </a:r>
            <a:r>
              <a:rPr lang="en-US" altLang="zh-CN" dirty="0" smtClean="0">
                <a:latin typeface="TimesTen-Roman"/>
              </a:rPr>
              <a:t>	</a:t>
            </a:r>
            <a:r>
              <a:rPr lang="en-US" altLang="zh-CN" dirty="0" smtClean="0">
                <a:latin typeface="ZztexMono-Regular"/>
              </a:rPr>
              <a:t>.</a:t>
            </a:r>
            <a:r>
              <a:rPr lang="en-US" altLang="zh-CN" dirty="0" err="1" smtClean="0">
                <a:latin typeface="ZztexMono-Regular"/>
              </a:rPr>
              <a:t>dynami</a:t>
            </a:r>
            <a:r>
              <a:rPr lang="zh-CN" altLang="en-US" dirty="0" smtClean="0">
                <a:latin typeface="ZztexMono-Regular"/>
              </a:rPr>
              <a:t>节的</a:t>
            </a:r>
            <a:r>
              <a:rPr lang="zh-CN" altLang="en-US" dirty="0">
                <a:latin typeface="ZztexMono-Regular"/>
              </a:rPr>
              <a:t>地址</a:t>
            </a:r>
            <a:endParaRPr lang="en-US" altLang="zh-CN" dirty="0">
              <a:latin typeface="TimesTen-Roman"/>
            </a:endParaRPr>
          </a:p>
          <a:p>
            <a:r>
              <a:rPr lang="en-US" altLang="zh-CN" dirty="0">
                <a:latin typeface="TimesTen-Roman"/>
              </a:rPr>
              <a:t>08049678 </a:t>
            </a:r>
            <a:r>
              <a:rPr lang="en-US" altLang="zh-CN" dirty="0" smtClean="0">
                <a:latin typeface="TimesTen-Roman"/>
              </a:rPr>
              <a:t>	GOT[1</a:t>
            </a:r>
            <a:r>
              <a:rPr lang="en-US" altLang="zh-CN" dirty="0">
                <a:latin typeface="TimesTen-Roman"/>
              </a:rPr>
              <a:t>] 4000a9f8 </a:t>
            </a:r>
            <a:r>
              <a:rPr lang="en-US" altLang="zh-CN" dirty="0" smtClean="0">
                <a:latin typeface="TimesTen-Roman"/>
              </a:rPr>
              <a:t>	identifying </a:t>
            </a:r>
            <a:r>
              <a:rPr lang="en-US" altLang="zh-CN" dirty="0">
                <a:latin typeface="TimesTen-Roman"/>
              </a:rPr>
              <a:t>info for the linker</a:t>
            </a:r>
          </a:p>
          <a:p>
            <a:r>
              <a:rPr lang="en-US" altLang="zh-CN" dirty="0">
                <a:latin typeface="TimesTen-Roman"/>
              </a:rPr>
              <a:t>0804967c </a:t>
            </a:r>
            <a:r>
              <a:rPr lang="en-US" altLang="zh-CN" dirty="0" smtClean="0">
                <a:latin typeface="TimesTen-Roman"/>
              </a:rPr>
              <a:t>	GOT[2</a:t>
            </a:r>
            <a:r>
              <a:rPr lang="en-US" altLang="zh-CN" dirty="0">
                <a:latin typeface="TimesTen-Roman"/>
              </a:rPr>
              <a:t>] 4000596f </a:t>
            </a:r>
            <a:r>
              <a:rPr lang="en-US" altLang="zh-CN" dirty="0" smtClean="0">
                <a:latin typeface="TimesTen-Roman"/>
              </a:rPr>
              <a:t>	</a:t>
            </a:r>
            <a:r>
              <a:rPr lang="zh-CN" altLang="en-US" dirty="0" smtClean="0">
                <a:latin typeface="TimesTen-Roman"/>
              </a:rPr>
              <a:t>动态链接器的入口</a:t>
            </a:r>
            <a:endParaRPr lang="en-US" altLang="zh-CN" dirty="0" smtClean="0">
              <a:latin typeface="TimesTen-Roman"/>
            </a:endParaRPr>
          </a:p>
          <a:p>
            <a:r>
              <a:rPr lang="en-US" altLang="zh-CN" dirty="0" smtClean="0">
                <a:latin typeface="TimesTen-Roman"/>
              </a:rPr>
              <a:t>08049680 	GOT[3</a:t>
            </a:r>
            <a:r>
              <a:rPr lang="en-US" altLang="zh-CN" dirty="0">
                <a:latin typeface="TimesTen-Roman"/>
              </a:rPr>
              <a:t>] 0804845a </a:t>
            </a:r>
            <a:r>
              <a:rPr lang="en-US" altLang="zh-CN" dirty="0" smtClean="0">
                <a:latin typeface="TimesTen-Roman"/>
              </a:rPr>
              <a:t>	address </a:t>
            </a:r>
            <a:r>
              <a:rPr lang="en-US" altLang="zh-CN" dirty="0">
                <a:latin typeface="TimesTen-Roman"/>
              </a:rPr>
              <a:t>of </a:t>
            </a:r>
            <a:r>
              <a:rPr lang="en-US" altLang="zh-CN" dirty="0" err="1">
                <a:latin typeface="ZztexMono-Regular"/>
              </a:rPr>
              <a:t>pushl</a:t>
            </a:r>
            <a:r>
              <a:rPr lang="en-US" altLang="zh-CN" dirty="0">
                <a:latin typeface="ZztexMono-Regular"/>
              </a:rPr>
              <a:t> </a:t>
            </a:r>
            <a:r>
              <a:rPr lang="en-US" altLang="zh-CN" dirty="0">
                <a:latin typeface="TimesTen-Roman"/>
              </a:rPr>
              <a:t>in PLT[1] </a:t>
            </a:r>
            <a:r>
              <a:rPr lang="en-US" altLang="zh-CN" b="1" i="1" dirty="0">
                <a:solidFill>
                  <a:srgbClr val="FF0000"/>
                </a:solidFill>
                <a:latin typeface="TimesTen-Roman"/>
              </a:rPr>
              <a:t>(</a:t>
            </a:r>
            <a:r>
              <a:rPr lang="en-US" altLang="zh-CN" b="1" i="1" dirty="0" err="1">
                <a:solidFill>
                  <a:srgbClr val="FF0000"/>
                </a:solidFill>
                <a:latin typeface="ZztexMono-Regular"/>
              </a:rPr>
              <a:t>printf</a:t>
            </a:r>
            <a:r>
              <a:rPr lang="en-US" altLang="zh-CN" b="1" i="1" dirty="0">
                <a:solidFill>
                  <a:srgbClr val="FF0000"/>
                </a:solidFill>
                <a:latin typeface="TimesTen-Roman"/>
              </a:rPr>
              <a:t>)</a:t>
            </a:r>
          </a:p>
          <a:p>
            <a:r>
              <a:rPr lang="en-US" altLang="zh-CN" dirty="0">
                <a:latin typeface="TimesTen-Roman"/>
              </a:rPr>
              <a:t>08049684 </a:t>
            </a:r>
            <a:r>
              <a:rPr lang="en-US" altLang="zh-CN" dirty="0" smtClean="0">
                <a:latin typeface="TimesTen-Roman"/>
              </a:rPr>
              <a:t>	GOT[4</a:t>
            </a:r>
            <a:r>
              <a:rPr lang="en-US" altLang="zh-CN" dirty="0">
                <a:latin typeface="TimesTen-Roman"/>
              </a:rPr>
              <a:t>] 0804846a </a:t>
            </a:r>
            <a:r>
              <a:rPr lang="en-US" altLang="zh-CN" dirty="0" smtClean="0">
                <a:latin typeface="TimesTen-Roman"/>
              </a:rPr>
              <a:t>	address </a:t>
            </a:r>
            <a:r>
              <a:rPr lang="en-US" altLang="zh-CN" dirty="0">
                <a:latin typeface="TimesTen-Roman"/>
              </a:rPr>
              <a:t>of </a:t>
            </a:r>
            <a:r>
              <a:rPr lang="en-US" altLang="zh-CN" dirty="0" err="1">
                <a:latin typeface="ZztexMono-Regular"/>
              </a:rPr>
              <a:t>pushl</a:t>
            </a:r>
            <a:r>
              <a:rPr lang="en-US" altLang="zh-CN" dirty="0">
                <a:latin typeface="ZztexMono-Regular"/>
              </a:rPr>
              <a:t> </a:t>
            </a:r>
            <a:r>
              <a:rPr lang="en-US" altLang="zh-CN" dirty="0">
                <a:latin typeface="TimesTen-Roman"/>
              </a:rPr>
              <a:t>in PLT[2] </a:t>
            </a:r>
            <a:r>
              <a:rPr lang="en-US" altLang="zh-CN" b="1" i="1" dirty="0">
                <a:solidFill>
                  <a:srgbClr val="FF0000"/>
                </a:solidFill>
                <a:latin typeface="TimesTen-Roman"/>
              </a:rPr>
              <a:t>(</a:t>
            </a:r>
            <a:r>
              <a:rPr lang="en-US" altLang="zh-CN" b="1" i="1" dirty="0" err="1">
                <a:solidFill>
                  <a:srgbClr val="FF0000"/>
                </a:solidFill>
                <a:latin typeface="TimesTen-Roman"/>
              </a:rPr>
              <a:t>addvec</a:t>
            </a:r>
            <a:r>
              <a:rPr lang="en-US" altLang="zh-CN" b="1" i="1" dirty="0">
                <a:solidFill>
                  <a:srgbClr val="FF0000"/>
                </a:solidFill>
                <a:latin typeface="TimesTen-Roman"/>
              </a:rPr>
              <a:t>)</a:t>
            </a:r>
            <a:endParaRPr lang="zh-CN" altLang="en-US" b="1" i="1" dirty="0">
              <a:solidFill>
                <a:srgbClr val="FF0000"/>
              </a:solidFill>
              <a:latin typeface="TimesTen-Roman"/>
            </a:endParaRPr>
          </a:p>
        </p:txBody>
      </p:sp>
      <p:sp>
        <p:nvSpPr>
          <p:cNvPr id="34" name="矩形 33"/>
          <p:cNvSpPr/>
          <p:nvPr/>
        </p:nvSpPr>
        <p:spPr>
          <a:xfrm>
            <a:off x="887361" y="3038044"/>
            <a:ext cx="7931245" cy="3662541"/>
          </a:xfrm>
          <a:prstGeom prst="rect">
            <a:avLst/>
          </a:prstGeom>
        </p:spPr>
        <p:txBody>
          <a:bodyPr wrap="square">
            <a:spAutoFit/>
          </a:bodyPr>
          <a:lstStyle/>
          <a:p>
            <a:r>
              <a:rPr lang="en-US" altLang="zh-CN" sz="1600" dirty="0">
                <a:solidFill>
                  <a:srgbClr val="000000"/>
                </a:solidFill>
                <a:latin typeface="ZztexMono-Regular"/>
              </a:rPr>
              <a:t>PLT[0]</a:t>
            </a:r>
          </a:p>
          <a:p>
            <a:r>
              <a:rPr lang="en-US" altLang="zh-CN" sz="1600" dirty="0">
                <a:solidFill>
                  <a:srgbClr val="000000"/>
                </a:solidFill>
                <a:latin typeface="ZztexMono-Regular"/>
              </a:rPr>
              <a:t>08048444: </a:t>
            </a:r>
            <a:r>
              <a:rPr lang="en-US" altLang="zh-CN" sz="1600" dirty="0" err="1">
                <a:solidFill>
                  <a:srgbClr val="000000"/>
                </a:solidFill>
                <a:latin typeface="ZztexMono-Regular"/>
              </a:rPr>
              <a:t>ff</a:t>
            </a:r>
            <a:r>
              <a:rPr lang="en-US" altLang="zh-CN" sz="1600" dirty="0">
                <a:solidFill>
                  <a:srgbClr val="000000"/>
                </a:solidFill>
                <a:latin typeface="ZztexMono-Regular"/>
              </a:rPr>
              <a:t> 35 78 96 04 08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pushl</a:t>
            </a:r>
            <a:r>
              <a:rPr lang="en-US" altLang="zh-CN" sz="1600" dirty="0" smtClean="0">
                <a:solidFill>
                  <a:srgbClr val="000000"/>
                </a:solidFill>
                <a:latin typeface="ZztexMono-Regular"/>
              </a:rPr>
              <a:t> </a:t>
            </a:r>
            <a:r>
              <a:rPr lang="en-US" altLang="zh-CN" sz="1600" dirty="0">
                <a:solidFill>
                  <a:srgbClr val="000000"/>
                </a:solidFill>
                <a:latin typeface="ZztexMono-Regular"/>
              </a:rPr>
              <a:t>0x8049678 </a:t>
            </a:r>
            <a:r>
              <a:rPr lang="en-US" altLang="zh-CN" sz="1100" i="1" dirty="0">
                <a:solidFill>
                  <a:srgbClr val="00AEF0"/>
                </a:solidFill>
                <a:latin typeface="ZztexMono-Italic"/>
              </a:rPr>
              <a:t>push &amp;GOT[1]</a:t>
            </a:r>
          </a:p>
          <a:p>
            <a:r>
              <a:rPr lang="en-US" altLang="zh-CN" sz="1600" dirty="0">
                <a:solidFill>
                  <a:srgbClr val="000000"/>
                </a:solidFill>
                <a:latin typeface="ZztexMono-Regular"/>
              </a:rPr>
              <a:t>804844a: </a:t>
            </a:r>
            <a:r>
              <a:rPr lang="en-US" altLang="zh-CN" sz="1600" dirty="0" err="1">
                <a:solidFill>
                  <a:srgbClr val="000000"/>
                </a:solidFill>
                <a:latin typeface="ZztexMono-Regular"/>
              </a:rPr>
              <a:t>ff</a:t>
            </a:r>
            <a:r>
              <a:rPr lang="en-US" altLang="zh-CN" sz="1600" dirty="0">
                <a:solidFill>
                  <a:srgbClr val="000000"/>
                </a:solidFill>
                <a:latin typeface="ZztexMono-Regular"/>
              </a:rPr>
              <a:t> 25 7c 96 04 08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jmp</a:t>
            </a:r>
            <a:r>
              <a:rPr lang="en-US" altLang="zh-CN" sz="1600" dirty="0" smtClean="0">
                <a:solidFill>
                  <a:srgbClr val="000000"/>
                </a:solidFill>
                <a:latin typeface="ZztexMono-Regular"/>
              </a:rPr>
              <a:t> </a:t>
            </a:r>
            <a:r>
              <a:rPr lang="en-US" altLang="zh-CN" sz="1600" dirty="0">
                <a:solidFill>
                  <a:srgbClr val="000000"/>
                </a:solidFill>
                <a:latin typeface="ZztexMono-Regular"/>
              </a:rPr>
              <a:t>*0x804967c </a:t>
            </a:r>
            <a:r>
              <a:rPr lang="en-US" altLang="zh-CN" sz="1100" i="1" dirty="0" err="1">
                <a:solidFill>
                  <a:srgbClr val="00AEF0"/>
                </a:solidFill>
                <a:latin typeface="ZztexMono-Italic"/>
              </a:rPr>
              <a:t>jmp</a:t>
            </a:r>
            <a:r>
              <a:rPr lang="en-US" altLang="zh-CN" sz="1100" i="1" dirty="0">
                <a:solidFill>
                  <a:srgbClr val="00AEF0"/>
                </a:solidFill>
                <a:latin typeface="ZztexMono-Italic"/>
              </a:rPr>
              <a:t> to *GOT[2](</a:t>
            </a:r>
            <a:r>
              <a:rPr lang="zh-CN" altLang="en-US" sz="1100" i="1" dirty="0">
                <a:solidFill>
                  <a:srgbClr val="00AEF0"/>
                </a:solidFill>
                <a:latin typeface="ZztexMono-Italic"/>
              </a:rPr>
              <a:t>链接器</a:t>
            </a:r>
            <a:r>
              <a:rPr lang="en-US" altLang="zh-CN" sz="1100" i="1" dirty="0">
                <a:solidFill>
                  <a:srgbClr val="00AEF0"/>
                </a:solidFill>
                <a:latin typeface="ZztexMono-Italic"/>
              </a:rPr>
              <a:t>linker)</a:t>
            </a:r>
          </a:p>
          <a:p>
            <a:r>
              <a:rPr lang="en-US" altLang="zh-CN" sz="1600" dirty="0">
                <a:solidFill>
                  <a:srgbClr val="000000"/>
                </a:solidFill>
                <a:latin typeface="ZztexMono-Regular"/>
              </a:rPr>
              <a:t>8048450: 00 00 </a:t>
            </a:r>
            <a:r>
              <a:rPr lang="en-US" altLang="zh-CN" sz="1100" i="1" dirty="0">
                <a:solidFill>
                  <a:srgbClr val="00AEF0"/>
                </a:solidFill>
                <a:latin typeface="ZztexMono-Italic"/>
              </a:rPr>
              <a:t>padding</a:t>
            </a:r>
          </a:p>
          <a:p>
            <a:r>
              <a:rPr lang="en-US" altLang="zh-CN" sz="1600" dirty="0">
                <a:solidFill>
                  <a:srgbClr val="000000"/>
                </a:solidFill>
                <a:latin typeface="ZztexMono-Regular"/>
              </a:rPr>
              <a:t>8048452: 00 00 </a:t>
            </a:r>
            <a:r>
              <a:rPr lang="en-US" altLang="zh-CN" sz="1100" i="1" dirty="0">
                <a:solidFill>
                  <a:srgbClr val="00AEF0"/>
                </a:solidFill>
                <a:latin typeface="ZztexMono-Italic"/>
              </a:rPr>
              <a:t>padding</a:t>
            </a:r>
          </a:p>
          <a:p>
            <a:r>
              <a:rPr lang="en-US" altLang="zh-CN" sz="1600" dirty="0">
                <a:solidFill>
                  <a:srgbClr val="000000"/>
                </a:solidFill>
                <a:latin typeface="ZztexMono-Regular"/>
              </a:rPr>
              <a:t>PLT[1] </a:t>
            </a:r>
            <a:r>
              <a:rPr lang="en-US" altLang="zh-CN" sz="1600" dirty="0">
                <a:solidFill>
                  <a:srgbClr val="FF0000"/>
                </a:solidFill>
                <a:latin typeface="ZztexMono-Regular"/>
              </a:rPr>
              <a:t>&lt;</a:t>
            </a:r>
            <a:r>
              <a:rPr lang="en-US" altLang="zh-CN" sz="1600" dirty="0" err="1">
                <a:solidFill>
                  <a:srgbClr val="FF0000"/>
                </a:solidFill>
                <a:latin typeface="ZztexMono-Regular"/>
              </a:rPr>
              <a:t>printf</a:t>
            </a:r>
            <a:r>
              <a:rPr lang="en-US" altLang="zh-CN" sz="1600" dirty="0">
                <a:solidFill>
                  <a:srgbClr val="FF0000"/>
                </a:solidFill>
                <a:latin typeface="ZztexMono-Regular"/>
              </a:rPr>
              <a:t>&gt;</a:t>
            </a:r>
          </a:p>
          <a:p>
            <a:r>
              <a:rPr lang="en-US" altLang="zh-CN" sz="1600" dirty="0">
                <a:solidFill>
                  <a:srgbClr val="000000"/>
                </a:solidFill>
                <a:latin typeface="ZztexMono-Regular"/>
              </a:rPr>
              <a:t>8048454: </a:t>
            </a:r>
            <a:r>
              <a:rPr lang="en-US" altLang="zh-CN" sz="1600" dirty="0" err="1">
                <a:solidFill>
                  <a:srgbClr val="000000"/>
                </a:solidFill>
                <a:latin typeface="ZztexMono-Regular"/>
              </a:rPr>
              <a:t>ff</a:t>
            </a:r>
            <a:r>
              <a:rPr lang="en-US" altLang="zh-CN" sz="1600" dirty="0">
                <a:solidFill>
                  <a:srgbClr val="000000"/>
                </a:solidFill>
                <a:latin typeface="ZztexMono-Regular"/>
              </a:rPr>
              <a:t> 25 80 96 04 08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jmp</a:t>
            </a:r>
            <a:r>
              <a:rPr lang="en-US" altLang="zh-CN" sz="1600" dirty="0" smtClean="0">
                <a:solidFill>
                  <a:srgbClr val="000000"/>
                </a:solidFill>
                <a:latin typeface="ZztexMono-Regular"/>
              </a:rPr>
              <a:t> </a:t>
            </a:r>
            <a:r>
              <a:rPr lang="en-US" altLang="zh-CN" sz="1600" dirty="0">
                <a:solidFill>
                  <a:srgbClr val="000000"/>
                </a:solidFill>
                <a:latin typeface="ZztexMono-Regular"/>
              </a:rPr>
              <a:t>*0x8049680 </a:t>
            </a:r>
            <a:r>
              <a:rPr lang="en-US" altLang="zh-CN" sz="1100" i="1" dirty="0" err="1">
                <a:solidFill>
                  <a:srgbClr val="00AEF0"/>
                </a:solidFill>
                <a:latin typeface="ZztexMono-Italic"/>
              </a:rPr>
              <a:t>jmp</a:t>
            </a:r>
            <a:r>
              <a:rPr lang="en-US" altLang="zh-CN" sz="1100" i="1" dirty="0">
                <a:solidFill>
                  <a:srgbClr val="00AEF0"/>
                </a:solidFill>
                <a:latin typeface="ZztexMono-Italic"/>
              </a:rPr>
              <a:t> to *GOT[3]</a:t>
            </a:r>
          </a:p>
          <a:p>
            <a:r>
              <a:rPr lang="en-US" altLang="zh-CN" sz="1600" dirty="0">
                <a:solidFill>
                  <a:srgbClr val="000000"/>
                </a:solidFill>
                <a:latin typeface="ZztexMono-Regular"/>
              </a:rPr>
              <a:t>804845a: 68 00 00 00 00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pushl</a:t>
            </a:r>
            <a:r>
              <a:rPr lang="en-US" altLang="zh-CN" sz="1600" dirty="0" smtClean="0">
                <a:solidFill>
                  <a:srgbClr val="000000"/>
                </a:solidFill>
                <a:latin typeface="ZztexMono-Regular"/>
              </a:rPr>
              <a:t> </a:t>
            </a:r>
            <a:r>
              <a:rPr lang="en-US" altLang="zh-CN" sz="1600" dirty="0">
                <a:solidFill>
                  <a:srgbClr val="000000"/>
                </a:solidFill>
                <a:latin typeface="ZztexMono-Regular"/>
              </a:rPr>
              <a:t>$0x0 </a:t>
            </a:r>
            <a:r>
              <a:rPr lang="en-US" altLang="zh-CN" sz="1100" i="1" dirty="0">
                <a:solidFill>
                  <a:srgbClr val="00AEF0"/>
                </a:solidFill>
                <a:latin typeface="ZztexMono-Italic"/>
              </a:rPr>
              <a:t>ID for </a:t>
            </a:r>
            <a:r>
              <a:rPr lang="en-US" altLang="zh-CN" sz="1100" i="1" dirty="0" err="1">
                <a:solidFill>
                  <a:srgbClr val="00AEF0"/>
                </a:solidFill>
                <a:latin typeface="ZztexMono-Italic"/>
              </a:rPr>
              <a:t>printf</a:t>
            </a:r>
            <a:endParaRPr lang="en-US" altLang="zh-CN" sz="1100" i="1" dirty="0">
              <a:solidFill>
                <a:srgbClr val="00AEF0"/>
              </a:solidFill>
              <a:latin typeface="ZztexMono-Italic"/>
            </a:endParaRPr>
          </a:p>
          <a:p>
            <a:r>
              <a:rPr lang="en-US" altLang="zh-CN" sz="1600" dirty="0">
                <a:solidFill>
                  <a:srgbClr val="000000"/>
                </a:solidFill>
                <a:latin typeface="ZztexMono-Regular"/>
              </a:rPr>
              <a:t>804845f: e9 e0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jmp</a:t>
            </a:r>
            <a:r>
              <a:rPr lang="en-US" altLang="zh-CN" sz="1600" dirty="0" smtClean="0">
                <a:solidFill>
                  <a:srgbClr val="000000"/>
                </a:solidFill>
                <a:latin typeface="ZztexMono-Regular"/>
              </a:rPr>
              <a:t> </a:t>
            </a:r>
            <a:r>
              <a:rPr lang="en-US" altLang="zh-CN" sz="1600" dirty="0">
                <a:solidFill>
                  <a:srgbClr val="000000"/>
                </a:solidFill>
                <a:latin typeface="ZztexMono-Regular"/>
              </a:rPr>
              <a:t>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p>
          <a:p>
            <a:r>
              <a:rPr lang="en-US" altLang="zh-CN" sz="1600" dirty="0">
                <a:solidFill>
                  <a:srgbClr val="000000"/>
                </a:solidFill>
                <a:latin typeface="ZztexMono-Regular"/>
              </a:rPr>
              <a:t>PLT[2] </a:t>
            </a:r>
            <a:r>
              <a:rPr lang="en-US" altLang="zh-CN" sz="1600" dirty="0">
                <a:solidFill>
                  <a:srgbClr val="FF0000"/>
                </a:solidFill>
                <a:latin typeface="ZztexMono-Regular"/>
              </a:rPr>
              <a:t>&lt;</a:t>
            </a:r>
            <a:r>
              <a:rPr lang="en-US" altLang="zh-CN" sz="1600" dirty="0" err="1">
                <a:solidFill>
                  <a:srgbClr val="FF0000"/>
                </a:solidFill>
                <a:latin typeface="ZztexMono-Regular"/>
              </a:rPr>
              <a:t>addvec</a:t>
            </a:r>
            <a:r>
              <a:rPr lang="en-US" altLang="zh-CN" sz="1600" dirty="0">
                <a:solidFill>
                  <a:srgbClr val="FF0000"/>
                </a:solidFill>
                <a:latin typeface="ZztexMono-Regular"/>
              </a:rPr>
              <a:t>&gt;</a:t>
            </a:r>
          </a:p>
          <a:p>
            <a:r>
              <a:rPr lang="en-US" altLang="zh-CN" sz="1600" dirty="0">
                <a:solidFill>
                  <a:srgbClr val="000000"/>
                </a:solidFill>
                <a:latin typeface="ZztexMono-Regular"/>
              </a:rPr>
              <a:t>8048464: </a:t>
            </a:r>
            <a:r>
              <a:rPr lang="en-US" altLang="zh-CN" sz="1600" dirty="0" err="1">
                <a:solidFill>
                  <a:srgbClr val="000000"/>
                </a:solidFill>
                <a:latin typeface="ZztexMono-Regular"/>
              </a:rPr>
              <a:t>ff</a:t>
            </a:r>
            <a:r>
              <a:rPr lang="en-US" altLang="zh-CN" sz="1600" dirty="0">
                <a:solidFill>
                  <a:srgbClr val="000000"/>
                </a:solidFill>
                <a:latin typeface="ZztexMono-Regular"/>
              </a:rPr>
              <a:t> 25 84 96 04 08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jmp</a:t>
            </a:r>
            <a:r>
              <a:rPr lang="en-US" altLang="zh-CN" sz="1600" dirty="0" smtClean="0">
                <a:solidFill>
                  <a:srgbClr val="000000"/>
                </a:solidFill>
                <a:latin typeface="ZztexMono-Regular"/>
              </a:rPr>
              <a:t> </a:t>
            </a:r>
            <a:r>
              <a:rPr lang="en-US" altLang="zh-CN" sz="1600" dirty="0">
                <a:solidFill>
                  <a:srgbClr val="000000"/>
                </a:solidFill>
                <a:latin typeface="ZztexMono-Regular"/>
              </a:rPr>
              <a:t>*0x8049684 </a:t>
            </a:r>
            <a:r>
              <a:rPr lang="en-US" altLang="zh-CN" sz="1100" i="1" dirty="0">
                <a:solidFill>
                  <a:srgbClr val="00AEF0"/>
                </a:solidFill>
                <a:latin typeface="ZztexMono-Italic"/>
              </a:rPr>
              <a:t>jump to *GOT[4]</a:t>
            </a:r>
          </a:p>
          <a:p>
            <a:r>
              <a:rPr lang="en-US" altLang="zh-CN" sz="1600" dirty="0">
                <a:solidFill>
                  <a:srgbClr val="000000"/>
                </a:solidFill>
                <a:latin typeface="ZztexMono-Regular"/>
              </a:rPr>
              <a:t>804846a: 68 08 00 00 00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pushl</a:t>
            </a:r>
            <a:r>
              <a:rPr lang="en-US" altLang="zh-CN" sz="1600" dirty="0" smtClean="0">
                <a:solidFill>
                  <a:srgbClr val="000000"/>
                </a:solidFill>
                <a:latin typeface="ZztexMono-Regular"/>
              </a:rPr>
              <a:t> </a:t>
            </a:r>
            <a:r>
              <a:rPr lang="en-US" altLang="zh-CN" sz="1600" dirty="0">
                <a:solidFill>
                  <a:srgbClr val="000000"/>
                </a:solidFill>
                <a:latin typeface="ZztexMono-Regular"/>
              </a:rPr>
              <a:t>$0x8 </a:t>
            </a:r>
            <a:r>
              <a:rPr lang="en-US" altLang="zh-CN" sz="1100" i="1" dirty="0">
                <a:solidFill>
                  <a:srgbClr val="00AEF0"/>
                </a:solidFill>
                <a:latin typeface="ZztexMono-Italic"/>
              </a:rPr>
              <a:t>ID for </a:t>
            </a:r>
            <a:r>
              <a:rPr lang="en-US" altLang="zh-CN" sz="1100" i="1" dirty="0" err="1">
                <a:solidFill>
                  <a:srgbClr val="00AEF0"/>
                </a:solidFill>
                <a:latin typeface="ZztexMono-Italic"/>
              </a:rPr>
              <a:t>addvec</a:t>
            </a:r>
            <a:endParaRPr lang="en-US" altLang="zh-CN" sz="1100" i="1" dirty="0">
              <a:solidFill>
                <a:srgbClr val="00AEF0"/>
              </a:solidFill>
              <a:latin typeface="ZztexMono-Italic"/>
            </a:endParaRPr>
          </a:p>
          <a:p>
            <a:r>
              <a:rPr lang="en-US" altLang="zh-CN" sz="1600" dirty="0">
                <a:solidFill>
                  <a:srgbClr val="000000"/>
                </a:solidFill>
                <a:latin typeface="ZztexMono-Regular"/>
              </a:rPr>
              <a:t>804846f: e9 d0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err="1">
                <a:solidFill>
                  <a:srgbClr val="000000"/>
                </a:solidFill>
                <a:latin typeface="ZztexMono-Regular"/>
              </a:rPr>
              <a:t>ff</a:t>
            </a:r>
            <a:r>
              <a:rPr lang="en-US" altLang="zh-CN" sz="1600" dirty="0">
                <a:solidFill>
                  <a:srgbClr val="000000"/>
                </a:solidFill>
                <a:latin typeface="ZztexMono-Regular"/>
              </a:rPr>
              <a:t> </a:t>
            </a:r>
            <a:r>
              <a:rPr lang="en-US" altLang="zh-CN" sz="1600" dirty="0" smtClean="0">
                <a:solidFill>
                  <a:srgbClr val="000000"/>
                </a:solidFill>
                <a:latin typeface="ZztexMono-Regular"/>
              </a:rPr>
              <a:t>		</a:t>
            </a:r>
            <a:r>
              <a:rPr lang="en-US" altLang="zh-CN" sz="1600" dirty="0" err="1" smtClean="0">
                <a:solidFill>
                  <a:srgbClr val="000000"/>
                </a:solidFill>
                <a:latin typeface="ZztexMono-Regular"/>
              </a:rPr>
              <a:t>jmp</a:t>
            </a:r>
            <a:r>
              <a:rPr lang="en-US" altLang="zh-CN" sz="1600" dirty="0" smtClean="0">
                <a:solidFill>
                  <a:srgbClr val="000000"/>
                </a:solidFill>
                <a:latin typeface="ZztexMono-Regular"/>
              </a:rPr>
              <a:t> </a:t>
            </a:r>
            <a:r>
              <a:rPr lang="en-US" altLang="zh-CN" sz="1600" dirty="0">
                <a:solidFill>
                  <a:srgbClr val="000000"/>
                </a:solidFill>
                <a:latin typeface="ZztexMono-Regular"/>
              </a:rPr>
              <a:t>8048444 </a:t>
            </a:r>
            <a:r>
              <a:rPr lang="en-US" altLang="zh-CN" sz="1100" i="1" dirty="0" err="1">
                <a:solidFill>
                  <a:srgbClr val="00AEF0"/>
                </a:solidFill>
                <a:latin typeface="ZztexMono-Italic"/>
              </a:rPr>
              <a:t>jmp</a:t>
            </a:r>
            <a:r>
              <a:rPr lang="en-US" altLang="zh-CN" sz="1100" i="1" dirty="0">
                <a:solidFill>
                  <a:srgbClr val="00AEF0"/>
                </a:solidFill>
                <a:latin typeface="ZztexMono-Italic"/>
              </a:rPr>
              <a:t> to PLT[0]</a:t>
            </a:r>
          </a:p>
          <a:p>
            <a:r>
              <a:rPr lang="en-US" altLang="zh-CN" sz="1600" dirty="0">
                <a:solidFill>
                  <a:srgbClr val="000000"/>
                </a:solidFill>
                <a:latin typeface="ZztexMono-Regular"/>
              </a:rPr>
              <a:t>&lt;other PLT entries&gt;</a:t>
            </a:r>
            <a:endParaRPr lang="zh-CN" altLang="en-US" sz="1600" dirty="0"/>
          </a:p>
        </p:txBody>
      </p:sp>
      <p:sp>
        <p:nvSpPr>
          <p:cNvPr id="35" name="椭圆 34"/>
          <p:cNvSpPr/>
          <p:nvPr/>
        </p:nvSpPr>
        <p:spPr>
          <a:xfrm>
            <a:off x="2659069" y="2118698"/>
            <a:ext cx="1305765" cy="238434"/>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6" name="椭圆 35"/>
          <p:cNvSpPr/>
          <p:nvPr/>
        </p:nvSpPr>
        <p:spPr>
          <a:xfrm>
            <a:off x="2682793" y="2401487"/>
            <a:ext cx="1305765" cy="259397"/>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37" name="任意多边形 36"/>
          <p:cNvSpPr/>
          <p:nvPr/>
        </p:nvSpPr>
        <p:spPr>
          <a:xfrm>
            <a:off x="629518" y="2236614"/>
            <a:ext cx="2053274" cy="2647467"/>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8" name="任意多边形 37"/>
          <p:cNvSpPr/>
          <p:nvPr/>
        </p:nvSpPr>
        <p:spPr>
          <a:xfrm>
            <a:off x="641660" y="2594447"/>
            <a:ext cx="2161146" cy="3268496"/>
          </a:xfrm>
          <a:custGeom>
            <a:avLst/>
            <a:gdLst>
              <a:gd name="connsiteX0" fmla="*/ 4437004 w 4437004"/>
              <a:gd name="connsiteY0" fmla="*/ 0 h 2914650"/>
              <a:gd name="connsiteX1" fmla="*/ 287914 w 4437004"/>
              <a:gd name="connsiteY1" fmla="*/ 1474470 h 2914650"/>
              <a:gd name="connsiteX2" fmla="*/ 687964 w 4437004"/>
              <a:gd name="connsiteY2" fmla="*/ 2914650 h 2914650"/>
            </a:gdLst>
            <a:ahLst/>
            <a:cxnLst>
              <a:cxn ang="0">
                <a:pos x="connsiteX0" y="connsiteY0"/>
              </a:cxn>
              <a:cxn ang="0">
                <a:pos x="connsiteX1" y="connsiteY1"/>
              </a:cxn>
              <a:cxn ang="0">
                <a:pos x="connsiteX2" y="connsiteY2"/>
              </a:cxn>
            </a:cxnLst>
            <a:rect l="l" t="t" r="r" b="b"/>
            <a:pathLst>
              <a:path w="4437004" h="2914650">
                <a:moveTo>
                  <a:pt x="4437004" y="0"/>
                </a:moveTo>
                <a:cubicBezTo>
                  <a:pt x="2674879" y="494347"/>
                  <a:pt x="912754" y="988695"/>
                  <a:pt x="287914" y="1474470"/>
                </a:cubicBezTo>
                <a:cubicBezTo>
                  <a:pt x="-336926" y="1960245"/>
                  <a:pt x="175519" y="2437447"/>
                  <a:pt x="687964" y="2914650"/>
                </a:cubicBezTo>
              </a:path>
            </a:pathLst>
          </a:custGeom>
          <a:noFill/>
          <a:ln w="25400" cap="flat" cmpd="sng" algn="ctr">
            <a:solidFill>
              <a:srgbClr val="BBE0E3">
                <a:shade val="50000"/>
              </a:srgbClr>
            </a:solidFill>
            <a:prstDash val="solid"/>
            <a:tailEnd type="stealth" w="lg" len="lg"/>
          </a:ln>
          <a:effectLst/>
        </p:spPr>
        <p:txBody>
          <a:bodyPr rtlCol="0" anchor="ctr"/>
          <a:lstStyle/>
          <a:p>
            <a:pPr algn="ctr"/>
            <a:endParaRPr lang="zh-CN" altLang="en-US"/>
          </a:p>
        </p:txBody>
      </p:sp>
      <p:sp>
        <p:nvSpPr>
          <p:cNvPr id="39" name="矩形 38"/>
          <p:cNvSpPr/>
          <p:nvPr/>
        </p:nvSpPr>
        <p:spPr>
          <a:xfrm>
            <a:off x="767348" y="3085600"/>
            <a:ext cx="7478312" cy="1216035"/>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0" name="矩形 39"/>
          <p:cNvSpPr/>
          <p:nvPr/>
        </p:nvSpPr>
        <p:spPr>
          <a:xfrm>
            <a:off x="767348" y="4301635"/>
            <a:ext cx="7478312" cy="978862"/>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1" name="矩形 40"/>
          <p:cNvSpPr/>
          <p:nvPr/>
        </p:nvSpPr>
        <p:spPr>
          <a:xfrm>
            <a:off x="767348" y="5280497"/>
            <a:ext cx="7478312" cy="969398"/>
          </a:xfrm>
          <a:prstGeom prst="rect">
            <a:avLst/>
          </a:prstGeom>
          <a:noFill/>
          <a:ln w="9525" cap="flat" cmpd="sng" algn="ctr">
            <a:solidFill>
              <a:srgbClr val="000000"/>
            </a:solidFill>
            <a:prstDash val="solid"/>
          </a:ln>
          <a:effectLst/>
        </p:spPr>
        <p:txBody>
          <a:bodyPr rtlCol="0" anchor="ctr"/>
          <a:lstStyle/>
          <a:p>
            <a:pPr algn="ctr"/>
            <a:endParaRPr lang="zh-CN" altLang="en-US"/>
          </a:p>
        </p:txBody>
      </p:sp>
      <p:sp>
        <p:nvSpPr>
          <p:cNvPr id="42" name="矩形 41"/>
          <p:cNvSpPr/>
          <p:nvPr/>
        </p:nvSpPr>
        <p:spPr>
          <a:xfrm>
            <a:off x="82627" y="647717"/>
            <a:ext cx="1871910" cy="369332"/>
          </a:xfrm>
          <a:prstGeom prst="rect">
            <a:avLst/>
          </a:prstGeom>
        </p:spPr>
        <p:txBody>
          <a:bodyPr wrap="square">
            <a:spAutoFit/>
          </a:bodyPr>
          <a:lstStyle/>
          <a:p>
            <a:r>
              <a:rPr lang="en-US" altLang="zh-CN" dirty="0" err="1" smtClean="0">
                <a:latin typeface="TimesTen-Roman"/>
              </a:rPr>
              <a:t>main.o</a:t>
            </a:r>
            <a:r>
              <a:rPr lang="zh-CN" altLang="en-US" dirty="0" smtClean="0">
                <a:latin typeface="TimesTen-Roman"/>
              </a:rPr>
              <a:t>的</a:t>
            </a:r>
            <a:r>
              <a:rPr lang="en-US" altLang="zh-CN" dirty="0" smtClean="0">
                <a:latin typeface="TimesTen-Roman"/>
              </a:rPr>
              <a:t>GOT</a:t>
            </a:r>
            <a:r>
              <a:rPr lang="zh-CN" altLang="en-US" dirty="0" smtClean="0">
                <a:latin typeface="TimesTen-Roman"/>
              </a:rPr>
              <a:t>：</a:t>
            </a:r>
            <a:endParaRPr lang="en-US" altLang="zh-CN" dirty="0">
              <a:latin typeface="TimesTen-Roman"/>
            </a:endParaRPr>
          </a:p>
        </p:txBody>
      </p:sp>
      <p:sp>
        <p:nvSpPr>
          <p:cNvPr id="43" name="矩形 42"/>
          <p:cNvSpPr/>
          <p:nvPr/>
        </p:nvSpPr>
        <p:spPr>
          <a:xfrm>
            <a:off x="-63183" y="2800729"/>
            <a:ext cx="1685077" cy="369332"/>
          </a:xfrm>
          <a:prstGeom prst="rect">
            <a:avLst/>
          </a:prstGeom>
        </p:spPr>
        <p:txBody>
          <a:bodyPr wrap="none">
            <a:spAutoFit/>
          </a:bodyPr>
          <a:lstStyle/>
          <a:p>
            <a:r>
              <a:rPr lang="en-US" altLang="zh-CN" dirty="0" err="1" smtClean="0">
                <a:latin typeface="TimesTen-Roman"/>
              </a:rPr>
              <a:t>main.o</a:t>
            </a:r>
            <a:r>
              <a:rPr lang="zh-CN" altLang="en-US" dirty="0" smtClean="0">
                <a:latin typeface="TimesTen-Roman"/>
              </a:rPr>
              <a:t>的</a:t>
            </a:r>
            <a:r>
              <a:rPr lang="en-US" altLang="zh-CN" dirty="0" smtClean="0">
                <a:latin typeface="TimesTen-Roman"/>
              </a:rPr>
              <a:t>PLT</a:t>
            </a:r>
            <a:r>
              <a:rPr lang="zh-CN" altLang="en-US" dirty="0" smtClean="0">
                <a:latin typeface="TimesTen-Roman"/>
              </a:rPr>
              <a:t>：</a:t>
            </a:r>
            <a:endParaRPr lang="en-US" altLang="zh-CN" dirty="0">
              <a:latin typeface="TimesTen-Roman"/>
            </a:endParaRPr>
          </a:p>
        </p:txBody>
      </p:sp>
      <p:sp>
        <p:nvSpPr>
          <p:cNvPr id="44" name="矩形 43"/>
          <p:cNvSpPr/>
          <p:nvPr/>
        </p:nvSpPr>
        <p:spPr>
          <a:xfrm>
            <a:off x="3440212" y="2695884"/>
            <a:ext cx="5378395" cy="369332"/>
          </a:xfrm>
          <a:prstGeom prst="rect">
            <a:avLst/>
          </a:prstGeom>
          <a:solidFill>
            <a:srgbClr val="FFFF00"/>
          </a:solidFill>
        </p:spPr>
        <p:txBody>
          <a:bodyPr wrap="none">
            <a:spAutoFit/>
          </a:bodyPr>
          <a:lstStyle/>
          <a:p>
            <a:r>
              <a:rPr lang="en-US" altLang="zh-CN" dirty="0">
                <a:latin typeface="ZztexMono-Regular"/>
              </a:rPr>
              <a:t>80485bb: e8 a4 </a:t>
            </a:r>
            <a:r>
              <a:rPr lang="en-US" altLang="zh-CN" dirty="0" err="1">
                <a:latin typeface="ZztexMono-Regular"/>
              </a:rPr>
              <a:t>fe</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dirty="0" err="1">
                <a:latin typeface="ZztexMono-Regular"/>
              </a:rPr>
              <a:t>ff</a:t>
            </a:r>
            <a:r>
              <a:rPr lang="en-US" altLang="zh-CN" dirty="0">
                <a:latin typeface="ZztexMono-Regular"/>
              </a:rPr>
              <a:t> </a:t>
            </a:r>
            <a:r>
              <a:rPr lang="en-US" altLang="zh-CN" b="1" dirty="0">
                <a:solidFill>
                  <a:srgbClr val="009242"/>
                </a:solidFill>
                <a:latin typeface="ZztexMono-Regular"/>
              </a:rPr>
              <a:t>call 8048464 &lt;</a:t>
            </a:r>
            <a:r>
              <a:rPr lang="en-US" altLang="zh-CN" b="1" dirty="0" err="1">
                <a:solidFill>
                  <a:srgbClr val="009242"/>
                </a:solidFill>
                <a:latin typeface="ZztexMono-Regular"/>
              </a:rPr>
              <a:t>addvec</a:t>
            </a:r>
            <a:r>
              <a:rPr lang="en-US" altLang="zh-CN" b="1" dirty="0">
                <a:solidFill>
                  <a:srgbClr val="009242"/>
                </a:solidFill>
                <a:latin typeface="ZztexMono-Regular"/>
              </a:rPr>
              <a:t>&gt;</a:t>
            </a:r>
            <a:endParaRPr lang="zh-CN" altLang="en-US" b="1" dirty="0">
              <a:solidFill>
                <a:srgbClr val="009242"/>
              </a:solidFill>
            </a:endParaRPr>
          </a:p>
        </p:txBody>
      </p:sp>
      <p:sp>
        <p:nvSpPr>
          <p:cNvPr id="45" name="椭圆 44"/>
          <p:cNvSpPr/>
          <p:nvPr/>
        </p:nvSpPr>
        <p:spPr>
          <a:xfrm>
            <a:off x="6812280" y="2793112"/>
            <a:ext cx="853660" cy="188198"/>
          </a:xfrm>
          <a:prstGeom prst="ellipse">
            <a:avLst/>
          </a:prstGeom>
          <a:noFill/>
          <a:ln w="25400" cap="flat" cmpd="sng" algn="ctr">
            <a:solidFill>
              <a:srgbClr val="FF0000"/>
            </a:solidFill>
            <a:prstDash val="solid"/>
          </a:ln>
          <a:effectLst/>
        </p:spPr>
        <p:txBody>
          <a:bodyPr rtlCol="0" anchor="ctr"/>
          <a:lstStyle/>
          <a:p>
            <a:pPr algn="ctr"/>
            <a:endParaRPr lang="zh-CN" altLang="en-US"/>
          </a:p>
        </p:txBody>
      </p:sp>
      <p:sp>
        <p:nvSpPr>
          <p:cNvPr id="46" name="任意多边形 45"/>
          <p:cNvSpPr/>
          <p:nvPr/>
        </p:nvSpPr>
        <p:spPr>
          <a:xfrm>
            <a:off x="1651635" y="2914650"/>
            <a:ext cx="5229225" cy="2748496"/>
          </a:xfrm>
          <a:custGeom>
            <a:avLst/>
            <a:gdLst>
              <a:gd name="connsiteX0" fmla="*/ 6972300 w 6972300"/>
              <a:gd name="connsiteY0" fmla="*/ 0 h 3017520"/>
              <a:gd name="connsiteX1" fmla="*/ 5154930 w 6972300"/>
              <a:gd name="connsiteY1" fmla="*/ 2514600 h 3017520"/>
              <a:gd name="connsiteX2" fmla="*/ 1485900 w 6972300"/>
              <a:gd name="connsiteY2" fmla="*/ 2823210 h 3017520"/>
              <a:gd name="connsiteX3" fmla="*/ 0 w 6972300"/>
              <a:gd name="connsiteY3" fmla="*/ 3017520 h 3017520"/>
            </a:gdLst>
            <a:ahLst/>
            <a:cxnLst>
              <a:cxn ang="0">
                <a:pos x="connsiteX0" y="connsiteY0"/>
              </a:cxn>
              <a:cxn ang="0">
                <a:pos x="connsiteX1" y="connsiteY1"/>
              </a:cxn>
              <a:cxn ang="0">
                <a:pos x="connsiteX2" y="connsiteY2"/>
              </a:cxn>
              <a:cxn ang="0">
                <a:pos x="connsiteX3" y="connsiteY3"/>
              </a:cxn>
            </a:cxnLst>
            <a:rect l="l" t="t" r="r" b="b"/>
            <a:pathLst>
              <a:path w="6972300" h="3017520">
                <a:moveTo>
                  <a:pt x="6972300" y="0"/>
                </a:moveTo>
                <a:cubicBezTo>
                  <a:pt x="6520815" y="1022032"/>
                  <a:pt x="6069330" y="2044065"/>
                  <a:pt x="5154930" y="2514600"/>
                </a:cubicBezTo>
                <a:cubicBezTo>
                  <a:pt x="4240530" y="2985135"/>
                  <a:pt x="2345055" y="2739390"/>
                  <a:pt x="1485900" y="2823210"/>
                </a:cubicBezTo>
                <a:cubicBezTo>
                  <a:pt x="626745" y="2907030"/>
                  <a:pt x="313372" y="2962275"/>
                  <a:pt x="0" y="3017520"/>
                </a:cubicBezTo>
              </a:path>
            </a:pathLst>
          </a:custGeom>
          <a:noFill/>
          <a:ln w="25400" cap="flat" cmpd="sng" algn="ctr">
            <a:solidFill>
              <a:srgbClr val="00B050"/>
            </a:solidFill>
            <a:prstDash val="solid"/>
            <a:tailEnd type="stealth" w="lg" len="lg"/>
          </a:ln>
          <a:effectLst/>
        </p:spPr>
        <p:txBody>
          <a:bodyPr rtlCol="0" anchor="ctr"/>
          <a:lstStyle/>
          <a:p>
            <a:pPr algn="ctr"/>
            <a:endParaRPr lang="zh-CN" altLang="en-US"/>
          </a:p>
        </p:txBody>
      </p:sp>
      <p:sp>
        <p:nvSpPr>
          <p:cNvPr id="47" name="文本框 46"/>
          <p:cNvSpPr txBox="1"/>
          <p:nvPr/>
        </p:nvSpPr>
        <p:spPr>
          <a:xfrm>
            <a:off x="4621894" y="447829"/>
            <a:ext cx="3453061" cy="369332"/>
          </a:xfrm>
          <a:prstGeom prst="rect">
            <a:avLst/>
          </a:prstGeom>
          <a:noFill/>
        </p:spPr>
        <p:txBody>
          <a:bodyPr wrap="square" rtlCol="0">
            <a:spAutoFit/>
          </a:bodyPr>
          <a:lstStyle/>
          <a:p>
            <a:r>
              <a:rPr lang="zh-CN" altLang="en-US" dirty="0" smtClean="0"/>
              <a:t>第一次运行后将被修改</a:t>
            </a:r>
            <a:endParaRPr lang="zh-CN" altLang="en-US" dirty="0"/>
          </a:p>
        </p:txBody>
      </p:sp>
      <p:cxnSp>
        <p:nvCxnSpPr>
          <p:cNvPr id="48" name="肘形连接符 47"/>
          <p:cNvCxnSpPr>
            <a:stCxn id="35" idx="6"/>
            <a:endCxn id="47" idx="1"/>
          </p:cNvCxnSpPr>
          <p:nvPr/>
        </p:nvCxnSpPr>
        <p:spPr>
          <a:xfrm flipV="1">
            <a:off x="3953510" y="632460"/>
            <a:ext cx="657225" cy="1605915"/>
          </a:xfrm>
          <a:prstGeom prst="bentConnector3">
            <a:avLst>
              <a:gd name="adj1" fmla="val 50048"/>
            </a:avLst>
          </a:prstGeom>
          <a:noFill/>
          <a:ln w="9525" cap="flat" cmpd="sng" algn="ctr">
            <a:solidFill>
              <a:srgbClr val="2D2D8A">
                <a:lumMod val="60000"/>
                <a:lumOff val="40000"/>
              </a:srgbClr>
            </a:solidFill>
            <a:prstDash val="solid"/>
            <a:tailEnd type="triangle"/>
          </a:ln>
          <a:effectLst/>
        </p:spPr>
      </p:cxnSp>
      <p:cxnSp>
        <p:nvCxnSpPr>
          <p:cNvPr id="49" name="肘形连接符 48"/>
          <p:cNvCxnSpPr>
            <a:stCxn id="36" idx="6"/>
            <a:endCxn id="47" idx="1"/>
          </p:cNvCxnSpPr>
          <p:nvPr/>
        </p:nvCxnSpPr>
        <p:spPr>
          <a:xfrm flipV="1">
            <a:off x="3977005" y="632460"/>
            <a:ext cx="633730" cy="1898650"/>
          </a:xfrm>
          <a:prstGeom prst="bentConnector3">
            <a:avLst>
              <a:gd name="adj1" fmla="val 50000"/>
            </a:avLst>
          </a:prstGeom>
          <a:noFill/>
          <a:ln w="9525" cap="flat" cmpd="sng" algn="ctr">
            <a:solidFill>
              <a:srgbClr val="2D2D8A">
                <a:lumMod val="60000"/>
                <a:lumOff val="40000"/>
              </a:srgbClr>
            </a:solidFill>
            <a:prstDash val="solid"/>
            <a:tailEnd type="triangle"/>
          </a:ln>
          <a:effectLst/>
        </p:spPr>
      </p:cxn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le 1"/>
          <p:cNvSpPr>
            <a:spLocks noGrp="1"/>
          </p:cNvSpPr>
          <p:nvPr/>
        </p:nvSpPr>
        <p:spPr>
          <a:xfrm>
            <a:off x="357018" y="207078"/>
            <a:ext cx="7592093" cy="762000"/>
          </a:xfrm>
          <a:prstGeom prst="rect">
            <a:avLst/>
          </a:prstGeom>
          <a:noFill/>
          <a:ln w="9525">
            <a:noFill/>
            <a:miter lim="800000"/>
          </a:ln>
        </p:spPr>
        <p:txBody>
          <a:bodyPr vert="horz" wrap="square" lIns="91440" tIns="45720" rIns="91440" bIns="45720" numCol="1" anchor="ctr" anchorCtr="0" compatLnSpc="1"/>
          <a:lstStyle>
            <a:lvl1pPr marL="119380" indent="-119380" algn="l" rtl="0" eaLnBrk="1" fontAlgn="base" hangingPunct="1">
              <a:spcBef>
                <a:spcPct val="0"/>
              </a:spcBef>
              <a:spcAft>
                <a:spcPct val="0"/>
              </a:spcAft>
              <a:defRPr sz="3600" b="1">
                <a:solidFill>
                  <a:srgbClr val="000000"/>
                </a:solidFill>
                <a:latin typeface="Calibri" panose="020F0502020204030204" pitchFamily="34" charset="0"/>
                <a:ea typeface="+mn-ea"/>
                <a:cs typeface="+mn-ea"/>
              </a:defRPr>
            </a:lvl1pPr>
            <a:lvl2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2pPr>
            <a:lvl3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3pPr>
            <a:lvl4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4pPr>
            <a:lvl5pPr marL="119380" indent="-119380" algn="l" rtl="0" eaLnBrk="1" fontAlgn="base" hangingPunct="1">
              <a:spcBef>
                <a:spcPct val="0"/>
              </a:spcBef>
              <a:spcAft>
                <a:spcPct val="0"/>
              </a:spcAft>
              <a:defRPr sz="3600" b="1">
                <a:solidFill>
                  <a:srgbClr val="000000"/>
                </a:solidFill>
                <a:latin typeface="Arial Narrow" panose="020B0606020202030204" pitchFamily="34" charset="0"/>
              </a:defRPr>
            </a:lvl5pPr>
            <a:lvl6pPr marL="576580" algn="l" rtl="0" eaLnBrk="1" fontAlgn="base" hangingPunct="1">
              <a:spcBef>
                <a:spcPct val="0"/>
              </a:spcBef>
              <a:spcAft>
                <a:spcPct val="0"/>
              </a:spcAft>
              <a:defRPr sz="3600" b="1">
                <a:solidFill>
                  <a:srgbClr val="000000"/>
                </a:solidFill>
                <a:latin typeface="Arial Narrow" panose="020B0606020202030204" pitchFamily="34" charset="0"/>
              </a:defRPr>
            </a:lvl6pPr>
            <a:lvl7pPr marL="1033780" algn="l" rtl="0" eaLnBrk="1" fontAlgn="base" hangingPunct="1">
              <a:spcBef>
                <a:spcPct val="0"/>
              </a:spcBef>
              <a:spcAft>
                <a:spcPct val="0"/>
              </a:spcAft>
              <a:defRPr sz="3600" b="1">
                <a:solidFill>
                  <a:srgbClr val="000000"/>
                </a:solidFill>
                <a:latin typeface="Arial Narrow" panose="020B0606020202030204" pitchFamily="34" charset="0"/>
              </a:defRPr>
            </a:lvl7pPr>
            <a:lvl8pPr marL="1490980" algn="l" rtl="0" eaLnBrk="1" fontAlgn="base" hangingPunct="1">
              <a:spcBef>
                <a:spcPct val="0"/>
              </a:spcBef>
              <a:spcAft>
                <a:spcPct val="0"/>
              </a:spcAft>
              <a:defRPr sz="3600" b="1">
                <a:solidFill>
                  <a:srgbClr val="000000"/>
                </a:solidFill>
                <a:latin typeface="Arial Narrow" panose="020B0606020202030204" pitchFamily="34" charset="0"/>
              </a:defRPr>
            </a:lvl8pPr>
            <a:lvl9pPr marL="1948180" algn="l" rtl="0" eaLnBrk="1" fontAlgn="base" hangingPunct="1">
              <a:spcBef>
                <a:spcPct val="0"/>
              </a:spcBef>
              <a:spcAft>
                <a:spcPct val="0"/>
              </a:spcAft>
              <a:defRPr sz="3600" b="1">
                <a:solidFill>
                  <a:srgbClr val="000000"/>
                </a:solidFill>
                <a:latin typeface="Arial Narrow" panose="020B0606020202030204" pitchFamily="34" charset="0"/>
              </a:defRPr>
            </a:lvl9pPr>
          </a:lstStyle>
          <a:p>
            <a:r>
              <a:rPr lang="en-US" dirty="0" smtClean="0"/>
              <a:t>本章小结	</a:t>
            </a:r>
            <a:endParaRPr lang="en-US" dirty="0"/>
          </a:p>
        </p:txBody>
      </p:sp>
      <p:sp>
        <p:nvSpPr>
          <p:cNvPr id="30" name="Content Placeholder 2"/>
          <p:cNvSpPr>
            <a:spLocks noGrp="1"/>
          </p:cNvSpPr>
          <p:nvPr/>
        </p:nvSpPr>
        <p:spPr>
          <a:xfrm>
            <a:off x="362585" y="893445"/>
            <a:ext cx="7896225" cy="4972050"/>
          </a:xfrm>
          <a:prstGeom prst="rect">
            <a:avLst/>
          </a:prstGeom>
          <a:noFill/>
          <a:ln w="9525">
            <a:noFill/>
            <a:miter lim="800000"/>
          </a:ln>
        </p:spPr>
        <p:txBody>
          <a:bodyPr vert="horz" wrap="square" lIns="91440" tIns="45720" rIns="91440" bIns="45720" numCol="1" anchor="t" anchorCtr="0" compatLnSpc="1"/>
          <a:lstStyle>
            <a:lvl1pPr marL="342900" indent="-342900" algn="l" rtl="0" eaLnBrk="1" fontAlgn="base" hangingPunct="1">
              <a:spcBef>
                <a:spcPct val="20000"/>
              </a:spcBef>
              <a:spcAft>
                <a:spcPct val="0"/>
              </a:spcAft>
              <a:buClr>
                <a:srgbClr val="990000"/>
              </a:buClr>
              <a:buSzPct val="60000"/>
              <a:buFont typeface="Wingdings 2" panose="05020102010507070707" pitchFamily="18" charset="2"/>
              <a:buChar char="¢"/>
              <a:defRPr sz="2400" b="1">
                <a:solidFill>
                  <a:srgbClr val="000000"/>
                </a:solidFill>
                <a:latin typeface="Calibri" panose="020F0502020204030204" pitchFamily="34" charset="0"/>
                <a:ea typeface="+mn-ea"/>
                <a:cs typeface="+mn-ea"/>
              </a:defRPr>
            </a:lvl1pPr>
            <a:lvl2pPr marL="742950" indent="-285750" algn="l" rtl="0" eaLnBrk="1" fontAlgn="base" hangingPunct="1">
              <a:spcBef>
                <a:spcPct val="20000"/>
              </a:spcBef>
              <a:spcAft>
                <a:spcPct val="0"/>
              </a:spcAft>
              <a:buClr>
                <a:srgbClr val="990000"/>
              </a:buClr>
              <a:buSzPct val="110000"/>
              <a:buFont typeface="Wingdings" panose="05000000000000000000" pitchFamily="2" charset="2"/>
              <a:buChar char="§"/>
              <a:defRPr sz="2000">
                <a:solidFill>
                  <a:srgbClr val="000000"/>
                </a:solidFill>
                <a:latin typeface="Calibri" panose="020F0502020204030204" pitchFamily="34" charset="0"/>
              </a:defRPr>
            </a:lvl2pPr>
            <a:lvl3pPr marL="1143000" indent="-228600" algn="l" rtl="0" eaLnBrk="1" fontAlgn="base" hangingPunct="1">
              <a:spcBef>
                <a:spcPct val="20000"/>
              </a:spcBef>
              <a:spcAft>
                <a:spcPct val="0"/>
              </a:spcAft>
              <a:buSzPct val="80000"/>
              <a:buFont typeface="Wingdings" panose="05000000000000000000" pitchFamily="2" charset="2"/>
              <a:buChar char="§"/>
              <a:defRPr sz="2000">
                <a:solidFill>
                  <a:srgbClr val="000000"/>
                </a:solidFill>
                <a:latin typeface="Calibri" panose="020F0502020204030204" pitchFamily="34" charset="0"/>
              </a:defRPr>
            </a:lvl3pPr>
            <a:lvl4pPr marL="1600200" indent="-228600" algn="l" rtl="0" eaLnBrk="1" fontAlgn="base" hangingPunct="1">
              <a:spcBef>
                <a:spcPct val="20000"/>
              </a:spcBef>
              <a:spcAft>
                <a:spcPct val="0"/>
              </a:spcAft>
              <a:buChar char="–"/>
              <a:defRPr sz="2000">
                <a:solidFill>
                  <a:srgbClr val="000000"/>
                </a:solidFill>
                <a:latin typeface="Calibri" panose="020F0502020204030204" pitchFamily="34" charset="0"/>
              </a:defRPr>
            </a:lvl4pPr>
            <a:lvl5pPr marL="2057400" indent="-228600" algn="l" rtl="0" eaLnBrk="1" fontAlgn="base" hangingPunct="1">
              <a:spcBef>
                <a:spcPct val="20000"/>
              </a:spcBef>
              <a:spcAft>
                <a:spcPct val="0"/>
              </a:spcAft>
              <a:buChar char="»"/>
              <a:defRPr sz="2000">
                <a:solidFill>
                  <a:srgbClr val="000000"/>
                </a:solidFill>
                <a:latin typeface="Calibri" panose="020F0502020204030204" pitchFamily="34" charset="0"/>
              </a:defRPr>
            </a:lvl5pPr>
            <a:lvl6pPr marL="2514600" indent="-228600" algn="l" rtl="0" eaLnBrk="1" fontAlgn="base" hangingPunct="1">
              <a:spcBef>
                <a:spcPct val="20000"/>
              </a:spcBef>
              <a:spcAft>
                <a:spcPct val="0"/>
              </a:spcAft>
              <a:buChar char="»"/>
              <a:defRPr sz="2000">
                <a:solidFill>
                  <a:srgbClr val="000000"/>
                </a:solidFill>
                <a:latin typeface="Arial" panose="020B0604020202020204" pitchFamily="34" charset="0"/>
              </a:defRPr>
            </a:lvl6pPr>
            <a:lvl7pPr marL="2971800" indent="-228600" algn="l" rtl="0" eaLnBrk="1" fontAlgn="base" hangingPunct="1">
              <a:spcBef>
                <a:spcPct val="20000"/>
              </a:spcBef>
              <a:spcAft>
                <a:spcPct val="0"/>
              </a:spcAft>
              <a:buChar char="»"/>
              <a:defRPr sz="2000">
                <a:solidFill>
                  <a:srgbClr val="000000"/>
                </a:solidFill>
                <a:latin typeface="Arial" panose="020B0604020202020204" pitchFamily="34" charset="0"/>
              </a:defRPr>
            </a:lvl7pPr>
            <a:lvl8pPr marL="3429000" indent="-228600" algn="l" rtl="0" eaLnBrk="1" fontAlgn="base" hangingPunct="1">
              <a:spcBef>
                <a:spcPct val="20000"/>
              </a:spcBef>
              <a:spcAft>
                <a:spcPct val="0"/>
              </a:spcAft>
              <a:buChar char="»"/>
              <a:defRPr sz="2000">
                <a:solidFill>
                  <a:srgbClr val="000000"/>
                </a:solidFill>
                <a:latin typeface="Arial" panose="020B0604020202020204" pitchFamily="34" charset="0"/>
              </a:defRPr>
            </a:lvl8pPr>
            <a:lvl9pPr marL="3886200" indent="-228600" algn="l" rtl="0" eaLnBrk="1" fontAlgn="base" hangingPunct="1">
              <a:spcBef>
                <a:spcPct val="20000"/>
              </a:spcBef>
              <a:spcAft>
                <a:spcPct val="0"/>
              </a:spcAft>
              <a:buChar char="»"/>
              <a:defRPr sz="2000">
                <a:solidFill>
                  <a:srgbClr val="000000"/>
                </a:solidFill>
                <a:latin typeface="Arial" panose="020B0604020202020204" pitchFamily="34" charset="0"/>
              </a:defRPr>
            </a:lvl9pPr>
          </a:lstStyle>
          <a:p>
            <a:r>
              <a:rPr lang="en-US" dirty="0" smtClean="0"/>
              <a:t>链接处理涉及到三种目标文件格式：可重定位目标文件、可执行目标文件和共享目标文件。共享库文件是一种特殊的可重定位目标。</a:t>
            </a:r>
          </a:p>
          <a:p>
            <a:r>
              <a:rPr lang="en-US" dirty="0" smtClean="0"/>
              <a:t>ELF目标文件格式有链接视图和执行视图两种，前者是可重定位目标格式，后者是可执行目标格式</a:t>
            </a:r>
            <a:r>
              <a:rPr lang="zh-CN" altLang="en-US" dirty="0" smtClean="0">
                <a:ea typeface="宋体" panose="02010600030101010101" pitchFamily="2" charset="-122"/>
              </a:rPr>
              <a:t>。</a:t>
            </a:r>
            <a:endParaRPr lang="en-US" dirty="0" smtClean="0"/>
          </a:p>
          <a:p>
            <a:pPr lvl="1"/>
            <a:r>
              <a:rPr lang="en-US" dirty="0" smtClean="0"/>
              <a:t>链接视图中包含ELF头、各个节以及节头表</a:t>
            </a:r>
          </a:p>
          <a:p>
            <a:pPr lvl="1"/>
            <a:r>
              <a:rPr lang="en-US" dirty="0" smtClean="0"/>
              <a:t>执行视图中包含ELF头、程序头表（段头表）以及各种节组成的段</a:t>
            </a:r>
            <a:endParaRPr lang="en-US" dirty="0"/>
          </a:p>
          <a:p>
            <a:r>
              <a:rPr lang="en-US" smtClean="0"/>
              <a:t>链接分为静态链接和动态链接两种</a:t>
            </a:r>
            <a:r>
              <a:rPr lang="zh-CN" altLang="en-US" smtClean="0">
                <a:ea typeface="宋体" panose="02010600030101010101" pitchFamily="2" charset="-122"/>
              </a:rPr>
              <a:t>。</a:t>
            </a:r>
            <a:r>
              <a:rPr lang="en-US" smtClean="0"/>
              <a:t> </a:t>
            </a:r>
            <a:endParaRPr lang="en-US" dirty="0" smtClean="0"/>
          </a:p>
          <a:p>
            <a:pPr lvl="1" algn="l"/>
            <a:r>
              <a:rPr lang="en-US" sz="2000" dirty="0" smtClean="0">
                <a:ea typeface="+mn-ea"/>
                <a:cs typeface="+mn-cs"/>
                <a:sym typeface="+mn-ea"/>
              </a:rPr>
              <a:t>静态链接将多个可重定位目标模块中相同类型的节合并起来，以生成完全链接的可执行目标文件，其中所有符号的引用都是在虚拟地址空间中确定的最终地址，因而可以直接被加载执行。</a:t>
            </a:r>
          </a:p>
          <a:p>
            <a:pPr lvl="1" algn="l"/>
            <a:r>
              <a:rPr lang="en-US" sz="2000" dirty="0" smtClean="0">
                <a:ea typeface="+mn-ea"/>
                <a:cs typeface="+mn-cs"/>
                <a:sym typeface="+mn-ea"/>
              </a:rPr>
              <a:t>动态链接的可执行目标文件是部分链接的，还有一部分符号的引用地址没有确定，需要利用共享库中定义的符号进行重定位，因而需要由动态链接器来加载共享库并重定位可执行文件中部分符号的引用。</a:t>
            </a:r>
          </a:p>
          <a:p>
            <a:endParaRPr lang="en-US" smtClean="0"/>
          </a:p>
          <a:p>
            <a:pPr marL="0" indent="0">
              <a:buNone/>
            </a:pP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0">
                                            <p:txEl>
                                              <p:pRg st="0" end="0"/>
                                            </p:txEl>
                                          </p:spTgt>
                                        </p:tgtEl>
                                        <p:attrNameLst>
                                          <p:attrName>style.visibility</p:attrName>
                                        </p:attrNameLst>
                                      </p:cBhvr>
                                      <p:to>
                                        <p:strVal val="visible"/>
                                      </p:to>
                                    </p:set>
                                    <p:animEffect transition="in" filter="wipe(down)">
                                      <p:cBhvr>
                                        <p:cTn id="7" dur="500"/>
                                        <p:tgtEl>
                                          <p:spTgt spid="3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0">
                                            <p:txEl>
                                              <p:pRg st="1" end="1"/>
                                            </p:txEl>
                                          </p:spTgt>
                                        </p:tgtEl>
                                        <p:attrNameLst>
                                          <p:attrName>style.visibility</p:attrName>
                                        </p:attrNameLst>
                                      </p:cBhvr>
                                      <p:to>
                                        <p:strVal val="visible"/>
                                      </p:to>
                                    </p:set>
                                    <p:animEffect transition="in" filter="wipe(down)">
                                      <p:cBhvr>
                                        <p:cTn id="12" dur="500"/>
                                        <p:tgtEl>
                                          <p:spTgt spid="3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0">
                                            <p:txEl>
                                              <p:pRg st="2" end="2"/>
                                            </p:txEl>
                                          </p:spTgt>
                                        </p:tgtEl>
                                        <p:attrNameLst>
                                          <p:attrName>style.visibility</p:attrName>
                                        </p:attrNameLst>
                                      </p:cBhvr>
                                      <p:to>
                                        <p:strVal val="visible"/>
                                      </p:to>
                                    </p:set>
                                    <p:animEffect transition="in" filter="wipe(down)">
                                      <p:cBhvr>
                                        <p:cTn id="17" dur="500"/>
                                        <p:tgtEl>
                                          <p:spTgt spid="3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0">
                                            <p:txEl>
                                              <p:pRg st="3" end="3"/>
                                            </p:txEl>
                                          </p:spTgt>
                                        </p:tgtEl>
                                        <p:attrNameLst>
                                          <p:attrName>style.visibility</p:attrName>
                                        </p:attrNameLst>
                                      </p:cBhvr>
                                      <p:to>
                                        <p:strVal val="visible"/>
                                      </p:to>
                                    </p:set>
                                    <p:animEffect transition="in" filter="wipe(down)">
                                      <p:cBhvr>
                                        <p:cTn id="22" dur="500"/>
                                        <p:tgtEl>
                                          <p:spTgt spid="30">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0">
                                            <p:txEl>
                                              <p:pRg st="4" end="4"/>
                                            </p:txEl>
                                          </p:spTgt>
                                        </p:tgtEl>
                                        <p:attrNameLst>
                                          <p:attrName>style.visibility</p:attrName>
                                        </p:attrNameLst>
                                      </p:cBhvr>
                                      <p:to>
                                        <p:strVal val="visible"/>
                                      </p:to>
                                    </p:set>
                                    <p:animEffect transition="in" filter="wipe(down)">
                                      <p:cBhvr>
                                        <p:cTn id="27" dur="500"/>
                                        <p:tgtEl>
                                          <p:spTgt spid="30">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0">
                                            <p:txEl>
                                              <p:pRg st="5" end="5"/>
                                            </p:txEl>
                                          </p:spTgt>
                                        </p:tgtEl>
                                        <p:attrNameLst>
                                          <p:attrName>style.visibility</p:attrName>
                                        </p:attrNameLst>
                                      </p:cBhvr>
                                      <p:to>
                                        <p:strVal val="visible"/>
                                      </p:to>
                                    </p:set>
                                    <p:animEffect transition="in" filter="wipe(down)">
                                      <p:cBhvr>
                                        <p:cTn id="32" dur="500"/>
                                        <p:tgtEl>
                                          <p:spTgt spid="30">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30">
                                            <p:txEl>
                                              <p:pRg st="6" end="6"/>
                                            </p:txEl>
                                          </p:spTgt>
                                        </p:tgtEl>
                                        <p:attrNameLst>
                                          <p:attrName>style.visibility</p:attrName>
                                        </p:attrNameLst>
                                      </p:cBhvr>
                                      <p:to>
                                        <p:strVal val="visible"/>
                                      </p:to>
                                    </p:set>
                                    <p:animEffect transition="in" filter="wipe(down)">
                                      <p:cBhvr>
                                        <p:cTn id="37" dur="500"/>
                                        <p:tgtEl>
                                          <p:spTgt spid="3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85271" y="848990"/>
            <a:ext cx="10559144" cy="4461510"/>
          </a:xfrm>
          <a:prstGeom prst="rect">
            <a:avLst/>
          </a:prstGeom>
        </p:spPr>
        <p:txBody>
          <a:bodyPr wrap="square">
            <a:spAutoFit/>
          </a:bodyPr>
          <a:lstStyle/>
          <a:p>
            <a:endParaRPr lang="en-US" altLang="zh-CN" sz="2000" dirty="0" smtClean="0"/>
          </a:p>
          <a:p>
            <a:r>
              <a:rPr lang="zh-CN" altLang="en-US" sz="2800" b="1" dirty="0" smtClean="0"/>
              <a:t> 学生练习：</a:t>
            </a:r>
            <a:endParaRPr lang="zh-CN" altLang="en-US" sz="2000" b="1" dirty="0" smtClean="0"/>
          </a:p>
          <a:p>
            <a:endParaRPr lang="en-US" altLang="zh-CN" sz="2000" b="1" dirty="0" smtClean="0"/>
          </a:p>
          <a:p>
            <a:pPr lvl="1"/>
            <a:r>
              <a:rPr lang="en-GB" sz="2400" kern="0" dirty="0">
                <a:latin typeface="Calibri" panose="020F0502020204030204" pitchFamily="34" charset="0"/>
                <a:ea typeface="Arial" panose="020B0604020202020204" pitchFamily="34" charset="0"/>
                <a:cs typeface="+mn-ea"/>
              </a:rPr>
              <a:t>请编写简单helloworld.c程序；</a:t>
            </a:r>
          </a:p>
          <a:p>
            <a:pPr lvl="1"/>
            <a:r>
              <a:rPr lang="en-GB" sz="2400" kern="0" dirty="0">
                <a:latin typeface="Calibri" panose="020F0502020204030204" pitchFamily="34" charset="0"/>
                <a:ea typeface="Arial" panose="020B0604020202020204" pitchFamily="34" charset="0"/>
                <a:cs typeface="+mn-ea"/>
              </a:rPr>
              <a:t>执行预处理“gcc –E helloworld.c –o helloworld-pc.c”并查看</a:t>
            </a:r>
          </a:p>
          <a:p>
            <a:pPr lvl="1"/>
            <a:r>
              <a:rPr lang="en-GB" sz="2400" kern="0" dirty="0">
                <a:latin typeface="Calibri" panose="020F0502020204030204" pitchFamily="34" charset="0"/>
                <a:ea typeface="Arial" panose="020B0604020202020204" pitchFamily="34" charset="0"/>
                <a:cs typeface="+mn-ea"/>
              </a:rPr>
              <a:t>预处理输出文件helloworld-pc.c ；</a:t>
            </a:r>
          </a:p>
          <a:p>
            <a:pPr lvl="1"/>
            <a:r>
              <a:rPr lang="en-GB" sz="2400" kern="0" dirty="0">
                <a:latin typeface="Calibri" panose="020F0502020204030204" pitchFamily="34" charset="0"/>
                <a:ea typeface="Arial" panose="020B0604020202020204" pitchFamily="34" charset="0"/>
                <a:cs typeface="+mn-ea"/>
              </a:rPr>
              <a:t>执行C编译命令“gcc –S helloworld-pc.c –o helloworld.s”并查</a:t>
            </a:r>
          </a:p>
          <a:p>
            <a:pPr lvl="1"/>
            <a:r>
              <a:rPr lang="en-GB" sz="2400" kern="0" dirty="0">
                <a:latin typeface="Calibri" panose="020F0502020204030204" pitchFamily="34" charset="0"/>
                <a:ea typeface="Arial" panose="020B0604020202020204" pitchFamily="34" charset="0"/>
                <a:cs typeface="+mn-ea"/>
              </a:rPr>
              <a:t>看输出的汇编程序helloworld.s；</a:t>
            </a:r>
          </a:p>
          <a:p>
            <a:pPr lvl="1"/>
            <a:r>
              <a:rPr lang="en-GB" sz="2400" kern="0" dirty="0">
                <a:latin typeface="Calibri" panose="020F0502020204030204" pitchFamily="34" charset="0"/>
                <a:ea typeface="Arial" panose="020B0604020202020204" pitchFamily="34" charset="0"/>
                <a:cs typeface="+mn-ea"/>
              </a:rPr>
              <a:t>执行“gcc – c helloworld.s –o helloworld.o”完成目标文件的</a:t>
            </a:r>
          </a:p>
          <a:p>
            <a:pPr lvl="1"/>
            <a:r>
              <a:rPr lang="en-GB" sz="2400" kern="0" dirty="0">
                <a:latin typeface="Calibri" panose="020F0502020204030204" pitchFamily="34" charset="0"/>
                <a:ea typeface="Arial" panose="020B0604020202020204" pitchFamily="34" charset="0"/>
                <a:cs typeface="+mn-ea"/>
              </a:rPr>
              <a:t>生成；</a:t>
            </a:r>
          </a:p>
          <a:p>
            <a:pPr lvl="1"/>
            <a:r>
              <a:rPr lang="en-GB" sz="2400" kern="0" dirty="0">
                <a:latin typeface="Calibri" panose="020F0502020204030204" pitchFamily="34" charset="0"/>
                <a:ea typeface="Arial" panose="020B0604020202020204" pitchFamily="34" charset="0"/>
                <a:cs typeface="+mn-ea"/>
              </a:rPr>
              <a:t>最后执行“gcc helloworld.o –o myhello”生成可执行文件myhello</a:t>
            </a:r>
            <a:r>
              <a:rPr lang="zh-CN" altLang="en-GB" sz="2400" kern="0" dirty="0">
                <a:latin typeface="Calibri" panose="020F0502020204030204" pitchFamily="34" charset="0"/>
                <a:ea typeface="宋体" panose="02010600030101010101" pitchFamily="2" charset="-122"/>
                <a:cs typeface="+mn-ea"/>
              </a:rPr>
              <a:t>；</a:t>
            </a:r>
            <a:endParaRPr lang="en-GB" sz="2400" kern="0" dirty="0">
              <a:latin typeface="Calibri" panose="020F0502020204030204" pitchFamily="34" charset="0"/>
              <a:ea typeface="Arial" panose="020B0604020202020204" pitchFamily="34" charset="0"/>
              <a:cs typeface="+mn-ea"/>
            </a:endParaRPr>
          </a:p>
          <a:p>
            <a:pPr lvl="1"/>
            <a:r>
              <a:rPr lang="en-GB" sz="2400" kern="0" dirty="0">
                <a:latin typeface="Calibri" panose="020F0502020204030204" pitchFamily="34" charset="0"/>
                <a:ea typeface="Arial" panose="020B0604020202020204" pitchFamily="34" charset="0"/>
                <a:cs typeface="+mn-ea"/>
              </a:rPr>
              <a:t>最后运行“./myhello”</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10.xml><?xml version="1.0" encoding="utf-8"?>
<a:theme xmlns:a="http://schemas.openxmlformats.org/drawingml/2006/main" name="9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1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1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1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14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6.xml><?xml version="1.0" encoding="utf-8"?>
<a:theme xmlns:a="http://schemas.openxmlformats.org/drawingml/2006/main" name="7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2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3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4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5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6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8_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872</TotalTime>
  <Words>10660</Words>
  <Application>Microsoft Office PowerPoint</Application>
  <PresentationFormat>全屏显示(4:3)</PresentationFormat>
  <Paragraphs>2038</Paragraphs>
  <Slides>95</Slides>
  <Notes>44</Notes>
  <HiddenSlides>0</HiddenSlides>
  <MMClips>0</MMClips>
  <ScaleCrop>false</ScaleCrop>
  <HeadingPairs>
    <vt:vector size="4" baseType="variant">
      <vt:variant>
        <vt:lpstr>主题</vt:lpstr>
      </vt:variant>
      <vt:variant>
        <vt:i4>16</vt:i4>
      </vt:variant>
      <vt:variant>
        <vt:lpstr>幻灯片标题</vt:lpstr>
      </vt:variant>
      <vt:variant>
        <vt:i4>95</vt:i4>
      </vt:variant>
    </vt:vector>
  </HeadingPairs>
  <TitlesOfParts>
    <vt:vector size="111" baseType="lpstr">
      <vt:lpstr>Office 主题​​</vt:lpstr>
      <vt:lpstr>默认设计模板</vt:lpstr>
      <vt:lpstr>1_默认设计模板</vt:lpstr>
      <vt:lpstr>2_默认设计模板</vt:lpstr>
      <vt:lpstr>3_默认设计模板</vt:lpstr>
      <vt:lpstr>4_默认设计模板</vt:lpstr>
      <vt:lpstr>5_默认设计模板</vt:lpstr>
      <vt:lpstr>6_默认设计模板</vt:lpstr>
      <vt:lpstr>8_默认设计模板</vt:lpstr>
      <vt:lpstr>9_默认设计模板</vt:lpstr>
      <vt:lpstr>11_默认设计模板</vt:lpstr>
      <vt:lpstr>12_默认设计模板</vt:lpstr>
      <vt:lpstr>13_默认设计模板</vt:lpstr>
      <vt:lpstr>14_默认设计模板</vt:lpstr>
      <vt:lpstr>1_Office 主题</vt:lpstr>
      <vt:lpstr>7_默认设计模板</vt:lpstr>
      <vt:lpstr>幻灯片 1</vt:lpstr>
      <vt:lpstr>幻灯片 2</vt:lpstr>
      <vt:lpstr>幻灯片 3</vt:lpstr>
      <vt:lpstr>一个典型程序的转换处理过程</vt:lpstr>
      <vt:lpstr>幻灯片 5</vt:lpstr>
      <vt:lpstr>幻灯片 6</vt:lpstr>
      <vt:lpstr>一个C程序例子：</vt:lpstr>
      <vt:lpstr>静态链接：</vt:lpstr>
      <vt:lpstr>使用链接的好处：</vt:lpstr>
      <vt:lpstr>另一个C语言程序举例</vt:lpstr>
      <vt:lpstr>可执行文件的生成：</vt:lpstr>
      <vt:lpstr>链接过程的本质：</vt:lpstr>
      <vt:lpstr>可执行文件的存储器映像：</vt:lpstr>
      <vt:lpstr>链接操作的步骤</vt:lpstr>
      <vt:lpstr>幻灯片 15</vt:lpstr>
      <vt:lpstr>幻灯片 16</vt:lpstr>
      <vt:lpstr>链接操作的步骤：做什么呢？</vt:lpstr>
      <vt:lpstr>三类目标文件 </vt:lpstr>
      <vt:lpstr>目标文件</vt:lpstr>
      <vt:lpstr>幻灯片 20</vt:lpstr>
      <vt:lpstr>可重定位目标文件格式</vt:lpstr>
      <vt:lpstr>    switch-case语句举例</vt:lpstr>
      <vt:lpstr>可重定位目标文件格式</vt:lpstr>
      <vt:lpstr>ELF文件信息举例</vt:lpstr>
      <vt:lpstr>可执行目标文件格式</vt:lpstr>
      <vt:lpstr>ELF文件信息举例</vt:lpstr>
      <vt:lpstr>可执行文件的存储器映像</vt:lpstr>
      <vt:lpstr>可执行文件中的程序头表</vt:lpstr>
      <vt:lpstr>可执行文件中的程序头表</vt:lpstr>
      <vt:lpstr>幻灯片 30</vt:lpstr>
      <vt:lpstr>可执行文件的存储器映像</vt:lpstr>
      <vt:lpstr>幻灯片 32</vt:lpstr>
      <vt:lpstr>幻灯片 33</vt:lpstr>
      <vt:lpstr>幻灯片 34</vt:lpstr>
      <vt:lpstr>幻灯片 35</vt:lpstr>
      <vt:lpstr>幻灯片 36</vt:lpstr>
      <vt:lpstr>幻灯片 37</vt:lpstr>
      <vt:lpstr>链接器对符号的解析规则</vt:lpstr>
      <vt:lpstr>幻灯片 39</vt:lpstr>
      <vt:lpstr>幻灯片 40</vt:lpstr>
      <vt:lpstr>幻灯片 41</vt:lpstr>
      <vt:lpstr>幻灯片 42</vt:lpstr>
      <vt:lpstr>幻灯片 43</vt:lpstr>
      <vt:lpstr>幻灯片 44</vt:lpstr>
      <vt:lpstr>多重定义全局符号的问题</vt:lpstr>
      <vt:lpstr>头文件（.h文件）的作用</vt:lpstr>
      <vt:lpstr>预处理操作</vt:lpstr>
      <vt:lpstr>如何划分模块？</vt:lpstr>
      <vt:lpstr>静态共享库</vt:lpstr>
      <vt:lpstr>静态库的创建</vt:lpstr>
      <vt:lpstr>常用静态库</vt:lpstr>
      <vt:lpstr>自定义一个静态库文件</vt:lpstr>
      <vt:lpstr>链接器中符号解析的全过程 </vt:lpstr>
      <vt:lpstr>链接器中符号解析的全过程 </vt:lpstr>
      <vt:lpstr>链接器中符号解析的全过程 </vt:lpstr>
      <vt:lpstr>幻灯片 56</vt:lpstr>
      <vt:lpstr>幻灯片 57</vt:lpstr>
      <vt:lpstr>使用静态库</vt:lpstr>
      <vt:lpstr>链接顺序问题</vt:lpstr>
      <vt:lpstr>链接操作的步骤</vt:lpstr>
      <vt:lpstr>目标文件</vt:lpstr>
      <vt:lpstr>幻灯片 62</vt:lpstr>
      <vt:lpstr>幻灯片 63</vt:lpstr>
      <vt:lpstr>幻灯片 64</vt:lpstr>
      <vt:lpstr>幻灯片 65</vt:lpstr>
      <vt:lpstr>重定位操作举例</vt:lpstr>
      <vt:lpstr>重定位操作举例</vt:lpstr>
      <vt:lpstr>符号引用的地址需要重定位</vt:lpstr>
      <vt:lpstr>main.o重定位前</vt:lpstr>
      <vt:lpstr>幻灯片 70</vt:lpstr>
      <vt:lpstr>幻灯片 71</vt:lpstr>
      <vt:lpstr>幻灯片 72</vt:lpstr>
      <vt:lpstr>幻灯片 73</vt:lpstr>
      <vt:lpstr>幻灯片 74</vt:lpstr>
      <vt:lpstr>幻灯片 75</vt:lpstr>
      <vt:lpstr>幻灯片 76</vt:lpstr>
      <vt:lpstr>幻灯片 77</vt:lpstr>
      <vt:lpstr>幻灯片 78</vt:lpstr>
      <vt:lpstr>幻灯片 79</vt:lpstr>
      <vt:lpstr>幻灯片 80</vt:lpstr>
      <vt:lpstr>幻灯片 81</vt:lpstr>
      <vt:lpstr>幻灯片 82</vt:lpstr>
      <vt:lpstr>幻灯片 83</vt:lpstr>
      <vt:lpstr>幻灯片 84</vt:lpstr>
      <vt:lpstr>幻灯片 85</vt:lpstr>
      <vt:lpstr>幻灯片 86</vt:lpstr>
      <vt:lpstr>幻灯片 87</vt:lpstr>
      <vt:lpstr>幻灯片 88</vt:lpstr>
      <vt:lpstr>幻灯片 89</vt:lpstr>
      <vt:lpstr>幻灯片 90</vt:lpstr>
      <vt:lpstr>幻灯片 91</vt:lpstr>
      <vt:lpstr>幻灯片 92</vt:lpstr>
      <vt:lpstr>幻灯片 93</vt:lpstr>
      <vt:lpstr>幻灯片 94</vt:lpstr>
      <vt:lpstr>幻灯片 95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Galaxy</cp:lastModifiedBy>
  <cp:revision>87</cp:revision>
  <dcterms:created xsi:type="dcterms:W3CDTF">2016-06-12T13:38:00Z</dcterms:created>
  <dcterms:modified xsi:type="dcterms:W3CDTF">2018-06-01T01:46:21Z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2052-10.1.0.7346</vt:lpwstr>
  </property>
</Properties>
</file>

<file path=docProps/thumbnail.jpeg>
</file>